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p:sldMasterIdLst>
    <p:sldMasterId id="2147483648" r:id="rId1"/>
  </p:sldMasterIdLst>
  <p:notesMasterIdLst>
    <p:notesMasterId r:id="rId4"/>
  </p:notesMasterIdLst>
  <p:handoutMasterIdLst>
    <p:handoutMasterId r:id="rId17"/>
  </p:handoutMasterIdLst>
  <p:sldIdLst>
    <p:sldId id="856" r:id="rId3"/>
    <p:sldId id="844" r:id="rId5"/>
    <p:sldId id="845" r:id="rId6"/>
    <p:sldId id="846" r:id="rId7"/>
    <p:sldId id="884" r:id="rId8"/>
    <p:sldId id="883" r:id="rId9"/>
    <p:sldId id="900" r:id="rId10"/>
    <p:sldId id="902" r:id="rId11"/>
    <p:sldId id="904" r:id="rId12"/>
    <p:sldId id="905" r:id="rId13"/>
    <p:sldId id="909" r:id="rId14"/>
    <p:sldId id="910" r:id="rId15"/>
    <p:sldId id="942" r:id="rId16"/>
  </p:sldIdLst>
  <p:sldSz cx="9145270" cy="5144770"/>
  <p:notesSz cx="6797675" cy="9926320"/>
  <p:embeddedFontLst>
    <p:embeddedFont>
      <p:font typeface="黑体" panose="02010609060101010101" pitchFamily="2" charset="-122"/>
      <p:regular r:id="rId21"/>
    </p:embeddedFont>
    <p:embeddedFont>
      <p:font typeface="Palatino Linotype" panose="02040502050505030304" pitchFamily="18" charset="0"/>
      <p:regular r:id="rId22"/>
      <p:bold r:id="rId23"/>
      <p:italic r:id="rId24"/>
      <p:boldItalic r:id="rId25"/>
    </p:embeddedFont>
    <p:embeddedFont>
      <p:font typeface="Arial Black" panose="020B0A04020102020204" pitchFamily="34" charset="0"/>
      <p:bold r:id="rId26"/>
    </p:embeddedFont>
    <p:embeddedFont>
      <p:font typeface="微软雅黑" panose="020B0503020204020204" charset="-122"/>
      <p:regular r:id="rId27"/>
    </p:embeddedFont>
    <p:embeddedFont>
      <p:font typeface="Agency FB" panose="020B0503020202020204"/>
      <p:regular r:id="rId28"/>
      <p:bold r:id="rId29"/>
    </p:embeddedFont>
    <p:embeddedFont>
      <p:font typeface="Berlin Sans FB Demi" panose="020E0802020502020306"/>
      <p:bold r:id="rId30"/>
    </p:embeddedFont>
    <p:embeddedFont>
      <p:font typeface="幼圆" panose="02010509060101010101" charset="-122"/>
      <p:regular r:id="rId31"/>
    </p:embeddedFont>
    <p:embeddedFont>
      <p:font typeface="Century Gothic" panose="020B0502020202020204" charset="0"/>
      <p:regular r:id="rId32"/>
      <p:bold r:id="rId33"/>
      <p:italic r:id="rId34"/>
      <p:boldItalic r:id="rId35"/>
    </p:embeddedFont>
  </p:embeddedFontLst>
  <p:custDataLst>
    <p:tags r:id="rId36"/>
  </p:custDataLst>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黑体" panose="0201060906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黑体" panose="0201060906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黑体" panose="0201060906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黑体" panose="0201060906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黑体" panose="0201060906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黑体" panose="0201060906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黑体" panose="0201060906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黑体" panose="0201060906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黑体" panose="0201060906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2704"/>
    <a:srgbClr val="F76A53"/>
    <a:srgbClr val="777777"/>
    <a:srgbClr val="635F5D"/>
    <a:srgbClr val="A20000"/>
    <a:srgbClr val="AC0000"/>
    <a:srgbClr val="8A0000"/>
    <a:srgbClr val="FC1A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43" autoAdjust="0"/>
    <p:restoredTop sz="94963" autoAdjust="0"/>
  </p:normalViewPr>
  <p:slideViewPr>
    <p:cSldViewPr>
      <p:cViewPr>
        <p:scale>
          <a:sx n="100" d="100"/>
          <a:sy n="100" d="100"/>
        </p:scale>
        <p:origin x="-690" y="84"/>
      </p:cViewPr>
      <p:guideLst>
        <p:guide orient="horz" pos="2332"/>
        <p:guide pos="2882"/>
      </p:guideLst>
    </p:cSldViewPr>
  </p:slideViewPr>
  <p:outlineViewPr>
    <p:cViewPr>
      <p:scale>
        <a:sx n="33" d="100"/>
        <a:sy n="33" d="100"/>
      </p:scale>
      <p:origin x="0" y="0"/>
    </p:cViewPr>
  </p:outlineViewPr>
  <p:notesTextViewPr>
    <p:cViewPr>
      <p:scale>
        <a:sx n="50" d="100"/>
        <a:sy n="50" d="100"/>
      </p:scale>
      <p:origin x="0" y="0"/>
    </p:cViewPr>
  </p:notesTextViewPr>
  <p:sorterViewPr>
    <p:cViewPr>
      <p:scale>
        <a:sx n="75" d="100"/>
        <a:sy n="75" d="100"/>
      </p:scale>
      <p:origin x="0" y="0"/>
    </p:cViewPr>
  </p:sorterViewPr>
  <p:notesViewPr>
    <p:cSldViewPr>
      <p:cViewPr varScale="1">
        <p:scale>
          <a:sx n="80" d="100"/>
          <a:sy n="80" d="100"/>
        </p:scale>
        <p:origin x="-2106" y="-102"/>
      </p:cViewPr>
      <p:guideLst>
        <p:guide orient="horz" pos="3026"/>
        <p:guide pos="214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1.xml"/><Relationship Id="rId35" Type="http://schemas.openxmlformats.org/officeDocument/2006/relationships/font" Target="fonts/font15.fntdata"/><Relationship Id="rId34" Type="http://schemas.openxmlformats.org/officeDocument/2006/relationships/font" Target="fonts/font14.fntdata"/><Relationship Id="rId33" Type="http://schemas.openxmlformats.org/officeDocument/2006/relationships/font" Target="fonts/font13.fntdata"/><Relationship Id="rId32" Type="http://schemas.openxmlformats.org/officeDocument/2006/relationships/font" Target="fonts/font12.fntdata"/><Relationship Id="rId31" Type="http://schemas.openxmlformats.org/officeDocument/2006/relationships/font" Target="fonts/font11.fntdata"/><Relationship Id="rId30" Type="http://schemas.openxmlformats.org/officeDocument/2006/relationships/font" Target="fonts/font10.fntdata"/><Relationship Id="rId3" Type="http://schemas.openxmlformats.org/officeDocument/2006/relationships/slide" Target="slides/slide1.xml"/><Relationship Id="rId29" Type="http://schemas.openxmlformats.org/officeDocument/2006/relationships/font" Target="fonts/font9.fntdata"/><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anose="020B0604020202020204" pitchFamily="34" charset="0"/>
                <a:ea typeface="黑体" panose="02010609060101010101" pitchFamily="2" charset="-122"/>
              </a:defRPr>
            </a:lvl1pPr>
          </a:lstStyle>
          <a:p>
            <a:pPr>
              <a:defRPr/>
            </a:pPr>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smtClean="0">
                <a:latin typeface="Arial" panose="020B0604020202020204" pitchFamily="34" charset="0"/>
                <a:ea typeface="黑体" panose="02010609060101010101" pitchFamily="2" charset="-122"/>
              </a:defRPr>
            </a:lvl1pPr>
          </a:lstStyle>
          <a:p>
            <a:pPr>
              <a:defRPr/>
            </a:pPr>
            <a:fld id="{AE513E78-BCBA-48B9-875A-5BFF5C901DA6}" type="datetimeFigureOut">
              <a:rPr lang="zh-CN" altLang="en-US"/>
            </a:fld>
            <a:endParaRPr lang="zh-CN" altLang="en-US"/>
          </a:p>
        </p:txBody>
      </p:sp>
      <p:sp>
        <p:nvSpPr>
          <p:cNvPr id="4" name="页脚占位符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panose="020B0604020202020204" pitchFamily="34" charset="0"/>
                <a:ea typeface="黑体" panose="0201060906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smtClean="0">
                <a:latin typeface="Arial" panose="020B0604020202020204" pitchFamily="34" charset="0"/>
                <a:ea typeface="黑体" panose="02010609060101010101" pitchFamily="2" charset="-122"/>
              </a:defRPr>
            </a:lvl1pPr>
          </a:lstStyle>
          <a:p>
            <a:pPr>
              <a:defRPr/>
            </a:pPr>
            <a:fld id="{7797ADAA-0220-4820-8A8E-BBA5C86B075E}"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lstStyle>
            <a:lvl1pPr algn="l">
              <a:defRPr sz="1200" b="0">
                <a:latin typeface="Arial" panose="020B0604020202020204" pitchFamily="34" charset="0"/>
                <a:ea typeface="宋体" panose="02010600030101010101" pitchFamily="2" charset="-122"/>
              </a:defRPr>
            </a:lvl1pPr>
          </a:lstStyle>
          <a:p>
            <a:pPr>
              <a:defRPr/>
            </a:pPr>
            <a:endParaRPr lang="zh-CN" altLang="en-US"/>
          </a:p>
        </p:txBody>
      </p:sp>
      <p:sp>
        <p:nvSpPr>
          <p:cNvPr id="128003" name="Rectangle 3"/>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lstStyle>
            <a:lvl1pPr algn="r">
              <a:defRPr sz="1200" b="0" dirty="0">
                <a:latin typeface="Arial" panose="020B0604020202020204" pitchFamily="34" charset="0"/>
                <a:ea typeface="宋体" panose="02010600030101010101" pitchFamily="2" charset="-122"/>
              </a:defRPr>
            </a:lvl1pPr>
          </a:lstStyle>
          <a:p>
            <a:pPr>
              <a:defRPr/>
            </a:pPr>
            <a:endParaRPr lang="en-US" altLang="zh-CN"/>
          </a:p>
        </p:txBody>
      </p:sp>
      <p:sp>
        <p:nvSpPr>
          <p:cNvPr id="2253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ln>
        </p:spPr>
      </p:sp>
      <p:sp>
        <p:nvSpPr>
          <p:cNvPr id="128005" name="Rectangle 5"/>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128006" name="Rectangle 6"/>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40" tIns="45720" rIns="91440" bIns="45720" numCol="1" anchor="b" anchorCtr="0" compatLnSpc="1"/>
          <a:lstStyle>
            <a:lvl1pPr algn="l">
              <a:defRPr sz="1200" b="0" dirty="0">
                <a:latin typeface="Arial" panose="020B0604020202020204" pitchFamily="34" charset="0"/>
                <a:ea typeface="宋体" panose="02010600030101010101" pitchFamily="2" charset="-122"/>
              </a:defRPr>
            </a:lvl1pPr>
          </a:lstStyle>
          <a:p>
            <a:pPr>
              <a:defRPr/>
            </a:pPr>
            <a:endParaRPr lang="en-US" altLang="zh-CN"/>
          </a:p>
        </p:txBody>
      </p:sp>
      <p:sp>
        <p:nvSpPr>
          <p:cNvPr id="128007" name="Rectangle 7"/>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lstStyle>
            <a:lvl1pPr algn="r">
              <a:defRPr sz="1200" b="0">
                <a:latin typeface="Arial" panose="020B0604020202020204" pitchFamily="34" charset="0"/>
                <a:ea typeface="宋体" panose="02010600030101010101" pitchFamily="2" charset="-122"/>
              </a:defRPr>
            </a:lvl1pPr>
          </a:lstStyle>
          <a:p>
            <a:pPr>
              <a:defRPr/>
            </a:pPr>
            <a:fld id="{AE48030F-85FC-4594-AE6A-4CCD5C84DA5B}" type="slidenum">
              <a:rPr lang="zh-CN" altLang="en-US"/>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p:sp>
      <p:sp>
        <p:nvSpPr>
          <p:cNvPr id="25602" name="备注占位符 2"/>
          <p:cNvSpPr>
            <a:spLocks noGrp="1"/>
          </p:cNvSpPr>
          <p:nvPr>
            <p:ph type="body" idx="1"/>
          </p:nvPr>
        </p:nvSpPr>
        <p:spPr>
          <a:noFill/>
        </p:spPr>
        <p:txBody>
          <a:bodyPr/>
          <a:lstStyle/>
          <a:p>
            <a:pPr eaLnBrk="1" hangingPunct="1"/>
            <a:endParaRPr lang="zh-CN" altLang="en-US" smtClean="0">
              <a:latin typeface="Arial" panose="020B0604020202020204" pitchFamily="34" charset="0"/>
            </a:endParaRPr>
          </a:p>
        </p:txBody>
      </p:sp>
      <p:sp>
        <p:nvSpPr>
          <p:cNvPr id="25603" name="灯片编号占位符 3"/>
          <p:cNvSpPr>
            <a:spLocks noGrp="1"/>
          </p:cNvSpPr>
          <p:nvPr>
            <p:ph type="sldNum" sz="quarter" idx="5"/>
          </p:nvPr>
        </p:nvSpPr>
        <p:spPr>
          <a:noFill/>
          <a:ln>
            <a:miter lim="800000"/>
          </a:ln>
        </p:spPr>
        <p:txBody>
          <a:bodyPr/>
          <a:lstStyle/>
          <a:p>
            <a:fld id="{35D0E715-01FF-4264-B309-F541DDC34E3F}" type="slidenum">
              <a:rPr lang="zh-CN" altLang="en-US"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p:cNvSpPr>
          <p:nvPr>
            <p:ph type="sldImg"/>
          </p:nvPr>
        </p:nvSpPr>
        <p:spPr/>
      </p:sp>
      <p:sp>
        <p:nvSpPr>
          <p:cNvPr id="81922" name="备注占位符 2"/>
          <p:cNvSpPr>
            <a:spLocks noGrp="1"/>
          </p:cNvSpPr>
          <p:nvPr>
            <p:ph type="body" idx="1"/>
          </p:nvPr>
        </p:nvSpPr>
        <p:spPr>
          <a:noFill/>
        </p:spPr>
        <p:txBody>
          <a:bodyPr/>
          <a:lstStyle/>
          <a:p>
            <a:pPr eaLnBrk="1" hangingPunct="1"/>
            <a:endParaRPr lang="zh-CN" altLang="en-US" smtClean="0">
              <a:latin typeface="Arial" panose="020B0604020202020204" pitchFamily="34" charset="0"/>
            </a:endParaRPr>
          </a:p>
        </p:txBody>
      </p:sp>
      <p:sp>
        <p:nvSpPr>
          <p:cNvPr id="81923" name="灯片编号占位符 3"/>
          <p:cNvSpPr>
            <a:spLocks noGrp="1"/>
          </p:cNvSpPr>
          <p:nvPr>
            <p:ph type="sldNum" sz="quarter" idx="5"/>
          </p:nvPr>
        </p:nvSpPr>
        <p:spPr>
          <a:noFill/>
          <a:ln>
            <a:miter lim="800000"/>
          </a:ln>
        </p:spPr>
        <p:txBody>
          <a:bodyPr/>
          <a:lstStyle/>
          <a:p>
            <a:fld id="{A4156F45-EB43-42FD-92D8-63621943D1F5}" type="slidenum">
              <a:rPr lang="zh-CN" altLang="en-US"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919" y="457342"/>
            <a:ext cx="7773750" cy="3201388"/>
          </a:xfrm>
          <a:prstGeom prst="rect">
            <a:avLst/>
          </a:prstGeom>
        </p:spPr>
        <p:txBody>
          <a:bodyPr lIns="91432" tIns="45716" rIns="91432" bIns="45716" anchor="b">
            <a:noAutofit/>
          </a:bodyPr>
          <a:lstStyle>
            <a:lvl1pPr>
              <a:defRPr sz="8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838" y="3715897"/>
            <a:ext cx="6401912" cy="914682"/>
          </a:xfrm>
          <a:prstGeom prst="rect">
            <a:avLst/>
          </a:prstGeom>
        </p:spPr>
        <p:txBody>
          <a:bodyPr lIns="91432" tIns="45716" rIns="91432" bIns="45716">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6"/>
          <p:cNvSpPr>
            <a:spLocks noGrp="1"/>
          </p:cNvSpPr>
          <p:nvPr>
            <p:ph type="dt" sz="half" idx="10"/>
          </p:nvPr>
        </p:nvSpPr>
        <p:spPr>
          <a:xfrm>
            <a:off x="6364288" y="4768850"/>
            <a:ext cx="2085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04A3AA9B-CEA2-4DFF-9192-7D268F210227}" type="datetime1">
              <a:rPr lang="en-US" altLang="zh-CN"/>
            </a:fld>
            <a:endParaRPr lang="en-US" dirty="0">
              <a:solidFill>
                <a:srgbClr val="FFFFFF"/>
              </a:solidFill>
            </a:endParaRPr>
          </a:p>
        </p:txBody>
      </p:sp>
      <p:sp>
        <p:nvSpPr>
          <p:cNvPr id="5" name="Slide Number Placeholder 7"/>
          <p:cNvSpPr>
            <a:spLocks noGrp="1"/>
          </p:cNvSpPr>
          <p:nvPr>
            <p:ph type="sldNum" sz="quarter" idx="11"/>
          </p:nvPr>
        </p:nvSpPr>
        <p:spPr>
          <a:xfrm>
            <a:off x="8545513" y="4768850"/>
            <a:ext cx="561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C16FE46A-5C9E-4FEE-9DD4-F9C05A77E332}" type="slidenum">
              <a:rPr lang="en-US"/>
            </a:fld>
            <a:endParaRPr lang="en-US" dirty="0">
              <a:solidFill>
                <a:srgbClr val="FFFFFF"/>
              </a:solidFill>
            </a:endParaRPr>
          </a:p>
        </p:txBody>
      </p:sp>
      <p:sp>
        <p:nvSpPr>
          <p:cNvPr id="6" name="Footer Placeholder 8"/>
          <p:cNvSpPr>
            <a:spLocks noGrp="1"/>
          </p:cNvSpPr>
          <p:nvPr>
            <p:ph type="ftr" sz="quarter" idx="12"/>
          </p:nvPr>
        </p:nvSpPr>
        <p:spPr>
          <a:xfrm>
            <a:off x="658813" y="4768850"/>
            <a:ext cx="2849562" cy="273050"/>
          </a:xfrm>
          <a:prstGeom prst="rect">
            <a:avLst/>
          </a:prstGeom>
        </p:spPr>
        <p:txBody>
          <a:bodyPr lIns="91432" tIns="45716" rIns="91432" bIns="45716"/>
          <a:lstStyle>
            <a:lvl1pPr algn="ctr">
              <a:defRPr dirty="0">
                <a:solidFill>
                  <a:schemeClr val="accent1">
                    <a:tint val="20000"/>
                  </a:schemeClr>
                </a:solidFill>
                <a:latin typeface="Arial" panose="020B0604020202020204" pitchFamily="34" charset="0"/>
                <a:ea typeface="黑体" panose="02010609060101010101" pitchFamily="2" charset="-122"/>
              </a:defRPr>
            </a:lvl1pPr>
          </a:lstStyle>
          <a:p>
            <a:pPr>
              <a:defRPr/>
            </a:pPr>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82" y="1200521"/>
            <a:ext cx="8231029" cy="3395520"/>
          </a:xfrm>
          <a:prstGeom prst="rect">
            <a:avLst/>
          </a:prstGeom>
        </p:spPr>
        <p:txBody>
          <a:bodyPr vert="eaVert"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a:xfrm>
            <a:off x="6364288" y="4768850"/>
            <a:ext cx="2085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42370D05-0AD7-40A3-8FB6-0B2566CA2950}" type="datetime1">
              <a:rPr lang="en-US" altLang="zh-CN"/>
            </a:fld>
            <a:endParaRPr lang="en-US" dirty="0"/>
          </a:p>
        </p:txBody>
      </p:sp>
      <p:sp>
        <p:nvSpPr>
          <p:cNvPr id="5" name="Footer Placeholder 4"/>
          <p:cNvSpPr>
            <a:spLocks noGrp="1"/>
          </p:cNvSpPr>
          <p:nvPr>
            <p:ph type="ftr" sz="quarter" idx="11"/>
          </p:nvPr>
        </p:nvSpPr>
        <p:spPr>
          <a:xfrm>
            <a:off x="658813" y="4768850"/>
            <a:ext cx="2849562" cy="273050"/>
          </a:xfrm>
          <a:prstGeom prst="rect">
            <a:avLst/>
          </a:prstGeom>
        </p:spPr>
        <p:txBody>
          <a:bodyPr lIns="91432" tIns="45716" rIns="91432" bIns="45716"/>
          <a:lstStyle>
            <a:lvl1pPr algn="ctr">
              <a:defRPr dirty="0">
                <a:latin typeface="Arial" panose="020B0604020202020204" pitchFamily="34" charset="0"/>
                <a:ea typeface="黑体" panose="02010609060101010101" pitchFamily="2" charset="-122"/>
              </a:defRPr>
            </a:lvl1pPr>
          </a:lstStyle>
          <a:p>
            <a:pPr>
              <a:defRPr/>
            </a:pPr>
            <a:endParaRPr lang="en-US"/>
          </a:p>
        </p:txBody>
      </p:sp>
      <p:sp>
        <p:nvSpPr>
          <p:cNvPr id="6" name="Slide Number Placeholder 5"/>
          <p:cNvSpPr>
            <a:spLocks noGrp="1"/>
          </p:cNvSpPr>
          <p:nvPr>
            <p:ph type="sldNum" sz="quarter" idx="12"/>
          </p:nvPr>
        </p:nvSpPr>
        <p:spPr>
          <a:xfrm>
            <a:off x="8545513" y="4768850"/>
            <a:ext cx="561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46AA1DEF-6FD1-451A-BB43-749581016C26}" type="slidenum">
              <a:rPr lang="en-US"/>
            </a:fld>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06044"/>
            <a:ext cx="2057757" cy="4389999"/>
          </a:xfrm>
          <a:prstGeom prst="rect">
            <a:avLst/>
          </a:prstGeom>
        </p:spPr>
        <p:txBody>
          <a:bodyPr vert="eaVert" lIns="91432" tIns="45716" rIns="91432" bIns="45716"/>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82" y="206044"/>
            <a:ext cx="6020845" cy="4389999"/>
          </a:xfrm>
          <a:prstGeom prst="rect">
            <a:avLst/>
          </a:prstGeom>
        </p:spPr>
        <p:txBody>
          <a:bodyPr vert="eaVert"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a:xfrm>
            <a:off x="6364288" y="4768850"/>
            <a:ext cx="2085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68BA9754-B8BC-48CA-8F13-57F9A664F5E5}" type="datetime1">
              <a:rPr lang="en-US" altLang="zh-CN"/>
            </a:fld>
            <a:endParaRPr lang="en-US" dirty="0"/>
          </a:p>
        </p:txBody>
      </p:sp>
      <p:sp>
        <p:nvSpPr>
          <p:cNvPr id="5" name="Footer Placeholder 4"/>
          <p:cNvSpPr>
            <a:spLocks noGrp="1"/>
          </p:cNvSpPr>
          <p:nvPr>
            <p:ph type="ftr" sz="quarter" idx="11"/>
          </p:nvPr>
        </p:nvSpPr>
        <p:spPr>
          <a:xfrm>
            <a:off x="658813" y="4768850"/>
            <a:ext cx="2849562" cy="273050"/>
          </a:xfrm>
          <a:prstGeom prst="rect">
            <a:avLst/>
          </a:prstGeom>
        </p:spPr>
        <p:txBody>
          <a:bodyPr lIns="91432" tIns="45716" rIns="91432" bIns="45716"/>
          <a:lstStyle>
            <a:lvl1pPr algn="ctr">
              <a:defRPr dirty="0">
                <a:latin typeface="Arial" panose="020B0604020202020204" pitchFamily="34" charset="0"/>
                <a:ea typeface="黑体" panose="02010609060101010101" pitchFamily="2" charset="-122"/>
              </a:defRPr>
            </a:lvl1pPr>
          </a:lstStyle>
          <a:p>
            <a:pPr>
              <a:defRPr/>
            </a:pPr>
            <a:endParaRPr lang="en-US"/>
          </a:p>
        </p:txBody>
      </p:sp>
      <p:sp>
        <p:nvSpPr>
          <p:cNvPr id="6" name="Slide Number Placeholder 5"/>
          <p:cNvSpPr>
            <a:spLocks noGrp="1"/>
          </p:cNvSpPr>
          <p:nvPr>
            <p:ph type="sldNum" sz="quarter" idx="12"/>
          </p:nvPr>
        </p:nvSpPr>
        <p:spPr>
          <a:xfrm>
            <a:off x="8545513" y="4768850"/>
            <a:ext cx="561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4739204F-7CC4-4DE7-9B3D-6F448F2DCA47}" type="slidenum">
              <a:rPr lang="en-US"/>
            </a:fld>
            <a:endParaRPr lang="en-US"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28573" y="60720"/>
            <a:ext cx="8230981" cy="582197"/>
          </a:xfrm>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a:xfrm>
            <a:off x="8156575" y="4845050"/>
            <a:ext cx="735013" cy="204788"/>
          </a:xfrm>
        </p:spPr>
        <p:txBody>
          <a:bodyPr/>
          <a:lstStyle>
            <a:lvl1pPr algn="r">
              <a:defRPr sz="1300" dirty="0">
                <a:solidFill>
                  <a:srgbClr val="0172EF"/>
                </a:solidFill>
                <a:latin typeface="Arial Black" panose="020B0A04020102020204" pitchFamily="34" charset="0"/>
                <a:ea typeface="黑体" panose="02010609060101010101" pitchFamily="2" charset="-122"/>
                <a:sym typeface="Arial Black" panose="020B0A04020102020204" pitchFamily="34" charset="0"/>
              </a:defRPr>
            </a:lvl1pPr>
          </a:lstStyle>
          <a:p>
            <a:pPr>
              <a:defRPr/>
            </a:pPr>
            <a:fld id="{FA040716-AC50-42DF-824A-3936A68EB44D}" type="slidenum">
              <a:rPr lang="zh-CN" altLang="en-US"/>
            </a:fld>
            <a:r>
              <a:rPr lang="zh-CN" altLang="en-US"/>
              <a:t>/24</a:t>
            </a:r>
            <a:endParaRPr lang="zh-CN" altLang="en-US" sz="2000">
              <a:solidFill>
                <a:srgbClr val="000000"/>
              </a:solidFill>
              <a:latin typeface="Arial" panose="020B0604020202020204" pitchFamily="34" charset="0"/>
              <a:sym typeface="Arial" panose="020B0604020202020204" pitchFamily="34"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正文-幻灯片">
    <p:spTree>
      <p:nvGrpSpPr>
        <p:cNvPr id="1" name=""/>
        <p:cNvGrpSpPr/>
        <p:nvPr/>
      </p:nvGrpSpPr>
      <p:grpSpPr>
        <a:xfrm>
          <a:off x="0" y="0"/>
          <a:ext cx="0" cy="0"/>
          <a:chOff x="0" y="0"/>
          <a:chExt cx="0" cy="0"/>
        </a:xfrm>
      </p:grpSpPr>
      <p:cxnSp>
        <p:nvCxnSpPr>
          <p:cNvPr id="4" name="直接连接符 14"/>
          <p:cNvCxnSpPr>
            <a:cxnSpLocks noChangeShapeType="1"/>
          </p:cNvCxnSpPr>
          <p:nvPr userDrawn="1"/>
        </p:nvCxnSpPr>
        <p:spPr bwMode="auto">
          <a:xfrm>
            <a:off x="395288" y="627063"/>
            <a:ext cx="8210550" cy="0"/>
          </a:xfrm>
          <a:prstGeom prst="line">
            <a:avLst/>
          </a:prstGeom>
          <a:noFill/>
          <a:ln w="38100" algn="ctr">
            <a:solidFill>
              <a:srgbClr val="477AB1"/>
            </a:solidFill>
            <a:round/>
          </a:ln>
        </p:spPr>
      </p:cxnSp>
      <p:sp>
        <p:nvSpPr>
          <p:cNvPr id="5" name="矩形 16"/>
          <p:cNvSpPr/>
          <p:nvPr userDrawn="1"/>
        </p:nvSpPr>
        <p:spPr>
          <a:xfrm>
            <a:off x="890463" y="4788141"/>
            <a:ext cx="2066925" cy="237490"/>
          </a:xfrm>
          <a:prstGeom prst="rect">
            <a:avLst/>
          </a:prstGeom>
        </p:spPr>
        <p:txBody>
          <a:bodyPr wrap="none">
            <a:spAutoFit/>
          </a:bodyPr>
          <a:lstStyle/>
          <a:p>
            <a:pPr algn="ctr" fontAlgn="auto">
              <a:spcBef>
                <a:spcPts val="0"/>
              </a:spcBef>
              <a:spcAft>
                <a:spcPts val="0"/>
              </a:spcAft>
              <a:defRPr/>
            </a:pPr>
            <a:r>
              <a:rPr lang="zh-CN" altLang="en-US" sz="900" kern="0" dirty="0">
                <a:ln w="17780" cmpd="sng">
                  <a:noFill/>
                  <a:prstDash val="solid"/>
                  <a:miter lim="800000"/>
                </a:ln>
                <a:gradFill>
                  <a:gsLst>
                    <a:gs pos="10000">
                      <a:srgbClr val="477AB1">
                        <a:tint val="63000"/>
                        <a:sat val="105000"/>
                      </a:srgbClr>
                    </a:gs>
                    <a:gs pos="90000">
                      <a:srgbClr val="477AB1">
                        <a:shade val="50000"/>
                        <a:satMod val="100000"/>
                      </a:srgbClr>
                    </a:gs>
                  </a:gsLst>
                  <a:lin ang="5400000"/>
                </a:gradFill>
                <a:latin typeface="+mn-lt"/>
                <a:ea typeface="宋体" panose="02010600030101010101" pitchFamily="2" charset="-122"/>
              </a:rPr>
              <a:t>蓝源资本  </a:t>
            </a:r>
            <a:r>
              <a:rPr lang="en-US" altLang="zh-CN" sz="900" kern="0" dirty="0">
                <a:ln w="17780" cmpd="sng">
                  <a:noFill/>
                  <a:prstDash val="solid"/>
                  <a:miter lim="800000"/>
                </a:ln>
                <a:gradFill>
                  <a:gsLst>
                    <a:gs pos="10000">
                      <a:srgbClr val="477AB1">
                        <a:tint val="63000"/>
                        <a:sat val="105000"/>
                      </a:srgbClr>
                    </a:gs>
                    <a:gs pos="90000">
                      <a:srgbClr val="477AB1">
                        <a:shade val="50000"/>
                        <a:satMod val="100000"/>
                      </a:srgbClr>
                    </a:gs>
                  </a:gsLst>
                  <a:lin ang="5400000"/>
                </a:gradFill>
                <a:latin typeface="+mn-lt"/>
                <a:ea typeface="宋体" panose="02010600030101010101" pitchFamily="2" charset="-122"/>
              </a:rPr>
              <a:t>BLUESOURCE  CAPITAL</a:t>
            </a:r>
            <a:endParaRPr lang="zh-CN" altLang="en-US" sz="900" kern="0" dirty="0">
              <a:ln w="17780" cmpd="sng">
                <a:noFill/>
                <a:prstDash val="solid"/>
                <a:miter lim="800000"/>
              </a:ln>
              <a:gradFill>
                <a:gsLst>
                  <a:gs pos="10000">
                    <a:srgbClr val="477AB1">
                      <a:tint val="63000"/>
                      <a:sat val="105000"/>
                    </a:srgbClr>
                  </a:gs>
                  <a:gs pos="90000">
                    <a:srgbClr val="477AB1">
                      <a:shade val="50000"/>
                      <a:satMod val="100000"/>
                    </a:srgbClr>
                  </a:gs>
                </a:gsLst>
                <a:lin ang="5400000"/>
              </a:gradFill>
              <a:latin typeface="+mn-lt"/>
              <a:ea typeface="宋体" panose="02010600030101010101" pitchFamily="2" charset="-122"/>
            </a:endParaRPr>
          </a:p>
        </p:txBody>
      </p:sp>
      <p:cxnSp>
        <p:nvCxnSpPr>
          <p:cNvPr id="6" name="直接连接符 17"/>
          <p:cNvCxnSpPr>
            <a:cxnSpLocks noChangeShapeType="1"/>
          </p:cNvCxnSpPr>
          <p:nvPr userDrawn="1"/>
        </p:nvCxnSpPr>
        <p:spPr bwMode="auto">
          <a:xfrm>
            <a:off x="395288" y="4787900"/>
            <a:ext cx="8210550" cy="0"/>
          </a:xfrm>
          <a:prstGeom prst="line">
            <a:avLst/>
          </a:prstGeom>
          <a:noFill/>
          <a:ln w="19050" algn="ctr">
            <a:solidFill>
              <a:srgbClr val="477AB1"/>
            </a:solidFill>
            <a:round/>
          </a:ln>
        </p:spPr>
      </p:cxnSp>
      <p:pic>
        <p:nvPicPr>
          <p:cNvPr id="7" name="Picture 3" descr="C:\Users\acer\Desktop\蓝源\LOGO应用\2\logo21.png"/>
          <p:cNvPicPr>
            <a:picLocks noChangeAspect="1" noChangeArrowheads="1"/>
          </p:cNvPicPr>
          <p:nvPr userDrawn="1"/>
        </p:nvPicPr>
        <p:blipFill>
          <a:blip r:embed="rId2" cstate="print"/>
          <a:srcRect/>
          <a:stretch>
            <a:fillRect/>
          </a:stretch>
        </p:blipFill>
        <p:spPr bwMode="auto">
          <a:xfrm>
            <a:off x="6494463" y="182563"/>
            <a:ext cx="1966912" cy="336550"/>
          </a:xfrm>
          <a:prstGeom prst="rect">
            <a:avLst/>
          </a:prstGeom>
          <a:noFill/>
          <a:ln w="9525">
            <a:noFill/>
            <a:miter lim="800000"/>
            <a:headEnd/>
            <a:tailEnd/>
          </a:ln>
        </p:spPr>
      </p:pic>
      <p:sp>
        <p:nvSpPr>
          <p:cNvPr id="8" name="灯片编号占位符 5"/>
          <p:cNvSpPr txBox="1">
            <a:spLocks noChangeArrowheads="1"/>
          </p:cNvSpPr>
          <p:nvPr userDrawn="1"/>
        </p:nvSpPr>
        <p:spPr bwMode="auto">
          <a:xfrm>
            <a:off x="8158163" y="4845050"/>
            <a:ext cx="733425" cy="206375"/>
          </a:xfrm>
          <a:prstGeom prst="rect">
            <a:avLst/>
          </a:prstGeom>
          <a:noFill/>
          <a:ln>
            <a:noFill/>
          </a:ln>
        </p:spPr>
        <p:txBody>
          <a:bodyPr bIns="0" anchor="b"/>
          <a:lstStyle/>
          <a:p>
            <a:pPr algn="r">
              <a:defRPr/>
            </a:pPr>
            <a:fld id="{8696347B-03AC-47A0-BDDF-C2AD0CF3BE4B}" type="slidenum">
              <a:rPr lang="zh-CN" altLang="en-US" sz="900">
                <a:solidFill>
                  <a:srgbClr val="0172EF"/>
                </a:solidFill>
                <a:latin typeface="Arial Black" panose="020B0A04020102020204" pitchFamily="34" charset="0"/>
                <a:ea typeface="黑体" panose="02010609060101010101" pitchFamily="2" charset="-122"/>
                <a:sym typeface="Arial Black" panose="020B0A04020102020204" pitchFamily="34" charset="0"/>
              </a:rPr>
            </a:fld>
            <a:endParaRPr lang="en-US" altLang="zh-CN" sz="100" dirty="0">
              <a:solidFill>
                <a:srgbClr val="0172EF"/>
              </a:solidFill>
              <a:latin typeface="Arial Black" panose="020B0A04020102020204" pitchFamily="34" charset="0"/>
              <a:ea typeface="黑体" panose="02010609060101010101" pitchFamily="2" charset="-122"/>
              <a:sym typeface="Arial Black" panose="020B0A04020102020204" pitchFamily="34" charset="0"/>
            </a:endParaRPr>
          </a:p>
        </p:txBody>
      </p:sp>
      <p:sp>
        <p:nvSpPr>
          <p:cNvPr id="14" name="标题 1"/>
          <p:cNvSpPr>
            <a:spLocks noGrp="1"/>
          </p:cNvSpPr>
          <p:nvPr>
            <p:ph type="ctrTitle"/>
          </p:nvPr>
        </p:nvSpPr>
        <p:spPr>
          <a:xfrm>
            <a:off x="571540" y="789747"/>
            <a:ext cx="7890066" cy="3835373"/>
          </a:xfrm>
          <a:prstGeom prst="rect">
            <a:avLst/>
          </a:prstGeom>
        </p:spPr>
        <p:txBody>
          <a:bodyPr anchor="t">
            <a:normAutofit/>
          </a:bodyPr>
          <a:lstStyle>
            <a:lvl1pPr algn="l">
              <a:lnSpc>
                <a:spcPct val="150000"/>
              </a:lnSpc>
              <a:defRPr sz="1050" b="0">
                <a:solidFill>
                  <a:schemeClr val="tx1">
                    <a:lumMod val="95000"/>
                    <a:lumOff val="5000"/>
                  </a:schemeClr>
                </a:solidFill>
                <a:latin typeface="+mn-ea"/>
                <a:ea typeface="楷体_GB2312"/>
              </a:defRPr>
            </a:lvl1pPr>
          </a:lstStyle>
          <a:p>
            <a:pPr lvl="0"/>
            <a:endParaRPr lang="zh-CN" altLang="en-US" noProof="0" dirty="0"/>
          </a:p>
        </p:txBody>
      </p:sp>
      <p:sp>
        <p:nvSpPr>
          <p:cNvPr id="19" name="文本占位符 28"/>
          <p:cNvSpPr>
            <a:spLocks noGrp="1"/>
          </p:cNvSpPr>
          <p:nvPr>
            <p:ph type="body" sz="quarter" idx="10"/>
          </p:nvPr>
        </p:nvSpPr>
        <p:spPr>
          <a:xfrm>
            <a:off x="839195" y="249311"/>
            <a:ext cx="4237566" cy="270339"/>
          </a:xfrm>
          <a:prstGeom prst="rect">
            <a:avLst/>
          </a:prstGeom>
        </p:spPr>
        <p:txBody>
          <a:bodyPr anchor="ctr"/>
          <a:lstStyle>
            <a:lvl1pPr marL="88900" indent="0">
              <a:buNone/>
              <a:defRPr b="1">
                <a:latin typeface="楷体" panose="02010609060101010101" pitchFamily="49" charset="-122"/>
                <a:ea typeface="楷体" panose="02010609060101010101" pitchFamily="49" charset="-122"/>
              </a:defRPr>
            </a:lvl1pPr>
          </a:lstStyle>
          <a:p>
            <a:pPr lvl="0"/>
            <a:endParaRPr lang="zh-CN" altLang="en-US" noProof="0"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四项目录">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页_1">
    <p:spTree>
      <p:nvGrpSpPr>
        <p:cNvPr id="1" name=""/>
        <p:cNvGrpSpPr/>
        <p:nvPr/>
      </p:nvGrpSpPr>
      <p:grpSpPr>
        <a:xfrm>
          <a:off x="0" y="0"/>
          <a:ext cx="0" cy="0"/>
          <a:chOff x="0" y="0"/>
          <a:chExt cx="0" cy="0"/>
        </a:xfrm>
      </p:grpSpPr>
      <p:sp>
        <p:nvSpPr>
          <p:cNvPr id="4" name="文本占位符 7"/>
          <p:cNvSpPr>
            <a:spLocks noGrp="1"/>
          </p:cNvSpPr>
          <p:nvPr>
            <p:ph type="body" sz="quarter" idx="11"/>
          </p:nvPr>
        </p:nvSpPr>
        <p:spPr>
          <a:xfrm>
            <a:off x="532698" y="471537"/>
            <a:ext cx="4154416" cy="1085247"/>
          </a:xfrm>
          <a:prstGeom prst="rect">
            <a:avLst/>
          </a:prstGeom>
        </p:spPr>
        <p:txBody>
          <a:bodyPr wrap="square" lIns="68589" tIns="34295" rIns="68589" bIns="34295">
            <a:spAutoFit/>
          </a:bodyPr>
          <a:lstStyle>
            <a:lvl1pPr marL="0" indent="0" algn="l">
              <a:lnSpc>
                <a:spcPct val="100000"/>
              </a:lnSpc>
              <a:spcBef>
                <a:spcPts val="0"/>
              </a:spcBef>
              <a:buNone/>
              <a:defRPr sz="3300" b="1" baseline="0">
                <a:solidFill>
                  <a:schemeClr val="accent1"/>
                </a:solidFill>
              </a:defRPr>
            </a:lvl1pPr>
          </a:lstStyle>
          <a:p>
            <a:pPr lvl="0"/>
            <a:r>
              <a:rPr lang="zh-CN" altLang="en-US" dirty="0"/>
              <a:t>单击此处编辑母版文本样式</a:t>
            </a:r>
            <a:endParaRPr lang="zh-CN" altLang="en-US" dirty="0"/>
          </a:p>
          <a:p>
            <a:pPr lvl="1"/>
            <a:r>
              <a:rPr lang="zh-CN" altLang="en-US" dirty="0"/>
              <a:t>第二级</a:t>
            </a:r>
            <a:endParaRPr lang="zh-CN" alt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内容页_5">
    <p:spTree>
      <p:nvGrpSpPr>
        <p:cNvPr id="1" name=""/>
        <p:cNvGrpSpPr/>
        <p:nvPr/>
      </p:nvGrpSpPr>
      <p:grpSpPr>
        <a:xfrm>
          <a:off x="0" y="0"/>
          <a:ext cx="0" cy="0"/>
          <a:chOff x="0" y="0"/>
          <a:chExt cx="0" cy="0"/>
        </a:xfrm>
      </p:grpSpPr>
      <p:sp>
        <p:nvSpPr>
          <p:cNvPr id="3" name="文本占位符 7"/>
          <p:cNvSpPr>
            <a:spLocks noGrp="1"/>
          </p:cNvSpPr>
          <p:nvPr>
            <p:ph type="body" sz="quarter" idx="11"/>
          </p:nvPr>
        </p:nvSpPr>
        <p:spPr>
          <a:xfrm>
            <a:off x="532698" y="471537"/>
            <a:ext cx="4154416" cy="1085247"/>
          </a:xfrm>
          <a:prstGeom prst="rect">
            <a:avLst/>
          </a:prstGeom>
        </p:spPr>
        <p:txBody>
          <a:bodyPr wrap="square" lIns="68589" tIns="34295" rIns="68589" bIns="34295">
            <a:spAutoFit/>
          </a:bodyPr>
          <a:lstStyle>
            <a:lvl1pPr marL="0" indent="0" algn="l">
              <a:lnSpc>
                <a:spcPct val="100000"/>
              </a:lnSpc>
              <a:spcBef>
                <a:spcPts val="0"/>
              </a:spcBef>
              <a:buNone/>
              <a:defRPr sz="3300" b="1" baseline="0">
                <a:solidFill>
                  <a:schemeClr val="accent1"/>
                </a:solidFill>
              </a:defRPr>
            </a:lvl1pPr>
          </a:lstStyle>
          <a:p>
            <a:pPr lvl="0"/>
            <a:r>
              <a:rPr lang="zh-CN" altLang="en-US" dirty="0"/>
              <a:t>单击此处编辑母版文本样式</a:t>
            </a:r>
            <a:endParaRPr lang="zh-CN" altLang="en-US" dirty="0"/>
          </a:p>
          <a:p>
            <a:pPr lvl="1"/>
            <a:r>
              <a:rPr lang="zh-CN" altLang="en-US" dirty="0"/>
              <a:t>第二级</a:t>
            </a:r>
            <a:endParaRPr lang="zh-CN" alt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内容页_2">
    <p:bg>
      <p:bgPr>
        <a:solidFill>
          <a:schemeClr val="accent2"/>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1"/>
          </p:nvPr>
        </p:nvSpPr>
        <p:spPr>
          <a:xfrm>
            <a:off x="532698" y="471537"/>
            <a:ext cx="4154416" cy="1085247"/>
          </a:xfrm>
          <a:prstGeom prst="rect">
            <a:avLst/>
          </a:prstGeom>
        </p:spPr>
        <p:txBody>
          <a:bodyPr wrap="square" lIns="68589" tIns="34295" rIns="68589" bIns="34295">
            <a:spAutoFit/>
          </a:bodyPr>
          <a:lstStyle>
            <a:lvl1pPr marL="0" indent="0" algn="l">
              <a:lnSpc>
                <a:spcPct val="100000"/>
              </a:lnSpc>
              <a:spcBef>
                <a:spcPts val="0"/>
              </a:spcBef>
              <a:buNone/>
              <a:defRPr sz="3300" b="1" baseline="0">
                <a:solidFill>
                  <a:schemeClr val="bg2"/>
                </a:solidFill>
              </a:defRPr>
            </a:lvl1pPr>
          </a:lstStyle>
          <a:p>
            <a:pPr lvl="0"/>
            <a:r>
              <a:rPr lang="zh-CN" altLang="en-US" dirty="0"/>
              <a:t>单击此处编辑母版文本样式</a:t>
            </a:r>
            <a:endParaRPr lang="zh-CN" altLang="en-US" dirty="0"/>
          </a:p>
          <a:p>
            <a:pPr lvl="1"/>
            <a:r>
              <a:rPr lang="zh-CN" altLang="en-US" dirty="0"/>
              <a:t>第二级</a:t>
            </a:r>
            <a:endParaRPr lang="zh-CN" alt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内容页_7">
    <p:spTree>
      <p:nvGrpSpPr>
        <p:cNvPr id="1" name=""/>
        <p:cNvGrpSpPr/>
        <p:nvPr/>
      </p:nvGrpSpPr>
      <p:grpSpPr>
        <a:xfrm>
          <a:off x="0" y="0"/>
          <a:ext cx="0" cy="0"/>
          <a:chOff x="0" y="0"/>
          <a:chExt cx="0" cy="0"/>
        </a:xfrm>
      </p:grpSpPr>
      <p:sp>
        <p:nvSpPr>
          <p:cNvPr id="3" name="文本占位符 7"/>
          <p:cNvSpPr>
            <a:spLocks noGrp="1"/>
          </p:cNvSpPr>
          <p:nvPr>
            <p:ph type="body" sz="quarter" idx="11"/>
          </p:nvPr>
        </p:nvSpPr>
        <p:spPr>
          <a:xfrm>
            <a:off x="532698" y="471537"/>
            <a:ext cx="4154416" cy="1085247"/>
          </a:xfrm>
          <a:prstGeom prst="rect">
            <a:avLst/>
          </a:prstGeom>
        </p:spPr>
        <p:txBody>
          <a:bodyPr wrap="square" lIns="68589" tIns="34295" rIns="68589" bIns="34295">
            <a:spAutoFit/>
          </a:bodyPr>
          <a:lstStyle>
            <a:lvl1pPr marL="0" indent="0" algn="l">
              <a:lnSpc>
                <a:spcPct val="100000"/>
              </a:lnSpc>
              <a:spcBef>
                <a:spcPts val="0"/>
              </a:spcBef>
              <a:buNone/>
              <a:defRPr sz="3300" b="1" baseline="0">
                <a:solidFill>
                  <a:schemeClr val="accent1"/>
                </a:solidFill>
              </a:defRPr>
            </a:lvl1pPr>
          </a:lstStyle>
          <a:p>
            <a:pPr lvl="0"/>
            <a:r>
              <a:rPr lang="zh-CN" altLang="en-US" dirty="0"/>
              <a:t>单击此处编辑母版文本样式</a:t>
            </a:r>
            <a:endParaRPr lang="zh-CN" altLang="en-US" dirty="0"/>
          </a:p>
          <a:p>
            <a:pPr lvl="1"/>
            <a:r>
              <a:rPr lang="zh-CN" altLang="en-US" dirty="0"/>
              <a:t>第二级</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dirty="0"/>
          </a:p>
        </p:txBody>
      </p:sp>
      <p:sp>
        <p:nvSpPr>
          <p:cNvPr id="3" name="Content Placeholder 2"/>
          <p:cNvSpPr>
            <a:spLocks noGrp="1"/>
          </p:cNvSpPr>
          <p:nvPr>
            <p:ph idx="1"/>
          </p:nvPr>
        </p:nvSpPr>
        <p:spPr>
          <a:xfrm>
            <a:off x="457282" y="1200521"/>
            <a:ext cx="8231029" cy="3395520"/>
          </a:xfrm>
          <a:prstGeom prst="rect">
            <a:avLst/>
          </a:prstGeom>
        </p:spPr>
        <p:txBody>
          <a:bodyPr lIns="91432" tIns="45716" rIns="91432" bIns="45716"/>
          <a:lstStyle>
            <a:lvl5pPr>
              <a:defRPr/>
            </a:lvl5pPr>
            <a:lvl6pPr>
              <a:defRPr/>
            </a:lvl6pPr>
            <a:lvl7pPr>
              <a:defRPr/>
            </a:lvl7pPr>
            <a:lvl8pPr>
              <a:defRPr/>
            </a:lvl8pPr>
            <a:lvl9pPr>
              <a:buFont typeface="Arial" panose="020B0604020202020204" pitchFamily="34" charset="0"/>
              <a:buChar char="•"/>
              <a:defRPr/>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smtClean="0"/>
          </a:p>
        </p:txBody>
      </p:sp>
      <p:sp>
        <p:nvSpPr>
          <p:cNvPr id="4" name="Date Placeholder 3"/>
          <p:cNvSpPr>
            <a:spLocks noGrp="1"/>
          </p:cNvSpPr>
          <p:nvPr>
            <p:ph type="dt" sz="half" idx="10"/>
          </p:nvPr>
        </p:nvSpPr>
        <p:spPr>
          <a:xfrm>
            <a:off x="6364288" y="4768850"/>
            <a:ext cx="2085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126638ED-7FB4-425C-A7D9-E5535CE0D3C1}" type="datetime1">
              <a:rPr lang="en-US" altLang="zh-CN"/>
            </a:fld>
            <a:endParaRPr lang="en-US" dirty="0"/>
          </a:p>
        </p:txBody>
      </p:sp>
      <p:sp>
        <p:nvSpPr>
          <p:cNvPr id="5" name="Footer Placeholder 4"/>
          <p:cNvSpPr>
            <a:spLocks noGrp="1"/>
          </p:cNvSpPr>
          <p:nvPr>
            <p:ph type="ftr" sz="quarter" idx="11"/>
          </p:nvPr>
        </p:nvSpPr>
        <p:spPr>
          <a:xfrm>
            <a:off x="658813" y="4768850"/>
            <a:ext cx="2849562" cy="273050"/>
          </a:xfrm>
          <a:prstGeom prst="rect">
            <a:avLst/>
          </a:prstGeom>
        </p:spPr>
        <p:txBody>
          <a:bodyPr lIns="91432" tIns="45716" rIns="91432" bIns="45716"/>
          <a:lstStyle>
            <a:lvl1pPr algn="ctr">
              <a:defRPr dirty="0">
                <a:latin typeface="Arial" panose="020B0604020202020204" pitchFamily="34" charset="0"/>
                <a:ea typeface="黑体" panose="02010609060101010101" pitchFamily="2" charset="-122"/>
              </a:defRPr>
            </a:lvl1pPr>
          </a:lstStyle>
          <a:p>
            <a:pPr>
              <a:defRPr/>
            </a:pPr>
            <a:endParaRPr lang="en-US"/>
          </a:p>
        </p:txBody>
      </p:sp>
      <p:sp>
        <p:nvSpPr>
          <p:cNvPr id="6" name="Slide Number Placeholder 5"/>
          <p:cNvSpPr>
            <a:spLocks noGrp="1"/>
          </p:cNvSpPr>
          <p:nvPr>
            <p:ph type="sldNum" sz="quarter" idx="12"/>
          </p:nvPr>
        </p:nvSpPr>
        <p:spPr>
          <a:xfrm>
            <a:off x="8545513" y="4768850"/>
            <a:ext cx="561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13E4F5FD-BB92-4931-8C6B-D38E5CB542BF}" type="slidenum">
              <a:rPr lang="en-US"/>
            </a:fld>
            <a:endParaRPr lang="en-US"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内容页_3">
    <p:spTree>
      <p:nvGrpSpPr>
        <p:cNvPr id="1" name=""/>
        <p:cNvGrpSpPr/>
        <p:nvPr/>
      </p:nvGrpSpPr>
      <p:grpSpPr>
        <a:xfrm>
          <a:off x="0" y="0"/>
          <a:ext cx="0" cy="0"/>
          <a:chOff x="0" y="0"/>
          <a:chExt cx="0" cy="0"/>
        </a:xfrm>
      </p:grpSpPr>
      <p:sp>
        <p:nvSpPr>
          <p:cNvPr id="2" name="文本占位符 7"/>
          <p:cNvSpPr>
            <a:spLocks noGrp="1"/>
          </p:cNvSpPr>
          <p:nvPr>
            <p:ph type="body" sz="quarter" idx="11"/>
          </p:nvPr>
        </p:nvSpPr>
        <p:spPr>
          <a:xfrm>
            <a:off x="1023718" y="182907"/>
            <a:ext cx="7098152" cy="577259"/>
          </a:xfrm>
          <a:prstGeom prst="rect">
            <a:avLst/>
          </a:prstGeom>
        </p:spPr>
        <p:txBody>
          <a:bodyPr wrap="square" lIns="68589" tIns="34295" rIns="68589" bIns="34295">
            <a:spAutoFit/>
          </a:bodyPr>
          <a:lstStyle>
            <a:lvl1pPr marL="0" indent="0" algn="ctr">
              <a:lnSpc>
                <a:spcPct val="100000"/>
              </a:lnSpc>
              <a:spcBef>
                <a:spcPts val="0"/>
              </a:spcBef>
              <a:buNone/>
              <a:defRPr sz="3300" b="1" baseline="0">
                <a:solidFill>
                  <a:schemeClr val="accent1"/>
                </a:solidFill>
              </a:defRPr>
            </a:lvl1pPr>
          </a:lstStyle>
          <a:p>
            <a:pPr lvl="0"/>
            <a:r>
              <a:rPr lang="zh-CN" altLang="en-US" dirty="0"/>
              <a:t>单击此处编辑母版文本样式</a:t>
            </a:r>
            <a:endParaRPr lang="zh-CN"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Oval 6"/>
          <p:cNvSpPr/>
          <p:nvPr/>
        </p:nvSpPr>
        <p:spPr>
          <a:xfrm>
            <a:off x="4495800" y="2944813"/>
            <a:ext cx="85725"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dirty="0"/>
          </a:p>
        </p:txBody>
      </p:sp>
      <p:sp>
        <p:nvSpPr>
          <p:cNvPr id="5" name="Oval 7"/>
          <p:cNvSpPr/>
          <p:nvPr/>
        </p:nvSpPr>
        <p:spPr>
          <a:xfrm>
            <a:off x="4697413" y="2944813"/>
            <a:ext cx="84137"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dirty="0"/>
          </a:p>
        </p:txBody>
      </p:sp>
      <p:sp>
        <p:nvSpPr>
          <p:cNvPr id="6" name="Oval 8"/>
          <p:cNvSpPr/>
          <p:nvPr/>
        </p:nvSpPr>
        <p:spPr>
          <a:xfrm>
            <a:off x="4297363" y="2944813"/>
            <a:ext cx="84137"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dirty="0"/>
          </a:p>
        </p:txBody>
      </p:sp>
      <p:sp>
        <p:nvSpPr>
          <p:cNvPr id="2" name="Title 1"/>
          <p:cNvSpPr>
            <a:spLocks noGrp="1"/>
          </p:cNvSpPr>
          <p:nvPr>
            <p:ph type="title"/>
          </p:nvPr>
        </p:nvSpPr>
        <p:spPr>
          <a:xfrm>
            <a:off x="722438" y="1029018"/>
            <a:ext cx="7773750" cy="1879386"/>
          </a:xfrm>
          <a:prstGeom prst="rect">
            <a:avLst/>
          </a:prstGeom>
        </p:spPr>
        <p:txBody>
          <a:bodyPr lIns="91432" tIns="45716" rIns="91432" bIns="45716" anchor="b"/>
          <a:lstStyle>
            <a:lvl1pPr algn="ctr" defTabSz="914400" rtl="0" eaLnBrk="1" latinLnBrk="0" hangingPunct="1">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438" y="3052515"/>
            <a:ext cx="7773750" cy="849177"/>
          </a:xfrm>
          <a:prstGeom prst="rect">
            <a:avLst/>
          </a:prstGeom>
        </p:spPr>
        <p:txBody>
          <a:bodyPr lIns="91432" tIns="45716" rIns="91432" bIns="45716"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7" name="Date Placeholder 3"/>
          <p:cNvSpPr>
            <a:spLocks noGrp="1"/>
          </p:cNvSpPr>
          <p:nvPr>
            <p:ph type="dt" sz="half" idx="10"/>
          </p:nvPr>
        </p:nvSpPr>
        <p:spPr>
          <a:xfrm>
            <a:off x="6364288" y="4768850"/>
            <a:ext cx="2085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C7E6952B-3077-45AD-9027-82EEF2147B82}" type="datetime1">
              <a:rPr lang="en-US" altLang="zh-CN"/>
            </a:fld>
            <a:endParaRPr lang="en-US" dirty="0"/>
          </a:p>
        </p:txBody>
      </p:sp>
      <p:sp>
        <p:nvSpPr>
          <p:cNvPr id="8" name="Footer Placeholder 4"/>
          <p:cNvSpPr>
            <a:spLocks noGrp="1"/>
          </p:cNvSpPr>
          <p:nvPr>
            <p:ph type="ftr" sz="quarter" idx="11"/>
          </p:nvPr>
        </p:nvSpPr>
        <p:spPr>
          <a:xfrm>
            <a:off x="658813" y="4768850"/>
            <a:ext cx="2849562" cy="273050"/>
          </a:xfrm>
          <a:prstGeom prst="rect">
            <a:avLst/>
          </a:prstGeom>
        </p:spPr>
        <p:txBody>
          <a:bodyPr lIns="91432" tIns="45716" rIns="91432" bIns="45716"/>
          <a:lstStyle>
            <a:lvl1pPr algn="ctr">
              <a:defRPr dirty="0">
                <a:latin typeface="Arial" panose="020B0604020202020204" pitchFamily="34" charset="0"/>
                <a:ea typeface="黑体" panose="02010609060101010101" pitchFamily="2" charset="-122"/>
              </a:defRPr>
            </a:lvl1pPr>
          </a:lstStyle>
          <a:p>
            <a:pPr>
              <a:defRPr/>
            </a:pPr>
            <a:endParaRPr lang="en-US"/>
          </a:p>
        </p:txBody>
      </p:sp>
      <p:sp>
        <p:nvSpPr>
          <p:cNvPr id="9" name="Slide Number Placeholder 5"/>
          <p:cNvSpPr>
            <a:spLocks noGrp="1"/>
          </p:cNvSpPr>
          <p:nvPr>
            <p:ph type="sldNum" sz="quarter" idx="12"/>
          </p:nvPr>
        </p:nvSpPr>
        <p:spPr>
          <a:xfrm>
            <a:off x="8545513" y="4768850"/>
            <a:ext cx="561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0D7A811A-17AE-4ED6-9FCE-4EBF57786ED7}" type="slidenum">
              <a:rPr lang="en-US"/>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a:p>
        </p:txBody>
      </p:sp>
      <p:sp>
        <p:nvSpPr>
          <p:cNvPr id="4" name="Content Placeholder 3"/>
          <p:cNvSpPr>
            <a:spLocks noGrp="1"/>
          </p:cNvSpPr>
          <p:nvPr>
            <p:ph sz="half" idx="2"/>
          </p:nvPr>
        </p:nvSpPr>
        <p:spPr>
          <a:xfrm>
            <a:off x="4649007" y="1200521"/>
            <a:ext cx="4039301" cy="3395520"/>
          </a:xfrm>
          <a:prstGeom prst="rect">
            <a:avLst/>
          </a:prstGeom>
        </p:spPr>
        <p:txBody>
          <a:bodyPr lIns="91432" tIns="45716" rIns="91432" bIns="45716"/>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smtClean="0"/>
          </a:p>
        </p:txBody>
      </p:sp>
      <p:sp>
        <p:nvSpPr>
          <p:cNvPr id="9" name="Content Placeholder 8"/>
          <p:cNvSpPr>
            <a:spLocks noGrp="1"/>
          </p:cNvSpPr>
          <p:nvPr>
            <p:ph sz="quarter" idx="13"/>
          </p:nvPr>
        </p:nvSpPr>
        <p:spPr>
          <a:xfrm>
            <a:off x="365823" y="1200521"/>
            <a:ext cx="4042350" cy="3395758"/>
          </a:xfrm>
          <a:prstGeom prst="rect">
            <a:avLst/>
          </a:prstGeom>
        </p:spPr>
        <p:txBody>
          <a:bodyPr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4"/>
          <p:cNvSpPr>
            <a:spLocks noGrp="1"/>
          </p:cNvSpPr>
          <p:nvPr>
            <p:ph type="dt" sz="half" idx="14"/>
          </p:nvPr>
        </p:nvSpPr>
        <p:spPr>
          <a:xfrm>
            <a:off x="6364288" y="4768850"/>
            <a:ext cx="2085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F0973157-EA7F-413E-9268-1A6D4D40076A}" type="datetime1">
              <a:rPr lang="en-US" altLang="zh-CN"/>
            </a:fld>
            <a:endParaRPr lang="en-US" dirty="0"/>
          </a:p>
        </p:txBody>
      </p:sp>
      <p:sp>
        <p:nvSpPr>
          <p:cNvPr id="6" name="Footer Placeholder 5"/>
          <p:cNvSpPr>
            <a:spLocks noGrp="1"/>
          </p:cNvSpPr>
          <p:nvPr>
            <p:ph type="ftr" sz="quarter" idx="15"/>
          </p:nvPr>
        </p:nvSpPr>
        <p:spPr>
          <a:xfrm>
            <a:off x="658813" y="4768850"/>
            <a:ext cx="2849562" cy="273050"/>
          </a:xfrm>
          <a:prstGeom prst="rect">
            <a:avLst/>
          </a:prstGeom>
        </p:spPr>
        <p:txBody>
          <a:bodyPr lIns="91432" tIns="45716" rIns="91432" bIns="45716"/>
          <a:lstStyle>
            <a:lvl1pPr algn="ctr">
              <a:defRPr dirty="0">
                <a:latin typeface="Arial" panose="020B0604020202020204" pitchFamily="34" charset="0"/>
                <a:ea typeface="黑体" panose="02010609060101010101" pitchFamily="2" charset="-122"/>
              </a:defRPr>
            </a:lvl1pPr>
          </a:lstStyle>
          <a:p>
            <a:pPr>
              <a:defRPr/>
            </a:pPr>
            <a:endParaRPr lang="en-US"/>
          </a:p>
        </p:txBody>
      </p:sp>
      <p:sp>
        <p:nvSpPr>
          <p:cNvPr id="7" name="Slide Number Placeholder 6"/>
          <p:cNvSpPr>
            <a:spLocks noGrp="1"/>
          </p:cNvSpPr>
          <p:nvPr>
            <p:ph type="sldNum" sz="quarter" idx="16"/>
          </p:nvPr>
        </p:nvSpPr>
        <p:spPr>
          <a:xfrm>
            <a:off x="8545513" y="4768850"/>
            <a:ext cx="561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3CBCCAAF-D0F4-440D-B47C-1A0C6EF52980}" type="slidenum">
              <a:rPr lang="en-US"/>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79" y="1200523"/>
            <a:ext cx="4040890" cy="457341"/>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5" name="Text Placeholder 4"/>
          <p:cNvSpPr>
            <a:spLocks noGrp="1"/>
          </p:cNvSpPr>
          <p:nvPr>
            <p:ph type="body" sz="quarter" idx="3"/>
          </p:nvPr>
        </p:nvSpPr>
        <p:spPr>
          <a:xfrm>
            <a:off x="4649008" y="1200523"/>
            <a:ext cx="4042477" cy="457341"/>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1" name="Content Placeholder 10"/>
          <p:cNvSpPr>
            <a:spLocks noGrp="1"/>
          </p:cNvSpPr>
          <p:nvPr>
            <p:ph sz="quarter" idx="13"/>
          </p:nvPr>
        </p:nvSpPr>
        <p:spPr>
          <a:xfrm>
            <a:off x="457279" y="1660149"/>
            <a:ext cx="4042350" cy="2936130"/>
          </a:xfrm>
          <a:prstGeom prst="rect">
            <a:avLst/>
          </a:prstGeom>
        </p:spPr>
        <p:txBody>
          <a:bodyPr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3" name="Content Placeholder 12"/>
          <p:cNvSpPr>
            <a:spLocks noGrp="1"/>
          </p:cNvSpPr>
          <p:nvPr>
            <p:ph sz="quarter" idx="14"/>
          </p:nvPr>
        </p:nvSpPr>
        <p:spPr>
          <a:xfrm>
            <a:off x="4673395" y="1660149"/>
            <a:ext cx="4042350" cy="2935796"/>
          </a:xfrm>
          <a:prstGeom prst="rect">
            <a:avLst/>
          </a:prstGeom>
        </p:spPr>
        <p:txBody>
          <a:bodyPr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5"/>
          </p:nvPr>
        </p:nvSpPr>
        <p:spPr>
          <a:xfrm>
            <a:off x="6364288" y="4768850"/>
            <a:ext cx="2085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A8A190E0-DFC2-4099-AD2C-C48FF4D42520}" type="datetime1">
              <a:rPr lang="en-US" altLang="zh-CN"/>
            </a:fld>
            <a:endParaRPr lang="en-US" dirty="0"/>
          </a:p>
        </p:txBody>
      </p:sp>
      <p:sp>
        <p:nvSpPr>
          <p:cNvPr id="8" name="Footer Placeholder 7"/>
          <p:cNvSpPr>
            <a:spLocks noGrp="1"/>
          </p:cNvSpPr>
          <p:nvPr>
            <p:ph type="ftr" sz="quarter" idx="16"/>
          </p:nvPr>
        </p:nvSpPr>
        <p:spPr>
          <a:xfrm>
            <a:off x="658813" y="4768850"/>
            <a:ext cx="2849562" cy="273050"/>
          </a:xfrm>
          <a:prstGeom prst="rect">
            <a:avLst/>
          </a:prstGeom>
        </p:spPr>
        <p:txBody>
          <a:bodyPr lIns="91432" tIns="45716" rIns="91432" bIns="45716"/>
          <a:lstStyle>
            <a:lvl1pPr algn="ctr">
              <a:defRPr dirty="0">
                <a:latin typeface="Arial" panose="020B0604020202020204" pitchFamily="34" charset="0"/>
                <a:ea typeface="黑体" panose="02010609060101010101" pitchFamily="2" charset="-122"/>
              </a:defRPr>
            </a:lvl1pPr>
          </a:lstStyle>
          <a:p>
            <a:pPr>
              <a:defRPr/>
            </a:pPr>
            <a:endParaRPr lang="en-US"/>
          </a:p>
        </p:txBody>
      </p:sp>
      <p:sp>
        <p:nvSpPr>
          <p:cNvPr id="9" name="Slide Number Placeholder 8"/>
          <p:cNvSpPr>
            <a:spLocks noGrp="1"/>
          </p:cNvSpPr>
          <p:nvPr>
            <p:ph type="sldNum" sz="quarter" idx="17"/>
          </p:nvPr>
        </p:nvSpPr>
        <p:spPr>
          <a:xfrm>
            <a:off x="8545513" y="4768850"/>
            <a:ext cx="561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81F1C3A3-F8DB-48FA-96E1-B4155E08D5E9}" type="slidenum">
              <a:rPr lang="en-US"/>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364288" y="4768850"/>
            <a:ext cx="2085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44892ACA-CB92-4A43-BC4F-640EC1C31E61}" type="datetime1">
              <a:rPr lang="en-US" altLang="zh-CN"/>
            </a:fld>
            <a:endParaRPr lang="en-US" dirty="0"/>
          </a:p>
        </p:txBody>
      </p:sp>
      <p:sp>
        <p:nvSpPr>
          <p:cNvPr id="4" name="Footer Placeholder 3"/>
          <p:cNvSpPr>
            <a:spLocks noGrp="1"/>
          </p:cNvSpPr>
          <p:nvPr>
            <p:ph type="ftr" sz="quarter" idx="11"/>
          </p:nvPr>
        </p:nvSpPr>
        <p:spPr>
          <a:xfrm>
            <a:off x="658813" y="4768850"/>
            <a:ext cx="2849562" cy="273050"/>
          </a:xfrm>
          <a:prstGeom prst="rect">
            <a:avLst/>
          </a:prstGeom>
        </p:spPr>
        <p:txBody>
          <a:bodyPr lIns="91432" tIns="45716" rIns="91432" bIns="45716"/>
          <a:lstStyle>
            <a:lvl1pPr algn="ctr">
              <a:defRPr dirty="0">
                <a:latin typeface="Arial" panose="020B0604020202020204" pitchFamily="34" charset="0"/>
                <a:ea typeface="黑体" panose="02010609060101010101" pitchFamily="2" charset="-122"/>
              </a:defRPr>
            </a:lvl1pPr>
          </a:lstStyle>
          <a:p>
            <a:pPr>
              <a:defRPr/>
            </a:pPr>
            <a:endParaRPr lang="en-US"/>
          </a:p>
        </p:txBody>
      </p:sp>
      <p:sp>
        <p:nvSpPr>
          <p:cNvPr id="5" name="Slide Number Placeholder 4"/>
          <p:cNvSpPr>
            <a:spLocks noGrp="1"/>
          </p:cNvSpPr>
          <p:nvPr>
            <p:ph type="sldNum" sz="quarter" idx="12"/>
          </p:nvPr>
        </p:nvSpPr>
        <p:spPr>
          <a:xfrm>
            <a:off x="8545513" y="4768850"/>
            <a:ext cx="561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C096520D-08FD-4EAE-A5F0-CF29C16131D6}" type="slidenum">
              <a:rPr lang="en-US"/>
            </a:fld>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srcRect/>
          <a:stretch>
            <a:fillRect/>
          </a:stretch>
        </p:blipFill>
        <p:spPr bwMode="auto">
          <a:xfrm>
            <a:off x="0" y="-9525"/>
            <a:ext cx="9144000" cy="5141913"/>
          </a:xfrm>
          <a:prstGeom prst="rect">
            <a:avLst/>
          </a:prstGeom>
          <a:noFill/>
          <a:ln w="9525">
            <a:noFill/>
            <a:miter lim="800000"/>
            <a:headEnd/>
            <a:tailEnd/>
          </a:ln>
        </p:spPr>
      </p:pic>
      <p:sp>
        <p:nvSpPr>
          <p:cNvPr id="3" name="Slide Number Placeholder 5"/>
          <p:cNvSpPr>
            <a:spLocks noGrp="1"/>
          </p:cNvSpPr>
          <p:nvPr>
            <p:ph type="sldNum" sz="quarter" idx="10"/>
          </p:nvPr>
        </p:nvSpPr>
        <p:spPr>
          <a:xfrm>
            <a:off x="8545513" y="4768850"/>
            <a:ext cx="561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0B59738E-2A4E-45E7-8864-AC8BDD9E70CF}" type="slidenum">
              <a:rPr lang="en-US"/>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8114" y="200087"/>
            <a:ext cx="3008835" cy="1572110"/>
          </a:xfrm>
          <a:prstGeom prst="rect">
            <a:avLst/>
          </a:prstGeom>
        </p:spPr>
        <p:txBody>
          <a:bodyPr lIns="91432" tIns="45716" rIns="91432" bIns="45716" anchor="b"/>
          <a:lstStyle>
            <a:lvl1pPr algn="ctr">
              <a:defRPr sz="2800" b="0">
                <a:effectLst>
                  <a:outerShdw blurRad="50800" dist="25400" dir="5400000" algn="t" rotWithShape="0">
                    <a:prstClr val="black">
                      <a:alpha val="25000"/>
                    </a:prstClr>
                  </a:outerShdw>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719264" y="204851"/>
            <a:ext cx="4996731" cy="4391190"/>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5908114" y="1829365"/>
            <a:ext cx="3008835" cy="2766676"/>
          </a:xfrm>
          <a:prstGeom prst="rect">
            <a:avLst/>
          </a:prstGeom>
        </p:spPr>
        <p:txBody>
          <a:bodyPr lIns="91432" tIns="45716" rIns="91432" bIns="45716">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364288" y="4768850"/>
            <a:ext cx="2085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A59E57A3-AD86-4D25-8A1B-A7D5E0A45216}" type="datetime1">
              <a:rPr lang="en-US" altLang="zh-CN"/>
            </a:fld>
            <a:endParaRPr lang="en-US" dirty="0"/>
          </a:p>
        </p:txBody>
      </p:sp>
      <p:sp>
        <p:nvSpPr>
          <p:cNvPr id="6" name="Footer Placeholder 5"/>
          <p:cNvSpPr>
            <a:spLocks noGrp="1"/>
          </p:cNvSpPr>
          <p:nvPr>
            <p:ph type="ftr" sz="quarter" idx="11"/>
          </p:nvPr>
        </p:nvSpPr>
        <p:spPr>
          <a:xfrm>
            <a:off x="658813" y="4768850"/>
            <a:ext cx="2849562" cy="273050"/>
          </a:xfrm>
          <a:prstGeom prst="rect">
            <a:avLst/>
          </a:prstGeom>
        </p:spPr>
        <p:txBody>
          <a:bodyPr lIns="91432" tIns="45716" rIns="91432" bIns="45716"/>
          <a:lstStyle>
            <a:lvl1pPr algn="ctr">
              <a:defRPr dirty="0">
                <a:latin typeface="Arial" panose="020B0604020202020204" pitchFamily="34" charset="0"/>
                <a:ea typeface="黑体" panose="02010609060101010101" pitchFamily="2" charset="-122"/>
              </a:defRPr>
            </a:lvl1pPr>
          </a:lstStyle>
          <a:p>
            <a:pPr>
              <a:defRPr/>
            </a:pPr>
            <a:endParaRPr lang="en-US"/>
          </a:p>
        </p:txBody>
      </p:sp>
      <p:sp>
        <p:nvSpPr>
          <p:cNvPr id="7" name="Slide Number Placeholder 6"/>
          <p:cNvSpPr>
            <a:spLocks noGrp="1"/>
          </p:cNvSpPr>
          <p:nvPr>
            <p:ph type="sldNum" sz="quarter" idx="12"/>
          </p:nvPr>
        </p:nvSpPr>
        <p:spPr>
          <a:xfrm>
            <a:off x="8545513" y="4768850"/>
            <a:ext cx="561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1D1BABCF-B5EC-42F9-AFC8-0F5CD6D8CE85}" type="slidenum">
              <a:rPr lang="en-US"/>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868" y="171503"/>
            <a:ext cx="5712816" cy="671720"/>
          </a:xfrm>
          <a:prstGeom prst="rect">
            <a:avLst/>
          </a:prstGeom>
        </p:spPr>
        <p:txBody>
          <a:bodyPr lIns="91432" tIns="45716" rIns="91432" bIns="45716" anchor="b"/>
          <a:lstStyle>
            <a:lvl1pPr algn="ctr">
              <a:defRPr sz="28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1508390" y="857515"/>
            <a:ext cx="6055775" cy="3406834"/>
          </a:xfrm>
          <a:prstGeom prst="rect">
            <a:avLst/>
          </a:prstGeom>
          <a:ln w="76200">
            <a:solidFill>
              <a:schemeClr val="bg1"/>
            </a:solidFill>
          </a:ln>
          <a:effectLst>
            <a:outerShdw blurRad="88900" dist="50800" dir="5400000" algn="ctr" rotWithShape="0">
              <a:srgbClr val="000000">
                <a:alpha val="25000"/>
              </a:srgbClr>
            </a:outerShdw>
          </a:effectLst>
        </p:spPr>
        <p:txBody>
          <a:bodyPr lIns="91432" tIns="45716" rIns="91432" bIns="45716"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1679868" y="4359033"/>
            <a:ext cx="5712816" cy="400174"/>
          </a:xfrm>
          <a:prstGeom prst="rect">
            <a:avLst/>
          </a:prstGeom>
        </p:spPr>
        <p:txBody>
          <a:bodyPr lIns="91432" tIns="45716" rIns="91432" bIns="45716">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364288" y="4768850"/>
            <a:ext cx="2085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5F0FEF4F-D83E-43A3-B95F-AD7DC6D7A1A4}" type="datetime1">
              <a:rPr lang="en-US" altLang="zh-CN"/>
            </a:fld>
            <a:endParaRPr lang="en-US" dirty="0"/>
          </a:p>
        </p:txBody>
      </p:sp>
      <p:sp>
        <p:nvSpPr>
          <p:cNvPr id="6" name="Footer Placeholder 5"/>
          <p:cNvSpPr>
            <a:spLocks noGrp="1"/>
          </p:cNvSpPr>
          <p:nvPr>
            <p:ph type="ftr" sz="quarter" idx="11"/>
          </p:nvPr>
        </p:nvSpPr>
        <p:spPr>
          <a:xfrm>
            <a:off x="658813" y="4768850"/>
            <a:ext cx="2849562" cy="273050"/>
          </a:xfrm>
          <a:prstGeom prst="rect">
            <a:avLst/>
          </a:prstGeom>
        </p:spPr>
        <p:txBody>
          <a:bodyPr lIns="91432" tIns="45716" rIns="91432" bIns="45716"/>
          <a:lstStyle>
            <a:lvl1pPr algn="ctr">
              <a:defRPr dirty="0">
                <a:latin typeface="Arial" panose="020B0604020202020204" pitchFamily="34" charset="0"/>
                <a:ea typeface="黑体" panose="02010609060101010101" pitchFamily="2" charset="-122"/>
              </a:defRPr>
            </a:lvl1pPr>
          </a:lstStyle>
          <a:p>
            <a:pPr>
              <a:defRPr/>
            </a:pPr>
            <a:endParaRPr lang="en-US"/>
          </a:p>
        </p:txBody>
      </p:sp>
      <p:sp>
        <p:nvSpPr>
          <p:cNvPr id="7" name="Slide Number Placeholder 6"/>
          <p:cNvSpPr>
            <a:spLocks noGrp="1"/>
          </p:cNvSpPr>
          <p:nvPr>
            <p:ph type="sldNum" sz="quarter" idx="12"/>
          </p:nvPr>
        </p:nvSpPr>
        <p:spPr>
          <a:xfrm>
            <a:off x="8545513" y="4768850"/>
            <a:ext cx="561975" cy="273050"/>
          </a:xfrm>
          <a:prstGeom prst="rect">
            <a:avLst/>
          </a:prstGeom>
        </p:spPr>
        <p:txBody>
          <a:bodyPr lIns="91432" tIns="45716" rIns="91432" bIns="45716"/>
          <a:lstStyle>
            <a:lvl1pPr algn="ctr">
              <a:defRPr>
                <a:latin typeface="Arial" panose="020B0604020202020204" pitchFamily="34" charset="0"/>
                <a:ea typeface="黑体" panose="02010609060101010101" pitchFamily="2" charset="-122"/>
              </a:defRPr>
            </a:lvl1pPr>
          </a:lstStyle>
          <a:p>
            <a:pPr>
              <a:defRPr/>
            </a:pPr>
            <a:fld id="{88F5FF6E-F6C5-438B-B9C5-66C5452FFC26}" type="slidenum">
              <a:rPr lang="en-US"/>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1.jpeg"/><Relationship Id="rId21" Type="http://schemas.openxmlformats.org/officeDocument/2006/relationships/image" Target="../media/image3.jpe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C:\Users\Administrator\Desktop\微立体创业计划\01副本.jpg"/>
          <p:cNvPicPr>
            <a:picLocks noChangeAspect="1" noChangeArrowheads="1"/>
          </p:cNvPicPr>
          <p:nvPr userDrawn="1"/>
        </p:nvPicPr>
        <p:blipFill>
          <a:blip r:embed="rId21"/>
          <a:srcRect/>
          <a:stretch>
            <a:fillRect/>
          </a:stretch>
        </p:blipFill>
        <p:spPr bwMode="auto">
          <a:xfrm>
            <a:off x="1588" y="0"/>
            <a:ext cx="9144000" cy="5145088"/>
          </a:xfrm>
          <a:prstGeom prst="rect">
            <a:avLst/>
          </a:prstGeom>
          <a:noFill/>
          <a:ln w="9525">
            <a:noFill/>
            <a:miter lim="800000"/>
            <a:headEnd/>
            <a:tailEnd/>
          </a:ln>
        </p:spPr>
      </p:pic>
      <p:pic>
        <p:nvPicPr>
          <p:cNvPr id="1027" name="Picture 4"/>
          <p:cNvPicPr>
            <a:picLocks noChangeAspect="1" noChangeArrowheads="1"/>
          </p:cNvPicPr>
          <p:nvPr userDrawn="1"/>
        </p:nvPicPr>
        <p:blipFill>
          <a:blip r:embed="rId22"/>
          <a:srcRect/>
          <a:stretch>
            <a:fillRect/>
          </a:stretch>
        </p:blipFill>
        <p:spPr bwMode="auto">
          <a:xfrm>
            <a:off x="0" y="-9525"/>
            <a:ext cx="9144000" cy="5141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p:timing>
    <p:tnLst>
      <p:par>
        <p:cTn id="1" dur="indefinite" restart="never" nodeType="tmRoot"/>
      </p:par>
    </p:tnLst>
  </p:timing>
  <p:hf hdr="0" ftr="0" dt="0"/>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anose="02040502050505030304" pitchFamily="18" charset="0"/>
        </a:defRPr>
      </a:lvl2pPr>
      <a:lvl3pPr algn="ctr" rtl="0" fontAlgn="base">
        <a:lnSpc>
          <a:spcPts val="5800"/>
        </a:lnSpc>
        <a:spcBef>
          <a:spcPct val="0"/>
        </a:spcBef>
        <a:spcAft>
          <a:spcPct val="0"/>
        </a:spcAft>
        <a:defRPr sz="5400">
          <a:solidFill>
            <a:schemeClr val="tx2"/>
          </a:solidFill>
          <a:latin typeface="Palatino Linotype" panose="02040502050505030304" pitchFamily="18" charset="0"/>
        </a:defRPr>
      </a:lvl3pPr>
      <a:lvl4pPr algn="ctr" rtl="0" fontAlgn="base">
        <a:lnSpc>
          <a:spcPts val="5800"/>
        </a:lnSpc>
        <a:spcBef>
          <a:spcPct val="0"/>
        </a:spcBef>
        <a:spcAft>
          <a:spcPct val="0"/>
        </a:spcAft>
        <a:defRPr sz="5400">
          <a:solidFill>
            <a:schemeClr val="tx2"/>
          </a:solidFill>
          <a:latin typeface="Palatino Linotype" panose="02040502050505030304" pitchFamily="18" charset="0"/>
        </a:defRPr>
      </a:lvl4pPr>
      <a:lvl5pPr algn="ctr" rtl="0" fontAlgn="base">
        <a:lnSpc>
          <a:spcPts val="5800"/>
        </a:lnSpc>
        <a:spcBef>
          <a:spcPct val="0"/>
        </a:spcBef>
        <a:spcAft>
          <a:spcPct val="0"/>
        </a:spcAft>
        <a:defRPr sz="5400">
          <a:solidFill>
            <a:schemeClr val="tx2"/>
          </a:solidFill>
          <a:latin typeface="Palatino Linotype" panose="02040502050505030304" pitchFamily="18" charset="0"/>
        </a:defRPr>
      </a:lvl5pPr>
      <a:lvl6pPr marL="457200" algn="ctr" rtl="0" fontAlgn="base">
        <a:lnSpc>
          <a:spcPts val="5800"/>
        </a:lnSpc>
        <a:spcBef>
          <a:spcPct val="0"/>
        </a:spcBef>
        <a:spcAft>
          <a:spcPct val="0"/>
        </a:spcAft>
        <a:defRPr sz="5400">
          <a:solidFill>
            <a:schemeClr val="tx2"/>
          </a:solidFill>
          <a:latin typeface="Palatino Linotype" panose="02040502050505030304" pitchFamily="18" charset="0"/>
        </a:defRPr>
      </a:lvl6pPr>
      <a:lvl7pPr marL="914400" algn="ctr" rtl="0" fontAlgn="base">
        <a:lnSpc>
          <a:spcPts val="5800"/>
        </a:lnSpc>
        <a:spcBef>
          <a:spcPct val="0"/>
        </a:spcBef>
        <a:spcAft>
          <a:spcPct val="0"/>
        </a:spcAft>
        <a:defRPr sz="5400">
          <a:solidFill>
            <a:schemeClr val="tx2"/>
          </a:solidFill>
          <a:latin typeface="Palatino Linotype" panose="02040502050505030304" pitchFamily="18" charset="0"/>
        </a:defRPr>
      </a:lvl7pPr>
      <a:lvl8pPr marL="1371600" algn="ctr" rtl="0" fontAlgn="base">
        <a:lnSpc>
          <a:spcPts val="5800"/>
        </a:lnSpc>
        <a:spcBef>
          <a:spcPct val="0"/>
        </a:spcBef>
        <a:spcAft>
          <a:spcPct val="0"/>
        </a:spcAft>
        <a:defRPr sz="5400">
          <a:solidFill>
            <a:schemeClr val="tx2"/>
          </a:solidFill>
          <a:latin typeface="Palatino Linotype" panose="02040502050505030304" pitchFamily="18" charset="0"/>
        </a:defRPr>
      </a:lvl8pPr>
      <a:lvl9pPr marL="1828800" algn="ctr" rtl="0" fontAlgn="base">
        <a:lnSpc>
          <a:spcPts val="5800"/>
        </a:lnSpc>
        <a:spcBef>
          <a:spcPct val="0"/>
        </a:spcBef>
        <a:spcAft>
          <a:spcPct val="0"/>
        </a:spcAft>
        <a:defRPr sz="5400">
          <a:solidFill>
            <a:schemeClr val="tx2"/>
          </a:solidFill>
          <a:latin typeface="Palatino Linotype" panose="02040502050505030304" pitchFamily="18" charset="0"/>
        </a:defRPr>
      </a:lvl9pPr>
    </p:titleStyle>
    <p:bodyStyle>
      <a:lvl1pPr marL="342900" indent="-342900" algn="l" rtl="0" fontAlgn="base">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0.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video" Target="NULL"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6.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jpe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0" Type="http://schemas.openxmlformats.org/officeDocument/2006/relationships/slideLayout" Target="../slideLayouts/slideLayout7.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38100" y="1119188"/>
            <a:ext cx="9221788" cy="2820987"/>
          </a:xfrm>
          <a:prstGeom prst="rect">
            <a:avLst/>
          </a:prstGeom>
          <a:solidFill>
            <a:srgbClr val="C00000"/>
          </a:solidFill>
          <a:ln w="25400" cap="flat" cmpd="sng" algn="ctr">
            <a:noFill/>
            <a:prstDash val="solid"/>
          </a:ln>
          <a:effectLst/>
        </p:spPr>
        <p:txBody>
          <a:bodyPr lIns="68589" tIns="34295" rIns="68589" bIns="34295" anchor="ctr"/>
          <a:lstStyle/>
          <a:p>
            <a:pPr algn="ctr" eaLnBrk="0" hangingPunct="0"/>
            <a:r>
              <a:rPr lang="zh-CN" altLang="zh-CN" sz="2400">
                <a:solidFill>
                  <a:schemeClr val="bg1"/>
                </a:solidFill>
                <a:latin typeface="微软雅黑" panose="020B0503020204020204" charset="-122"/>
                <a:ea typeface="微软雅黑" panose="020B0503020204020204" charset="-122"/>
              </a:rPr>
              <a:t>蓝源</a:t>
            </a:r>
            <a:r>
              <a:rPr lang="zh-CN" altLang="en-US" sz="2400">
                <a:solidFill>
                  <a:schemeClr val="bg1"/>
                </a:solidFill>
                <a:latin typeface="微软雅黑" panose="020B0503020204020204" charset="-122"/>
                <a:ea typeface="微软雅黑" panose="020B0503020204020204" charset="-122"/>
              </a:rPr>
              <a:t>百年渡</a:t>
            </a:r>
            <a:r>
              <a:rPr lang="zh-CN" altLang="zh-CN" sz="2400">
                <a:solidFill>
                  <a:schemeClr val="bg1"/>
                </a:solidFill>
                <a:latin typeface="微软雅黑" panose="020B0503020204020204" charset="-122"/>
                <a:ea typeface="微软雅黑" panose="020B0503020204020204" charset="-122"/>
              </a:rPr>
              <a:t>家族财富</a:t>
            </a:r>
            <a:r>
              <a:rPr lang="zh-CN" altLang="en-US" sz="2400">
                <a:solidFill>
                  <a:schemeClr val="bg1"/>
                </a:solidFill>
                <a:latin typeface="微软雅黑" panose="020B0503020204020204" charset="-122"/>
                <a:ea typeface="微软雅黑" panose="020B0503020204020204" charset="-122"/>
              </a:rPr>
              <a:t>管理体系简介</a:t>
            </a:r>
            <a:endParaRPr lang="zh-CN" altLang="zh-CN" sz="2400">
              <a:solidFill>
                <a:schemeClr val="bg1"/>
              </a:solidFill>
              <a:latin typeface="微软雅黑" panose="020B0503020204020204" charset="-122"/>
              <a:ea typeface="微软雅黑" panose="020B0503020204020204" charset="-122"/>
            </a:endParaRPr>
          </a:p>
          <a:p>
            <a:pPr algn="ctr" eaLnBrk="0" hangingPunct="0"/>
            <a:endParaRPr lang="zh-CN" altLang="en-US">
              <a:solidFill>
                <a:srgbClr val="FFFFFF"/>
              </a:solidFill>
              <a:ea typeface="微软雅黑" panose="020B0503020204020204" charset="-122"/>
            </a:endParaRPr>
          </a:p>
        </p:txBody>
      </p:sp>
      <p:grpSp>
        <p:nvGrpSpPr>
          <p:cNvPr id="24580" name="组合 21"/>
          <p:cNvGrpSpPr/>
          <p:nvPr/>
        </p:nvGrpSpPr>
        <p:grpSpPr bwMode="auto">
          <a:xfrm>
            <a:off x="2767013" y="3684588"/>
            <a:ext cx="563562" cy="565150"/>
            <a:chOff x="2766872" y="3684983"/>
            <a:chExt cx="563884" cy="563961"/>
          </a:xfrm>
        </p:grpSpPr>
        <p:sp>
          <p:nvSpPr>
            <p:cNvPr id="41" name="椭圆 40"/>
            <p:cNvSpPr/>
            <p:nvPr/>
          </p:nvSpPr>
          <p:spPr>
            <a:xfrm>
              <a:off x="2766872" y="3684983"/>
              <a:ext cx="563884" cy="563961"/>
            </a:xfrm>
            <a:prstGeom prst="ellipse">
              <a:avLst/>
            </a:prstGeom>
            <a:solidFill>
              <a:schemeClr val="accent5">
                <a:lumMod val="75000"/>
              </a:schemeClr>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48" name="组合 47"/>
            <p:cNvGrpSpPr/>
            <p:nvPr/>
          </p:nvGrpSpPr>
          <p:grpSpPr>
            <a:xfrm>
              <a:off x="2923439" y="3799245"/>
              <a:ext cx="270585" cy="272453"/>
              <a:chOff x="5042691" y="2273920"/>
              <a:chExt cx="702937" cy="707692"/>
            </a:xfrm>
            <a:solidFill>
              <a:schemeClr val="bg1"/>
            </a:solidFill>
          </p:grpSpPr>
          <p:sp>
            <p:nvSpPr>
              <p:cNvPr id="49"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50"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grpSp>
        <p:nvGrpSpPr>
          <p:cNvPr id="24581" name="组合 22"/>
          <p:cNvGrpSpPr/>
          <p:nvPr/>
        </p:nvGrpSpPr>
        <p:grpSpPr bwMode="auto">
          <a:xfrm>
            <a:off x="3783013" y="3684588"/>
            <a:ext cx="563562" cy="565150"/>
            <a:chOff x="3782859" y="3684983"/>
            <a:chExt cx="563884" cy="563961"/>
          </a:xfrm>
        </p:grpSpPr>
        <p:sp>
          <p:nvSpPr>
            <p:cNvPr id="42" name="椭圆 41"/>
            <p:cNvSpPr/>
            <p:nvPr/>
          </p:nvSpPr>
          <p:spPr>
            <a:xfrm>
              <a:off x="3782859" y="3684983"/>
              <a:ext cx="563884" cy="563961"/>
            </a:xfrm>
            <a:prstGeom prst="ellipse">
              <a:avLst/>
            </a:prstGeom>
            <a:solidFill>
              <a:schemeClr val="accent5">
                <a:lumMod val="75000"/>
              </a:schemeClr>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51" name="组合 50"/>
            <p:cNvGrpSpPr/>
            <p:nvPr/>
          </p:nvGrpSpPr>
          <p:grpSpPr>
            <a:xfrm>
              <a:off x="3936848" y="3834339"/>
              <a:ext cx="282468" cy="240378"/>
              <a:chOff x="7909299" y="3772690"/>
              <a:chExt cx="667095" cy="567616"/>
            </a:xfrm>
            <a:solidFill>
              <a:schemeClr val="bg1"/>
            </a:solidFill>
          </p:grpSpPr>
          <p:sp>
            <p:nvSpPr>
              <p:cNvPr id="52"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53"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grpSp>
        <p:nvGrpSpPr>
          <p:cNvPr id="24582" name="组合 23"/>
          <p:cNvGrpSpPr/>
          <p:nvPr/>
        </p:nvGrpSpPr>
        <p:grpSpPr bwMode="auto">
          <a:xfrm>
            <a:off x="4799013" y="3684588"/>
            <a:ext cx="563562" cy="565150"/>
            <a:chOff x="4798846" y="3684983"/>
            <a:chExt cx="563884" cy="563961"/>
          </a:xfrm>
        </p:grpSpPr>
        <p:sp>
          <p:nvSpPr>
            <p:cNvPr id="43" name="椭圆 42"/>
            <p:cNvSpPr/>
            <p:nvPr/>
          </p:nvSpPr>
          <p:spPr>
            <a:xfrm>
              <a:off x="4798846" y="3684983"/>
              <a:ext cx="563884" cy="563961"/>
            </a:xfrm>
            <a:prstGeom prst="ellipse">
              <a:avLst/>
            </a:prstGeom>
            <a:solidFill>
              <a:schemeClr val="accent5">
                <a:lumMod val="75000"/>
              </a:schemeClr>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54" name="组合 53"/>
            <p:cNvGrpSpPr/>
            <p:nvPr/>
          </p:nvGrpSpPr>
          <p:grpSpPr>
            <a:xfrm>
              <a:off x="4986263" y="3800231"/>
              <a:ext cx="203290" cy="270481"/>
              <a:chOff x="7976594" y="2279040"/>
              <a:chExt cx="528116" cy="702571"/>
            </a:xfrm>
            <a:solidFill>
              <a:schemeClr val="bg1"/>
            </a:solidFill>
          </p:grpSpPr>
          <p:sp>
            <p:nvSpPr>
              <p:cNvPr id="55"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56" name="Freeform 24"/>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grpSp>
        <p:nvGrpSpPr>
          <p:cNvPr id="24583" name="组合 24"/>
          <p:cNvGrpSpPr/>
          <p:nvPr/>
        </p:nvGrpSpPr>
        <p:grpSpPr bwMode="auto">
          <a:xfrm>
            <a:off x="5815013" y="3684588"/>
            <a:ext cx="563562" cy="565150"/>
            <a:chOff x="5814834" y="3684983"/>
            <a:chExt cx="563884" cy="563961"/>
          </a:xfrm>
        </p:grpSpPr>
        <p:sp>
          <p:nvSpPr>
            <p:cNvPr id="44" name="椭圆 43"/>
            <p:cNvSpPr/>
            <p:nvPr/>
          </p:nvSpPr>
          <p:spPr>
            <a:xfrm>
              <a:off x="5814834" y="3684983"/>
              <a:ext cx="563884" cy="563961"/>
            </a:xfrm>
            <a:prstGeom prst="ellipse">
              <a:avLst/>
            </a:prstGeom>
            <a:solidFill>
              <a:schemeClr val="accent5">
                <a:lumMod val="75000"/>
              </a:schemeClr>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57" name="组合 56"/>
            <p:cNvGrpSpPr/>
            <p:nvPr/>
          </p:nvGrpSpPr>
          <p:grpSpPr>
            <a:xfrm>
              <a:off x="5961456" y="3800091"/>
              <a:ext cx="272556" cy="270762"/>
              <a:chOff x="6463926" y="2278309"/>
              <a:chExt cx="708057" cy="703302"/>
            </a:xfrm>
            <a:solidFill>
              <a:schemeClr val="bg1"/>
            </a:solidFill>
          </p:grpSpPr>
          <p:sp>
            <p:nvSpPr>
              <p:cNvPr id="58"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59"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60"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61"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pic>
        <p:nvPicPr>
          <p:cNvPr id="5" name="Shape">
            <a:hlinkClick r:id="" action="ppaction://media"/>
          </p:cNvPr>
          <p:cNvPicPr>
            <a:picLocks noRot="1" noChangeAspect="1"/>
          </p:cNvPicPr>
          <p:nvPr>
            <a:videoFile r:link="rId1"/>
          </p:nvPr>
        </p:nvPicPr>
        <p:blipFill>
          <a:blip r:embed="rId2"/>
          <a:srcRect/>
          <a:stretch>
            <a:fillRect/>
          </a:stretch>
        </p:blipFill>
        <p:spPr bwMode="auto">
          <a:xfrm>
            <a:off x="-836613" y="4646613"/>
            <a:ext cx="485775" cy="487362"/>
          </a:xfrm>
          <a:prstGeom prst="rect">
            <a:avLst/>
          </a:prstGeom>
          <a:noFill/>
          <a:ln w="9525">
            <a:noFill/>
            <a:miter lim="800000"/>
            <a:headEnd/>
            <a:tailEnd/>
          </a:ln>
        </p:spPr>
      </p:pic>
      <p:pic>
        <p:nvPicPr>
          <p:cNvPr id="24585" name="Picture 2" descr="E:\蓝源工作文件\蓝源集团简介\logo2.png"/>
          <p:cNvPicPr>
            <a:picLocks noChangeAspect="1" noChangeArrowheads="1"/>
          </p:cNvPicPr>
          <p:nvPr/>
        </p:nvPicPr>
        <p:blipFill>
          <a:blip r:embed="rId3"/>
          <a:srcRect/>
          <a:stretch>
            <a:fillRect/>
          </a:stretch>
        </p:blipFill>
        <p:spPr bwMode="auto">
          <a:xfrm>
            <a:off x="8077200" y="57150"/>
            <a:ext cx="812800" cy="688975"/>
          </a:xfrm>
          <a:prstGeom prst="rect">
            <a:avLst/>
          </a:prstGeom>
          <a:noFill/>
          <a:ln w="9525">
            <a:noFill/>
            <a:miter lim="800000"/>
            <a:headEnd/>
            <a:tailEnd/>
          </a:ln>
        </p:spPr>
      </p:pic>
    </p:spTree>
  </p:cSld>
  <p:clrMapOvr>
    <a:masterClrMapping/>
  </p:clrMapOvr>
  <p:transition/>
  <p:timing>
    <p:tnLst>
      <p:par>
        <p:cTn id="1" dur="indefinite" restart="never" nodeType="tmRoot">
          <p:childTnLst>
            <p:video>
              <p:cMediaNode vol="80000" numSld="999">
                <p:cTn id="2" repeatCount="indefinite" fill="hold" display="0">
                  <p:stCondLst>
                    <p:cond delay="indefinite"/>
                  </p:stCondLst>
                  <p:endCondLst>
                    <p:cond evt="onStopAudio" delay="0">
                      <p:tgtEl>
                        <p:sldTgt/>
                      </p:tgtEl>
                    </p:cond>
                  </p:end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灯片编号占位符 1"/>
          <p:cNvSpPr>
            <a:spLocks noGrp="1"/>
          </p:cNvSpPr>
          <p:nvPr>
            <p:ph type="sldNum" sz="quarter" idx="10"/>
          </p:nvPr>
        </p:nvSpPr>
        <p:spPr bwMode="auto">
          <a:noFill/>
          <a:ln>
            <a:miter lim="800000"/>
          </a:ln>
        </p:spPr>
        <p:txBody>
          <a:bodyPr vert="horz" wrap="square" numCol="1" anchor="t" anchorCtr="0" compatLnSpc="1"/>
          <a:lstStyle/>
          <a:p>
            <a:fld id="{7AADA4DC-CEE9-40BD-8F5A-D7573CB196AF}" type="slidenum">
              <a:rPr lang="en-US" altLang="zh-CN">
                <a:latin typeface="Arial" panose="020B0604020202020204" pitchFamily="34" charset="0"/>
                <a:ea typeface="黑体" panose="02010609060101010101" pitchFamily="2" charset="-122"/>
              </a:rPr>
            </a:fld>
            <a:endParaRPr lang="en-US" altLang="zh-CN">
              <a:latin typeface="Arial" panose="020B0604020202020204" pitchFamily="34" charset="0"/>
              <a:ea typeface="黑体" panose="02010609060101010101" pitchFamily="2" charset="-122"/>
            </a:endParaRPr>
          </a:p>
        </p:txBody>
      </p:sp>
      <p:grpSp>
        <p:nvGrpSpPr>
          <p:cNvPr id="45058" name="组合 2"/>
          <p:cNvGrpSpPr/>
          <p:nvPr/>
        </p:nvGrpSpPr>
        <p:grpSpPr bwMode="auto">
          <a:xfrm>
            <a:off x="600075" y="1241425"/>
            <a:ext cx="7886700" cy="3906838"/>
            <a:chOff x="227" y="2452"/>
            <a:chExt cx="14120" cy="6930"/>
          </a:xfrm>
        </p:grpSpPr>
        <p:sp>
          <p:nvSpPr>
            <p:cNvPr id="11" name="矩形 10"/>
            <p:cNvSpPr/>
            <p:nvPr/>
          </p:nvSpPr>
          <p:spPr>
            <a:xfrm>
              <a:off x="10089" y="2452"/>
              <a:ext cx="4258" cy="647"/>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bg1"/>
                  </a:solidFill>
                  <a:latin typeface="微软雅黑" panose="020B0503020204020204" charset="-122"/>
                  <a:ea typeface="微软雅黑" panose="020B0503020204020204" charset="-122"/>
                </a:rPr>
                <a:t>家族财富管理概论</a:t>
              </a:r>
              <a:endParaRPr lang="zh-CN" altLang="en-US" sz="1400" dirty="0">
                <a:solidFill>
                  <a:schemeClr val="bg1"/>
                </a:solidFill>
                <a:latin typeface="微软雅黑" panose="020B0503020204020204" charset="-122"/>
                <a:ea typeface="微软雅黑" panose="020B0503020204020204" charset="-122"/>
              </a:endParaRPr>
            </a:p>
          </p:txBody>
        </p:sp>
        <p:sp>
          <p:nvSpPr>
            <p:cNvPr id="12" name="矩形 11"/>
            <p:cNvSpPr/>
            <p:nvPr/>
          </p:nvSpPr>
          <p:spPr>
            <a:xfrm>
              <a:off x="227" y="2452"/>
              <a:ext cx="3755" cy="647"/>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bg1"/>
                  </a:solidFill>
                  <a:latin typeface="微软雅黑" panose="020B0503020204020204" charset="-122"/>
                  <a:ea typeface="微软雅黑" panose="020B0503020204020204" charset="-122"/>
                </a:rPr>
                <a:t>家族文化与制度</a:t>
              </a:r>
              <a:endParaRPr lang="zh-CN" altLang="en-US" sz="1400" dirty="0">
                <a:solidFill>
                  <a:schemeClr val="bg1"/>
                </a:solidFill>
                <a:latin typeface="微软雅黑" panose="020B0503020204020204" charset="-122"/>
                <a:ea typeface="微软雅黑" panose="020B0503020204020204" charset="-122"/>
              </a:endParaRPr>
            </a:p>
          </p:txBody>
        </p:sp>
        <p:sp>
          <p:nvSpPr>
            <p:cNvPr id="13" name="矩形 12"/>
            <p:cNvSpPr/>
            <p:nvPr/>
          </p:nvSpPr>
          <p:spPr>
            <a:xfrm>
              <a:off x="227" y="6148"/>
              <a:ext cx="3755" cy="647"/>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bg1"/>
                  </a:solidFill>
                  <a:latin typeface="微软雅黑" panose="020B0503020204020204" charset="-122"/>
                  <a:ea typeface="微软雅黑" panose="020B0503020204020204" charset="-122"/>
                </a:rPr>
                <a:t>家族办公室</a:t>
              </a:r>
              <a:endParaRPr lang="zh-CN" altLang="en-US" sz="1400" dirty="0">
                <a:solidFill>
                  <a:schemeClr val="bg1"/>
                </a:solidFill>
                <a:latin typeface="微软雅黑" panose="020B0503020204020204" charset="-122"/>
                <a:ea typeface="微软雅黑" panose="020B0503020204020204" charset="-122"/>
              </a:endParaRPr>
            </a:p>
          </p:txBody>
        </p:sp>
        <p:sp>
          <p:nvSpPr>
            <p:cNvPr id="14" name="矩形 13"/>
            <p:cNvSpPr/>
            <p:nvPr/>
          </p:nvSpPr>
          <p:spPr>
            <a:xfrm>
              <a:off x="5270" y="6167"/>
              <a:ext cx="3755" cy="647"/>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bg1"/>
                  </a:solidFill>
                  <a:latin typeface="微软雅黑" panose="020B0503020204020204" charset="-122"/>
                  <a:ea typeface="微软雅黑" panose="020B0503020204020204" charset="-122"/>
                </a:rPr>
                <a:t>家族人才资本化</a:t>
              </a:r>
              <a:endParaRPr lang="zh-CN" altLang="en-US" sz="1400" dirty="0">
                <a:solidFill>
                  <a:schemeClr val="bg1"/>
                </a:solidFill>
                <a:latin typeface="微软雅黑" panose="020B0503020204020204" charset="-122"/>
                <a:ea typeface="微软雅黑" panose="020B0503020204020204" charset="-122"/>
              </a:endParaRPr>
            </a:p>
          </p:txBody>
        </p:sp>
        <p:sp>
          <p:nvSpPr>
            <p:cNvPr id="15" name="矩形 14"/>
            <p:cNvSpPr/>
            <p:nvPr/>
          </p:nvSpPr>
          <p:spPr>
            <a:xfrm>
              <a:off x="10089" y="6126"/>
              <a:ext cx="4257" cy="647"/>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bg1"/>
                  </a:solidFill>
                  <a:latin typeface="微软雅黑" panose="020B0503020204020204" charset="-122"/>
                  <a:ea typeface="微软雅黑" panose="020B0503020204020204" charset="-122"/>
                </a:rPr>
                <a:t>财富传承法律解析</a:t>
              </a:r>
              <a:endParaRPr lang="zh-CN" altLang="en-US" sz="1400" dirty="0">
                <a:solidFill>
                  <a:schemeClr val="bg1"/>
                </a:solidFill>
                <a:latin typeface="微软雅黑" panose="020B0503020204020204" charset="-122"/>
                <a:ea typeface="微软雅黑" panose="020B0503020204020204" charset="-122"/>
              </a:endParaRPr>
            </a:p>
          </p:txBody>
        </p:sp>
        <p:sp>
          <p:nvSpPr>
            <p:cNvPr id="16" name="矩形 15"/>
            <p:cNvSpPr/>
            <p:nvPr/>
          </p:nvSpPr>
          <p:spPr>
            <a:xfrm>
              <a:off x="5270" y="2493"/>
              <a:ext cx="3755" cy="647"/>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bg1"/>
                  </a:solidFill>
                  <a:latin typeface="微软雅黑" panose="020B0503020204020204" charset="-122"/>
                  <a:ea typeface="微软雅黑" panose="020B0503020204020204" charset="-122"/>
                </a:rPr>
                <a:t>财富传承财税解析</a:t>
              </a:r>
              <a:endParaRPr lang="zh-CN" altLang="en-US" sz="1400" dirty="0">
                <a:solidFill>
                  <a:schemeClr val="bg1"/>
                </a:solidFill>
                <a:latin typeface="微软雅黑" panose="020B0503020204020204" charset="-122"/>
                <a:ea typeface="微软雅黑" panose="020B0503020204020204" charset="-122"/>
              </a:endParaRPr>
            </a:p>
          </p:txBody>
        </p:sp>
        <p:sp>
          <p:nvSpPr>
            <p:cNvPr id="17" name="矩形 16"/>
            <p:cNvSpPr/>
            <p:nvPr/>
          </p:nvSpPr>
          <p:spPr>
            <a:xfrm>
              <a:off x="10089" y="3100"/>
              <a:ext cx="4258" cy="25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家族模式的重新崛起</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认识家族财富管理</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海内外家族财富管理概况</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家族财富管理运作 </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家族企业管理与传承的创新模式</a:t>
              </a:r>
              <a:endParaRPr lang="zh-CN" altLang="en-US" sz="1100" dirty="0">
                <a:solidFill>
                  <a:schemeClr val="tx1"/>
                </a:solidFill>
                <a:latin typeface="微软雅黑" panose="020B0503020204020204" charset="-122"/>
                <a:ea typeface="微软雅黑" panose="020B0503020204020204" charset="-122"/>
              </a:endParaRPr>
            </a:p>
          </p:txBody>
        </p:sp>
        <p:sp>
          <p:nvSpPr>
            <p:cNvPr id="18" name="矩形 17"/>
            <p:cNvSpPr/>
            <p:nvPr/>
          </p:nvSpPr>
          <p:spPr>
            <a:xfrm>
              <a:off x="227" y="3100"/>
              <a:ext cx="3755" cy="25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家族文化历史脉络</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家族文化的基因</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家族文化传承的组织与机制</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家训与家族文化理念</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家族宪法、家族理事会</a:t>
              </a:r>
              <a:r>
                <a:rPr lang="zh-CN" altLang="en-US" sz="1200" dirty="0">
                  <a:solidFill>
                    <a:schemeClr val="tx1"/>
                  </a:solidFill>
                  <a:latin typeface="微软雅黑" panose="020B0503020204020204" charset="-122"/>
                  <a:ea typeface="微软雅黑" panose="020B0503020204020204" charset="-122"/>
                </a:rPr>
                <a:t> </a:t>
              </a:r>
              <a:endParaRPr lang="zh-CN" altLang="en-US" sz="1200" dirty="0">
                <a:solidFill>
                  <a:schemeClr val="tx1"/>
                </a:solidFill>
                <a:latin typeface="微软雅黑" panose="020B0503020204020204" charset="-122"/>
                <a:ea typeface="微软雅黑" panose="020B0503020204020204" charset="-122"/>
              </a:endParaRPr>
            </a:p>
          </p:txBody>
        </p:sp>
        <p:sp>
          <p:nvSpPr>
            <p:cNvPr id="19" name="矩形 18"/>
            <p:cNvSpPr/>
            <p:nvPr/>
          </p:nvSpPr>
          <p:spPr>
            <a:xfrm>
              <a:off x="227" y="6774"/>
              <a:ext cx="3755" cy="25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家族传承模式解析</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家族财富管理结构剖析</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家族办公室中国运作模式</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家族基金的组建要点</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家族基金的管理指导 </a:t>
              </a:r>
              <a:endParaRPr lang="zh-CN" altLang="en-US" sz="1100" dirty="0">
                <a:solidFill>
                  <a:schemeClr val="tx1"/>
                </a:solidFill>
                <a:latin typeface="微软雅黑" panose="020B0503020204020204" charset="-122"/>
                <a:ea typeface="微软雅黑" panose="020B0503020204020204" charset="-122"/>
              </a:endParaRPr>
            </a:p>
          </p:txBody>
        </p:sp>
        <p:sp>
          <p:nvSpPr>
            <p:cNvPr id="20" name="矩形 19"/>
            <p:cNvSpPr/>
            <p:nvPr/>
          </p:nvSpPr>
          <p:spPr>
            <a:xfrm>
              <a:off x="5269" y="6794"/>
              <a:ext cx="3757" cy="25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将人力资源转化为人力资本的方式，解决家族企业人才短缺、中高层管理人员流失与家族企业人才发展瓶颈的难题</a:t>
              </a:r>
              <a:endParaRPr lang="zh-CN" altLang="en-US" sz="1100" dirty="0">
                <a:solidFill>
                  <a:schemeClr val="tx1"/>
                </a:solidFill>
                <a:latin typeface="微软雅黑" panose="020B0503020204020204" charset="-122"/>
                <a:ea typeface="微软雅黑" panose="020B0503020204020204" charset="-122"/>
              </a:endParaRPr>
            </a:p>
          </p:txBody>
        </p:sp>
        <p:sp>
          <p:nvSpPr>
            <p:cNvPr id="21" name="矩形 20"/>
            <p:cNvSpPr/>
            <p:nvPr/>
          </p:nvSpPr>
          <p:spPr>
            <a:xfrm>
              <a:off x="10089" y="6755"/>
              <a:ext cx="4258" cy="25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婚姻财富管理风险及防范</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财富传承中遗产税如何规划</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有效的手段规避家族财富管理与传承中的法律风险</a:t>
              </a:r>
              <a:endParaRPr lang="zh-CN" altLang="en-US" sz="1100" dirty="0">
                <a:solidFill>
                  <a:schemeClr val="tx1"/>
                </a:solidFill>
                <a:latin typeface="微软雅黑" panose="020B0503020204020204" charset="-122"/>
                <a:ea typeface="微软雅黑" panose="020B0503020204020204" charset="-122"/>
              </a:endParaRPr>
            </a:p>
          </p:txBody>
        </p:sp>
        <p:sp>
          <p:nvSpPr>
            <p:cNvPr id="24" name="矩形 23"/>
            <p:cNvSpPr/>
            <p:nvPr/>
          </p:nvSpPr>
          <p:spPr>
            <a:xfrm>
              <a:off x="5269" y="3139"/>
              <a:ext cx="3757" cy="25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整体税务规划方案的设计</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家族传承中合理避税手段</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财富管理与传承中涉及的税务领域的风险与解决路径</a:t>
              </a:r>
              <a:endParaRPr lang="zh-CN" altLang="en-US" sz="1100" dirty="0">
                <a:solidFill>
                  <a:schemeClr val="tx1"/>
                </a:solidFill>
                <a:latin typeface="微软雅黑" panose="020B0503020204020204" charset="-122"/>
                <a:ea typeface="微软雅黑" panose="020B0503020204020204" charset="-122"/>
              </a:endParaRPr>
            </a:p>
          </p:txBody>
        </p:sp>
      </p:grpSp>
      <p:sp>
        <p:nvSpPr>
          <p:cNvPr id="45059" name="文本框 1"/>
          <p:cNvSpPr txBox="1">
            <a:spLocks noChangeArrowheads="1"/>
          </p:cNvSpPr>
          <p:nvPr/>
        </p:nvSpPr>
        <p:spPr bwMode="auto">
          <a:xfrm>
            <a:off x="581025" y="973138"/>
            <a:ext cx="1458913" cy="306387"/>
          </a:xfrm>
          <a:prstGeom prst="rect">
            <a:avLst/>
          </a:prstGeom>
          <a:noFill/>
          <a:ln w="9525">
            <a:noFill/>
            <a:miter lim="800000"/>
          </a:ln>
        </p:spPr>
        <p:txBody>
          <a:bodyPr>
            <a:spAutoFit/>
          </a:bodyPr>
          <a:lstStyle/>
          <a:p>
            <a:pPr algn="ctr"/>
            <a:r>
              <a:rPr lang="zh-CN" altLang="en-US" sz="1400">
                <a:latin typeface="微软雅黑" panose="020B0503020204020204" charset="-122"/>
                <a:ea typeface="微软雅黑" panose="020B0503020204020204" charset="-122"/>
              </a:rPr>
              <a:t>课程体系</a:t>
            </a:r>
            <a:endParaRPr lang="zh-CN" altLang="en-US" sz="1400">
              <a:latin typeface="微软雅黑" panose="020B0503020204020204" charset="-122"/>
              <a:ea typeface="微软雅黑" panose="020B0503020204020204" charset="-122"/>
            </a:endParaRPr>
          </a:p>
        </p:txBody>
      </p:sp>
      <p:grpSp>
        <p:nvGrpSpPr>
          <p:cNvPr id="45060" name="组合 22"/>
          <p:cNvGrpSpPr/>
          <p:nvPr/>
        </p:nvGrpSpPr>
        <p:grpSpPr bwMode="auto">
          <a:xfrm>
            <a:off x="525463" y="207963"/>
            <a:ext cx="3616325" cy="765175"/>
            <a:chOff x="525444" y="207241"/>
            <a:chExt cx="3615802" cy="765103"/>
          </a:xfrm>
        </p:grpSpPr>
        <p:grpSp>
          <p:nvGrpSpPr>
            <p:cNvPr id="45061" name="组合 24"/>
            <p:cNvGrpSpPr/>
            <p:nvPr/>
          </p:nvGrpSpPr>
          <p:grpSpPr bwMode="auto">
            <a:xfrm>
              <a:off x="903370" y="249943"/>
              <a:ext cx="3237876" cy="679699"/>
              <a:chOff x="903371" y="249943"/>
              <a:chExt cx="2831223" cy="679699"/>
            </a:xfrm>
          </p:grpSpPr>
          <p:sp>
            <p:nvSpPr>
              <p:cNvPr id="31" name="任意多边形 30"/>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32" name="任意多边形 3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nvGrpSpPr>
            <p:cNvPr id="45062" name="组合 25"/>
            <p:cNvGrpSpPr/>
            <p:nvPr/>
          </p:nvGrpSpPr>
          <p:grpSpPr bwMode="auto">
            <a:xfrm rot="-5400000">
              <a:off x="574523" y="158162"/>
              <a:ext cx="765103" cy="863262"/>
              <a:chOff x="8439634" y="3544648"/>
              <a:chExt cx="1611146" cy="1817848"/>
            </a:xfrm>
          </p:grpSpPr>
          <p:sp>
            <p:nvSpPr>
              <p:cNvPr id="29"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30"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sp>
          <p:nvSpPr>
            <p:cNvPr id="45063" name="矩形 3"/>
            <p:cNvSpPr>
              <a:spLocks noChangeArrowheads="1"/>
            </p:cNvSpPr>
            <p:nvPr/>
          </p:nvSpPr>
          <p:spPr bwMode="auto">
            <a:xfrm>
              <a:off x="1852770" y="442914"/>
              <a:ext cx="1164425" cy="377030"/>
            </a:xfrm>
            <a:prstGeom prst="rect">
              <a:avLst/>
            </a:prstGeom>
            <a:noFill/>
            <a:ln w="9525">
              <a:noFill/>
              <a:miter lim="800000"/>
            </a:ln>
          </p:spPr>
          <p:txBody>
            <a:bodyPr wrap="none" lIns="68582" tIns="34292" rIns="68582" bIns="34292">
              <a:spAutoFit/>
            </a:bodyPr>
            <a:lstStyle/>
            <a:p>
              <a:pPr algn="ctr"/>
              <a:r>
                <a:rPr lang="zh-CN" altLang="en-US" sz="2000" b="0">
                  <a:solidFill>
                    <a:srgbClr val="3F3F3F"/>
                  </a:solidFill>
                  <a:latin typeface="微软雅黑" panose="020B0503020204020204" charset="-122"/>
                  <a:ea typeface="微软雅黑" panose="020B0503020204020204" charset="-122"/>
                  <a:sym typeface="Arial" panose="020B0604020202020204" pitchFamily="34" charset="0"/>
                </a:rPr>
                <a:t>特色教育</a:t>
              </a:r>
              <a:endParaRPr lang="zh-CN" altLang="en-US" sz="2000" b="0">
                <a:solidFill>
                  <a:srgbClr val="3F3F3F"/>
                </a:solidFill>
                <a:latin typeface="微软雅黑" panose="020B0503020204020204" charset="-122"/>
                <a:ea typeface="微软雅黑" panose="020B0503020204020204" charset="-122"/>
                <a:sym typeface="Arial" panose="020B0604020202020204" pitchFamily="34" charset="0"/>
              </a:endParaRPr>
            </a:p>
          </p:txBody>
        </p:sp>
        <p:pic>
          <p:nvPicPr>
            <p:cNvPr id="45064" name="图片 27" descr="20140624研究院logo_副本"/>
            <p:cNvPicPr>
              <a:picLocks noChangeAspect="1"/>
            </p:cNvPicPr>
            <p:nvPr/>
          </p:nvPicPr>
          <p:blipFill>
            <a:blip r:embed="rId1" cstate="print"/>
            <a:srcRect/>
            <a:stretch>
              <a:fillRect/>
            </a:stretch>
          </p:blipFill>
          <p:spPr bwMode="auto">
            <a:xfrm>
              <a:off x="735330" y="376555"/>
              <a:ext cx="450215" cy="461645"/>
            </a:xfrm>
            <a:prstGeom prst="rect">
              <a:avLst/>
            </a:prstGeom>
            <a:noFill/>
            <a:ln w="9525">
              <a:noFill/>
              <a:miter lim="800000"/>
              <a:headEnd/>
              <a:tailEnd/>
            </a:ln>
          </p:spPr>
        </p:pic>
      </p:grpSp>
      <p:pic>
        <p:nvPicPr>
          <p:cNvPr id="26" name="Picture 2" descr="E:\蓝源工作文件\蓝源集团简介\logo2.png"/>
          <p:cNvPicPr>
            <a:picLocks noChangeAspect="1" noChangeArrowheads="1"/>
          </p:cNvPicPr>
          <p:nvPr/>
        </p:nvPicPr>
        <p:blipFill>
          <a:blip r:embed="rId2"/>
          <a:srcRect/>
          <a:stretch>
            <a:fillRect/>
          </a:stretch>
        </p:blipFill>
        <p:spPr bwMode="auto">
          <a:xfrm>
            <a:off x="8077200" y="57150"/>
            <a:ext cx="812800" cy="688975"/>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灯片编号占位符 1"/>
          <p:cNvSpPr>
            <a:spLocks noGrp="1"/>
          </p:cNvSpPr>
          <p:nvPr>
            <p:ph type="sldNum" sz="quarter" idx="10"/>
          </p:nvPr>
        </p:nvSpPr>
        <p:spPr bwMode="auto">
          <a:noFill/>
          <a:ln>
            <a:miter lim="800000"/>
          </a:ln>
        </p:spPr>
        <p:txBody>
          <a:bodyPr vert="horz" wrap="square" numCol="1" anchor="t" anchorCtr="0" compatLnSpc="1"/>
          <a:lstStyle/>
          <a:p>
            <a:fld id="{3A7F3563-7C59-4062-ADE8-C8F92E6468BA}" type="slidenum">
              <a:rPr lang="en-US" altLang="zh-CN">
                <a:latin typeface="Arial" panose="020B0604020202020204" pitchFamily="34" charset="0"/>
                <a:ea typeface="黑体" panose="02010609060101010101" pitchFamily="2" charset="-122"/>
              </a:rPr>
            </a:fld>
            <a:endParaRPr lang="en-US" altLang="zh-CN">
              <a:latin typeface="Arial" panose="020B0604020202020204" pitchFamily="34" charset="0"/>
              <a:ea typeface="黑体" panose="02010609060101010101" pitchFamily="2" charset="-122"/>
            </a:endParaRPr>
          </a:p>
        </p:txBody>
      </p:sp>
      <p:sp>
        <p:nvSpPr>
          <p:cNvPr id="49154" name="文本框 6"/>
          <p:cNvSpPr txBox="1">
            <a:spLocks noChangeArrowheads="1"/>
          </p:cNvSpPr>
          <p:nvPr/>
        </p:nvSpPr>
        <p:spPr bwMode="auto">
          <a:xfrm>
            <a:off x="1290638" y="1081088"/>
            <a:ext cx="1208087" cy="285750"/>
          </a:xfrm>
          <a:prstGeom prst="rect">
            <a:avLst/>
          </a:prstGeom>
          <a:noFill/>
          <a:ln w="9525">
            <a:noFill/>
            <a:miter lim="800000"/>
          </a:ln>
        </p:spPr>
        <p:txBody>
          <a:bodyPr>
            <a:spAutoFit/>
          </a:bodyPr>
          <a:lstStyle/>
          <a:p>
            <a:pPr algn="ctr"/>
            <a:r>
              <a:rPr lang="en-US" altLang="zh-CN" sz="1200">
                <a:latin typeface="微软雅黑" panose="020B0503020204020204" charset="-122"/>
                <a:ea typeface="微软雅黑" panose="020B0503020204020204" charset="-122"/>
              </a:rPr>
              <a:t> </a:t>
            </a:r>
            <a:r>
              <a:rPr lang="zh-CN" altLang="zh-CN" sz="1200">
                <a:latin typeface="微软雅黑" panose="020B0503020204020204" charset="-122"/>
                <a:ea typeface="微软雅黑" panose="020B0503020204020204" charset="-122"/>
              </a:rPr>
              <a:t>发表相关专著</a:t>
            </a:r>
            <a:endParaRPr lang="en-US" altLang="zh-CN" sz="1400">
              <a:latin typeface="黑体" panose="02010609060101010101" pitchFamily="2" charset="-122"/>
            </a:endParaRPr>
          </a:p>
        </p:txBody>
      </p:sp>
      <p:sp>
        <p:nvSpPr>
          <p:cNvPr id="49155" name="文本框 2"/>
          <p:cNvSpPr txBox="1">
            <a:spLocks noChangeArrowheads="1"/>
          </p:cNvSpPr>
          <p:nvPr/>
        </p:nvSpPr>
        <p:spPr bwMode="auto">
          <a:xfrm>
            <a:off x="5403850" y="1404938"/>
            <a:ext cx="3767138" cy="1754187"/>
          </a:xfrm>
          <a:prstGeom prst="rect">
            <a:avLst/>
          </a:prstGeom>
          <a:noFill/>
          <a:ln w="9525">
            <a:noFill/>
            <a:miter lim="800000"/>
          </a:ln>
        </p:spPr>
        <p:txBody>
          <a:bodyPr>
            <a:spAutoFit/>
          </a:bodyPr>
          <a:lstStyle/>
          <a:p>
            <a:pPr algn="ctr">
              <a:lnSpc>
                <a:spcPct val="150000"/>
              </a:lnSpc>
            </a:pPr>
            <a:r>
              <a:rPr lang="zh-CN" altLang="zh-CN" sz="1200">
                <a:latin typeface="微软雅黑" panose="020B0503020204020204" charset="-122"/>
                <a:ea typeface="微软雅黑" panose="020B0503020204020204" charset="-122"/>
                <a:sym typeface="+mn-ea"/>
              </a:rPr>
              <a:t>《家族企业治理》</a:t>
            </a:r>
            <a:endParaRPr lang="zh-CN" altLang="zh-CN" sz="1200">
              <a:latin typeface="微软雅黑" panose="020B0503020204020204" charset="-122"/>
              <a:ea typeface="微软雅黑" panose="020B0503020204020204" charset="-122"/>
              <a:sym typeface="+mn-ea"/>
            </a:endParaRPr>
          </a:p>
          <a:p>
            <a:pPr algn="ctr">
              <a:lnSpc>
                <a:spcPct val="150000"/>
              </a:lnSpc>
            </a:pPr>
            <a:r>
              <a:rPr lang="zh-CN" altLang="zh-CN" sz="1200">
                <a:latin typeface="微软雅黑" panose="020B0503020204020204" charset="-122"/>
                <a:ea typeface="微软雅黑" panose="020B0503020204020204" charset="-122"/>
                <a:sym typeface="+mn-ea"/>
              </a:rPr>
              <a:t>《家族资产管理模式研究》</a:t>
            </a:r>
            <a:endParaRPr lang="zh-CN" altLang="zh-CN" sz="1200">
              <a:latin typeface="微软雅黑" panose="020B0503020204020204" charset="-122"/>
              <a:ea typeface="微软雅黑" panose="020B0503020204020204" charset="-122"/>
              <a:sym typeface="+mn-ea"/>
            </a:endParaRPr>
          </a:p>
          <a:p>
            <a:pPr algn="ctr">
              <a:lnSpc>
                <a:spcPct val="150000"/>
              </a:lnSpc>
            </a:pPr>
            <a:r>
              <a:rPr lang="zh-CN" altLang="zh-CN" sz="1200">
                <a:latin typeface="微软雅黑" panose="020B0503020204020204" charset="-122"/>
                <a:ea typeface="微软雅黑" panose="020B0503020204020204" charset="-122"/>
                <a:sym typeface="+mn-ea"/>
              </a:rPr>
              <a:t>《家族财富管理概论教材》</a:t>
            </a:r>
            <a:endParaRPr lang="zh-CN" altLang="zh-CN" sz="1200">
              <a:latin typeface="微软雅黑" panose="020B0503020204020204" charset="-122"/>
              <a:ea typeface="微软雅黑" panose="020B0503020204020204" charset="-122"/>
              <a:sym typeface="+mn-ea"/>
            </a:endParaRPr>
          </a:p>
          <a:p>
            <a:pPr algn="ctr">
              <a:lnSpc>
                <a:spcPct val="150000"/>
              </a:lnSpc>
            </a:pPr>
            <a:r>
              <a:rPr lang="zh-CN" altLang="zh-CN" sz="1200">
                <a:latin typeface="微软雅黑" panose="020B0503020204020204" charset="-122"/>
                <a:ea typeface="微软雅黑" panose="020B0503020204020204" charset="-122"/>
                <a:sym typeface="+mn-ea"/>
              </a:rPr>
              <a:t>  未来还将陆续出版多本对应各课程的教材及丛书。</a:t>
            </a:r>
            <a:endParaRPr lang="zh-CN" altLang="zh-CN" sz="1200">
              <a:latin typeface="微软雅黑" panose="020B0503020204020204" charset="-122"/>
              <a:ea typeface="微软雅黑" panose="020B0503020204020204" charset="-122"/>
              <a:sym typeface="+mn-ea"/>
            </a:endParaRPr>
          </a:p>
          <a:p>
            <a:pPr algn="ctr">
              <a:lnSpc>
                <a:spcPct val="150000"/>
              </a:lnSpc>
            </a:pPr>
            <a:endParaRPr lang="zh-CN" altLang="zh-CN" sz="1200">
              <a:latin typeface="微软雅黑" panose="020B0503020204020204" charset="-122"/>
              <a:ea typeface="微软雅黑" panose="020B0503020204020204" charset="-122"/>
              <a:sym typeface="+mn-ea"/>
            </a:endParaRPr>
          </a:p>
          <a:p>
            <a:pPr algn="ctr">
              <a:lnSpc>
                <a:spcPct val="150000"/>
              </a:lnSpc>
            </a:pPr>
            <a:r>
              <a:rPr lang="zh-CN" altLang="zh-CN" sz="1200">
                <a:latin typeface="微软雅黑" panose="020B0503020204020204" charset="-122"/>
                <a:ea typeface="微软雅黑" panose="020B0503020204020204" charset="-122"/>
                <a:sym typeface="+mn-ea"/>
              </a:rPr>
              <a:t> </a:t>
            </a:r>
            <a:endParaRPr lang="zh-CN" altLang="zh-CN" sz="1200">
              <a:latin typeface="微软雅黑" panose="020B0503020204020204" charset="-122"/>
              <a:ea typeface="微软雅黑" panose="020B0503020204020204" charset="-122"/>
            </a:endParaRPr>
          </a:p>
        </p:txBody>
      </p:sp>
      <p:pic>
        <p:nvPicPr>
          <p:cNvPr id="49156" name="Picture 5"/>
          <p:cNvPicPr>
            <a:picLocks noChangeAspect="1" noChangeArrowheads="1"/>
          </p:cNvPicPr>
          <p:nvPr/>
        </p:nvPicPr>
        <p:blipFill>
          <a:blip r:embed="rId1"/>
          <a:srcRect/>
          <a:stretch>
            <a:fillRect/>
          </a:stretch>
        </p:blipFill>
        <p:spPr bwMode="auto">
          <a:xfrm>
            <a:off x="463550" y="1262063"/>
            <a:ext cx="730250" cy="1012825"/>
          </a:xfrm>
          <a:prstGeom prst="rect">
            <a:avLst/>
          </a:prstGeom>
          <a:noFill/>
          <a:ln w="9525">
            <a:noFill/>
            <a:miter lim="800000"/>
            <a:headEnd/>
            <a:tailEnd/>
          </a:ln>
        </p:spPr>
      </p:pic>
      <p:sp>
        <p:nvSpPr>
          <p:cNvPr id="49157" name="矩形 8"/>
          <p:cNvSpPr>
            <a:spLocks noChangeArrowheads="1"/>
          </p:cNvSpPr>
          <p:nvPr/>
        </p:nvSpPr>
        <p:spPr bwMode="auto">
          <a:xfrm>
            <a:off x="1389063" y="1223963"/>
            <a:ext cx="3432175" cy="1050925"/>
          </a:xfrm>
          <a:prstGeom prst="rect">
            <a:avLst/>
          </a:prstGeom>
          <a:noFill/>
          <a:ln w="9525">
            <a:noFill/>
            <a:miter lim="800000"/>
          </a:ln>
        </p:spPr>
        <p:txBody>
          <a:bodyPr>
            <a:spAutoFit/>
          </a:bodyPr>
          <a:lstStyle/>
          <a:p>
            <a:pPr algn="ctr">
              <a:lnSpc>
                <a:spcPct val="150000"/>
              </a:lnSpc>
            </a:pPr>
            <a:r>
              <a:rPr lang="zh-CN" altLang="zh-CN" sz="1200">
                <a:latin typeface="微软雅黑" panose="020B0503020204020204" charset="-122"/>
                <a:ea typeface="微软雅黑" panose="020B0503020204020204" charset="-122"/>
              </a:rPr>
              <a:t>《资本的力量》</a:t>
            </a:r>
            <a:endParaRPr lang="zh-CN" altLang="zh-CN" sz="1200">
              <a:latin typeface="微软雅黑" panose="020B0503020204020204" charset="-122"/>
              <a:ea typeface="微软雅黑" panose="020B0503020204020204" charset="-122"/>
            </a:endParaRPr>
          </a:p>
          <a:p>
            <a:pPr algn="ctr">
              <a:lnSpc>
                <a:spcPct val="150000"/>
              </a:lnSpc>
            </a:pPr>
            <a:r>
              <a:rPr lang="zh-CN" altLang="en-US" sz="1000">
                <a:latin typeface="微软雅黑" panose="020B0503020204020204" charset="-122"/>
                <a:ea typeface="微软雅黑" panose="020B0503020204020204" charset="-122"/>
              </a:rPr>
              <a:t>系统、全面地阐述了股权投资领域的相关理论。同时结合丰富的投资经验，详尽地表述了国内企业进行股权投资活动时，在“募、投、管、退”各个环节的实际操作模式。</a:t>
            </a:r>
            <a:endParaRPr lang="zh-CN" altLang="en-US" sz="1000">
              <a:latin typeface="微软雅黑" panose="020B0503020204020204" charset="-122"/>
              <a:ea typeface="微软雅黑" panose="020B0503020204020204" charset="-122"/>
            </a:endParaRPr>
          </a:p>
        </p:txBody>
      </p:sp>
      <p:sp>
        <p:nvSpPr>
          <p:cNvPr id="49158" name="矩形 9"/>
          <p:cNvSpPr>
            <a:spLocks noChangeArrowheads="1"/>
          </p:cNvSpPr>
          <p:nvPr/>
        </p:nvSpPr>
        <p:spPr bwMode="auto">
          <a:xfrm>
            <a:off x="1389063" y="3298825"/>
            <a:ext cx="3290887" cy="1052513"/>
          </a:xfrm>
          <a:prstGeom prst="rect">
            <a:avLst/>
          </a:prstGeom>
          <a:noFill/>
          <a:ln w="9525">
            <a:noFill/>
            <a:miter lim="800000"/>
          </a:ln>
        </p:spPr>
        <p:txBody>
          <a:bodyPr>
            <a:spAutoFit/>
          </a:bodyPr>
          <a:lstStyle/>
          <a:p>
            <a:pPr algn="ctr">
              <a:lnSpc>
                <a:spcPct val="150000"/>
              </a:lnSpc>
            </a:pPr>
            <a:r>
              <a:rPr lang="zh-CN" altLang="zh-CN" sz="1200">
                <a:latin typeface="微软雅黑" panose="020B0503020204020204" charset="-122"/>
                <a:ea typeface="微软雅黑" panose="020B0503020204020204" charset="-122"/>
              </a:rPr>
              <a:t>《企业品牌美学》</a:t>
            </a:r>
            <a:endParaRPr lang="zh-CN" altLang="zh-CN" sz="1200">
              <a:latin typeface="微软雅黑" panose="020B0503020204020204" charset="-122"/>
              <a:ea typeface="微软雅黑" panose="020B0503020204020204" charset="-122"/>
            </a:endParaRPr>
          </a:p>
          <a:p>
            <a:pPr algn="ctr">
              <a:lnSpc>
                <a:spcPct val="150000"/>
              </a:lnSpc>
            </a:pPr>
            <a:r>
              <a:rPr lang="zh-CN" altLang="en-US" sz="1000">
                <a:latin typeface="微软雅黑" panose="020B0503020204020204" charset="-122"/>
                <a:ea typeface="微软雅黑" panose="020B0503020204020204" charset="-122"/>
              </a:rPr>
              <a:t>本书内容包括：绪论、品牌的历史文脉、企业品牌理解、企业品牌的审美之维、品牌审美的心理分析、企业视觉品牌审美、企业品牌审美与传播等。</a:t>
            </a:r>
            <a:endParaRPr lang="zh-CN" altLang="en-US" sz="1000">
              <a:latin typeface="微软雅黑" panose="020B0503020204020204" charset="-122"/>
              <a:ea typeface="微软雅黑" panose="020B0503020204020204" charset="-122"/>
            </a:endParaRPr>
          </a:p>
        </p:txBody>
      </p:sp>
      <p:sp>
        <p:nvSpPr>
          <p:cNvPr id="49159" name="矩形 3"/>
          <p:cNvSpPr>
            <a:spLocks noChangeArrowheads="1"/>
          </p:cNvSpPr>
          <p:nvPr/>
        </p:nvSpPr>
        <p:spPr bwMode="auto">
          <a:xfrm>
            <a:off x="1427163" y="4522788"/>
            <a:ext cx="2316162" cy="365125"/>
          </a:xfrm>
          <a:prstGeom prst="rect">
            <a:avLst/>
          </a:prstGeom>
          <a:noFill/>
          <a:ln w="9525">
            <a:noFill/>
            <a:miter lim="800000"/>
          </a:ln>
        </p:spPr>
        <p:txBody>
          <a:bodyPr wrap="none">
            <a:spAutoFit/>
          </a:bodyPr>
          <a:lstStyle/>
          <a:p>
            <a:pPr algn="ctr">
              <a:lnSpc>
                <a:spcPct val="150000"/>
              </a:lnSpc>
            </a:pPr>
            <a:r>
              <a:rPr lang="zh-CN" altLang="zh-CN" sz="1200">
                <a:latin typeface="黑体" panose="02010609060101010101" pitchFamily="2" charset="-122"/>
              </a:rPr>
              <a:t>《中华老字号与文化创意产业》</a:t>
            </a:r>
            <a:endParaRPr lang="zh-CN" altLang="zh-CN" sz="1200">
              <a:latin typeface="黑体" panose="02010609060101010101" pitchFamily="2" charset="-122"/>
            </a:endParaRPr>
          </a:p>
        </p:txBody>
      </p:sp>
      <p:grpSp>
        <p:nvGrpSpPr>
          <p:cNvPr id="49160" name="组合 17"/>
          <p:cNvGrpSpPr/>
          <p:nvPr/>
        </p:nvGrpSpPr>
        <p:grpSpPr bwMode="auto">
          <a:xfrm>
            <a:off x="508000" y="3362325"/>
            <a:ext cx="730250" cy="812800"/>
            <a:chOff x="1676400" y="3860800"/>
            <a:chExt cx="889000" cy="927100"/>
          </a:xfrm>
        </p:grpSpPr>
        <p:grpSp>
          <p:nvGrpSpPr>
            <p:cNvPr id="49187" name="组合 5"/>
            <p:cNvGrpSpPr/>
            <p:nvPr/>
          </p:nvGrpSpPr>
          <p:grpSpPr bwMode="auto">
            <a:xfrm>
              <a:off x="1799971" y="4018291"/>
              <a:ext cx="607469" cy="668079"/>
              <a:chOff x="1799971" y="4018291"/>
              <a:chExt cx="607469" cy="668079"/>
            </a:xfrm>
          </p:grpSpPr>
          <p:sp>
            <p:nvSpPr>
              <p:cNvPr id="14" name="Freeform 12"/>
              <p:cNvSpPr>
                <a:spLocks noEditPoints="1"/>
              </p:cNvSpPr>
              <p:nvPr/>
            </p:nvSpPr>
            <p:spPr bwMode="auto">
              <a:xfrm>
                <a:off x="1800087" y="4058172"/>
                <a:ext cx="231913" cy="628327"/>
              </a:xfrm>
              <a:custGeom>
                <a:avLst/>
                <a:gdLst>
                  <a:gd name="T0" fmla="*/ 0 w 86"/>
                  <a:gd name="T1" fmla="*/ 0 h 226"/>
                  <a:gd name="T2" fmla="*/ 86 w 86"/>
                  <a:gd name="T3" fmla="*/ 0 h 226"/>
                  <a:gd name="T4" fmla="*/ 86 w 86"/>
                  <a:gd name="T5" fmla="*/ 226 h 226"/>
                  <a:gd name="T6" fmla="*/ 0 w 86"/>
                  <a:gd name="T7" fmla="*/ 226 h 226"/>
                  <a:gd name="T8" fmla="*/ 0 w 86"/>
                  <a:gd name="T9" fmla="*/ 0 h 226"/>
                  <a:gd name="T10" fmla="*/ 0 w 86"/>
                  <a:gd name="T11" fmla="*/ 0 h 226"/>
                  <a:gd name="T12" fmla="*/ 8 w 86"/>
                  <a:gd name="T13" fmla="*/ 211 h 226"/>
                  <a:gd name="T14" fmla="*/ 80 w 86"/>
                  <a:gd name="T15" fmla="*/ 211 h 226"/>
                  <a:gd name="T16" fmla="*/ 80 w 86"/>
                  <a:gd name="T17" fmla="*/ 197 h 226"/>
                  <a:gd name="T18" fmla="*/ 8 w 86"/>
                  <a:gd name="T19" fmla="*/ 197 h 226"/>
                  <a:gd name="T20" fmla="*/ 8 w 86"/>
                  <a:gd name="T21" fmla="*/ 211 h 226"/>
                  <a:gd name="T22" fmla="*/ 8 w 86"/>
                  <a:gd name="T23" fmla="*/ 211 h 226"/>
                  <a:gd name="T24" fmla="*/ 8 w 86"/>
                  <a:gd name="T25" fmla="*/ 172 h 226"/>
                  <a:gd name="T26" fmla="*/ 8 w 86"/>
                  <a:gd name="T27" fmla="*/ 185 h 226"/>
                  <a:gd name="T28" fmla="*/ 80 w 86"/>
                  <a:gd name="T29" fmla="*/ 185 h 226"/>
                  <a:gd name="T30" fmla="*/ 80 w 86"/>
                  <a:gd name="T31" fmla="*/ 172 h 226"/>
                  <a:gd name="T32" fmla="*/ 8 w 86"/>
                  <a:gd name="T33" fmla="*/ 172 h 226"/>
                  <a:gd name="T34" fmla="*/ 8 w 86"/>
                  <a:gd name="T35" fmla="*/ 172 h 226"/>
                  <a:gd name="T36" fmla="*/ 6 w 86"/>
                  <a:gd name="T37" fmla="*/ 8 h 226"/>
                  <a:gd name="T38" fmla="*/ 6 w 86"/>
                  <a:gd name="T39" fmla="*/ 24 h 226"/>
                  <a:gd name="T40" fmla="*/ 79 w 86"/>
                  <a:gd name="T41" fmla="*/ 24 h 226"/>
                  <a:gd name="T42" fmla="*/ 79 w 86"/>
                  <a:gd name="T43" fmla="*/ 8 h 226"/>
                  <a:gd name="T44" fmla="*/ 6 w 86"/>
                  <a:gd name="T45" fmla="*/ 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226">
                    <a:moveTo>
                      <a:pt x="0" y="0"/>
                    </a:moveTo>
                    <a:lnTo>
                      <a:pt x="86" y="0"/>
                    </a:lnTo>
                    <a:lnTo>
                      <a:pt x="86" y="226"/>
                    </a:lnTo>
                    <a:lnTo>
                      <a:pt x="0" y="226"/>
                    </a:lnTo>
                    <a:lnTo>
                      <a:pt x="0" y="0"/>
                    </a:lnTo>
                    <a:lnTo>
                      <a:pt x="0" y="0"/>
                    </a:lnTo>
                    <a:close/>
                    <a:moveTo>
                      <a:pt x="8" y="211"/>
                    </a:moveTo>
                    <a:lnTo>
                      <a:pt x="80" y="211"/>
                    </a:lnTo>
                    <a:lnTo>
                      <a:pt x="80" y="197"/>
                    </a:lnTo>
                    <a:lnTo>
                      <a:pt x="8" y="197"/>
                    </a:lnTo>
                    <a:lnTo>
                      <a:pt x="8" y="211"/>
                    </a:lnTo>
                    <a:lnTo>
                      <a:pt x="8" y="211"/>
                    </a:lnTo>
                    <a:close/>
                    <a:moveTo>
                      <a:pt x="8" y="172"/>
                    </a:moveTo>
                    <a:lnTo>
                      <a:pt x="8" y="185"/>
                    </a:lnTo>
                    <a:lnTo>
                      <a:pt x="80" y="185"/>
                    </a:lnTo>
                    <a:lnTo>
                      <a:pt x="80" y="172"/>
                    </a:lnTo>
                    <a:lnTo>
                      <a:pt x="8" y="172"/>
                    </a:lnTo>
                    <a:lnTo>
                      <a:pt x="8" y="172"/>
                    </a:lnTo>
                    <a:close/>
                    <a:moveTo>
                      <a:pt x="6" y="8"/>
                    </a:moveTo>
                    <a:lnTo>
                      <a:pt x="6" y="24"/>
                    </a:lnTo>
                    <a:lnTo>
                      <a:pt x="79" y="24"/>
                    </a:lnTo>
                    <a:lnTo>
                      <a:pt x="79" y="8"/>
                    </a:lnTo>
                    <a:lnTo>
                      <a:pt x="6" y="8"/>
                    </a:lnTo>
                    <a:close/>
                  </a:path>
                </a:pathLst>
              </a:custGeom>
              <a:solidFill>
                <a:schemeClr val="tx1">
                  <a:lumMod val="85000"/>
                  <a:lumOff val="15000"/>
                </a:schemeClr>
              </a:solidFill>
            </p:spPr>
            <p:style>
              <a:lnRef idx="1">
                <a:schemeClr val="dk1"/>
              </a:lnRef>
              <a:fillRef idx="3">
                <a:schemeClr val="dk1"/>
              </a:fillRef>
              <a:effectRef idx="2">
                <a:schemeClr val="dk1"/>
              </a:effectRef>
              <a:fontRef idx="minor">
                <a:schemeClr val="lt1"/>
              </a:fontRef>
            </p:style>
            <p:txBody>
              <a:bodyPr/>
              <a:lstStyle/>
              <a:p>
                <a:pPr algn="ctr">
                  <a:defRPr/>
                </a:pPr>
                <a:endParaRPr lang="zh-CN" altLang="en-US"/>
              </a:p>
            </p:txBody>
          </p:sp>
          <p:sp>
            <p:nvSpPr>
              <p:cNvPr id="15" name="Freeform 13"/>
              <p:cNvSpPr>
                <a:spLocks noEditPoints="1"/>
              </p:cNvSpPr>
              <p:nvPr/>
            </p:nvSpPr>
            <p:spPr bwMode="auto">
              <a:xfrm>
                <a:off x="2037798" y="4018335"/>
                <a:ext cx="369128" cy="668163"/>
              </a:xfrm>
              <a:custGeom>
                <a:avLst/>
                <a:gdLst>
                  <a:gd name="T0" fmla="*/ 0 w 137"/>
                  <a:gd name="T1" fmla="*/ 20 h 240"/>
                  <a:gd name="T2" fmla="*/ 84 w 137"/>
                  <a:gd name="T3" fmla="*/ 0 h 240"/>
                  <a:gd name="T4" fmla="*/ 137 w 137"/>
                  <a:gd name="T5" fmla="*/ 219 h 240"/>
                  <a:gd name="T6" fmla="*/ 52 w 137"/>
                  <a:gd name="T7" fmla="*/ 240 h 240"/>
                  <a:gd name="T8" fmla="*/ 0 w 137"/>
                  <a:gd name="T9" fmla="*/ 20 h 240"/>
                  <a:gd name="T10" fmla="*/ 0 w 137"/>
                  <a:gd name="T11" fmla="*/ 20 h 240"/>
                  <a:gd name="T12" fmla="*/ 57 w 137"/>
                  <a:gd name="T13" fmla="*/ 223 h 240"/>
                  <a:gd name="T14" fmla="*/ 127 w 137"/>
                  <a:gd name="T15" fmla="*/ 206 h 240"/>
                  <a:gd name="T16" fmla="*/ 124 w 137"/>
                  <a:gd name="T17" fmla="*/ 193 h 240"/>
                  <a:gd name="T18" fmla="*/ 54 w 137"/>
                  <a:gd name="T19" fmla="*/ 209 h 240"/>
                  <a:gd name="T20" fmla="*/ 57 w 137"/>
                  <a:gd name="T21" fmla="*/ 223 h 240"/>
                  <a:gd name="T22" fmla="*/ 57 w 137"/>
                  <a:gd name="T23" fmla="*/ 223 h 240"/>
                  <a:gd name="T24" fmla="*/ 48 w 137"/>
                  <a:gd name="T25" fmla="*/ 186 h 240"/>
                  <a:gd name="T26" fmla="*/ 51 w 137"/>
                  <a:gd name="T27" fmla="*/ 199 h 240"/>
                  <a:gd name="T28" fmla="*/ 121 w 137"/>
                  <a:gd name="T29" fmla="*/ 181 h 240"/>
                  <a:gd name="T30" fmla="*/ 118 w 137"/>
                  <a:gd name="T31" fmla="*/ 170 h 240"/>
                  <a:gd name="T32" fmla="*/ 48 w 137"/>
                  <a:gd name="T33" fmla="*/ 186 h 240"/>
                  <a:gd name="T34" fmla="*/ 48 w 137"/>
                  <a:gd name="T35" fmla="*/ 186 h 240"/>
                  <a:gd name="T36" fmla="*/ 8 w 137"/>
                  <a:gd name="T37" fmla="*/ 26 h 240"/>
                  <a:gd name="T38" fmla="*/ 12 w 137"/>
                  <a:gd name="T39" fmla="*/ 43 h 240"/>
                  <a:gd name="T40" fmla="*/ 82 w 137"/>
                  <a:gd name="T41" fmla="*/ 26 h 240"/>
                  <a:gd name="T42" fmla="*/ 78 w 137"/>
                  <a:gd name="T43" fmla="*/ 9 h 240"/>
                  <a:gd name="T44" fmla="*/ 8 w 137"/>
                  <a:gd name="T45" fmla="*/ 2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 h="240">
                    <a:moveTo>
                      <a:pt x="0" y="20"/>
                    </a:moveTo>
                    <a:lnTo>
                      <a:pt x="84" y="0"/>
                    </a:lnTo>
                    <a:lnTo>
                      <a:pt x="137" y="219"/>
                    </a:lnTo>
                    <a:lnTo>
                      <a:pt x="52" y="240"/>
                    </a:lnTo>
                    <a:lnTo>
                      <a:pt x="0" y="20"/>
                    </a:lnTo>
                    <a:lnTo>
                      <a:pt x="0" y="20"/>
                    </a:lnTo>
                    <a:close/>
                    <a:moveTo>
                      <a:pt x="57" y="223"/>
                    </a:moveTo>
                    <a:lnTo>
                      <a:pt x="127" y="206"/>
                    </a:lnTo>
                    <a:lnTo>
                      <a:pt x="124" y="193"/>
                    </a:lnTo>
                    <a:lnTo>
                      <a:pt x="54" y="209"/>
                    </a:lnTo>
                    <a:lnTo>
                      <a:pt x="57" y="223"/>
                    </a:lnTo>
                    <a:lnTo>
                      <a:pt x="57" y="223"/>
                    </a:lnTo>
                    <a:close/>
                    <a:moveTo>
                      <a:pt x="48" y="186"/>
                    </a:moveTo>
                    <a:lnTo>
                      <a:pt x="51" y="199"/>
                    </a:lnTo>
                    <a:lnTo>
                      <a:pt x="121" y="181"/>
                    </a:lnTo>
                    <a:lnTo>
                      <a:pt x="118" y="170"/>
                    </a:lnTo>
                    <a:lnTo>
                      <a:pt x="48" y="186"/>
                    </a:lnTo>
                    <a:lnTo>
                      <a:pt x="48" y="186"/>
                    </a:lnTo>
                    <a:close/>
                    <a:moveTo>
                      <a:pt x="8" y="26"/>
                    </a:moveTo>
                    <a:lnTo>
                      <a:pt x="12" y="43"/>
                    </a:lnTo>
                    <a:lnTo>
                      <a:pt x="82" y="26"/>
                    </a:lnTo>
                    <a:lnTo>
                      <a:pt x="78" y="9"/>
                    </a:lnTo>
                    <a:lnTo>
                      <a:pt x="8" y="26"/>
                    </a:lnTo>
                    <a:close/>
                  </a:path>
                </a:pathLst>
              </a:custGeom>
            </p:spPr>
            <p:style>
              <a:lnRef idx="1">
                <a:schemeClr val="dk1"/>
              </a:lnRef>
              <a:fillRef idx="3">
                <a:schemeClr val="dk1"/>
              </a:fillRef>
              <a:effectRef idx="2">
                <a:schemeClr val="dk1"/>
              </a:effectRef>
              <a:fontRef idx="minor">
                <a:schemeClr val="lt1"/>
              </a:fontRef>
            </p:style>
            <p:txBody>
              <a:bodyPr/>
              <a:lstStyle/>
              <a:p>
                <a:pPr algn="ctr">
                  <a:defRPr/>
                </a:pPr>
                <a:endParaRPr lang="zh-CN" altLang="en-US"/>
              </a:p>
            </p:txBody>
          </p:sp>
        </p:grpSp>
        <p:sp>
          <p:nvSpPr>
            <p:cNvPr id="17" name="矩形 16"/>
            <p:cNvSpPr/>
            <p:nvPr/>
          </p:nvSpPr>
          <p:spPr>
            <a:xfrm>
              <a:off x="1676400" y="3860800"/>
              <a:ext cx="889000" cy="927100"/>
            </a:xfrm>
            <a:prstGeom prst="rect">
              <a:avLst/>
            </a:prstGeom>
            <a:noFill/>
            <a:ln>
              <a:solidFill>
                <a:srgbClr val="9218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49161" name="组合 30"/>
          <p:cNvGrpSpPr/>
          <p:nvPr/>
        </p:nvGrpSpPr>
        <p:grpSpPr bwMode="auto">
          <a:xfrm>
            <a:off x="500063" y="4351338"/>
            <a:ext cx="730250" cy="812800"/>
            <a:chOff x="1676400" y="3860800"/>
            <a:chExt cx="889000" cy="927100"/>
          </a:xfrm>
        </p:grpSpPr>
        <p:grpSp>
          <p:nvGrpSpPr>
            <p:cNvPr id="49183" name="组合 31"/>
            <p:cNvGrpSpPr/>
            <p:nvPr/>
          </p:nvGrpSpPr>
          <p:grpSpPr bwMode="auto">
            <a:xfrm>
              <a:off x="1799971" y="4018291"/>
              <a:ext cx="607469" cy="668079"/>
              <a:chOff x="1799971" y="4018291"/>
              <a:chExt cx="607469" cy="668079"/>
            </a:xfrm>
          </p:grpSpPr>
          <p:sp>
            <p:nvSpPr>
              <p:cNvPr id="33" name="Freeform 12"/>
              <p:cNvSpPr>
                <a:spLocks noEditPoints="1"/>
              </p:cNvSpPr>
              <p:nvPr/>
            </p:nvSpPr>
            <p:spPr bwMode="auto">
              <a:xfrm>
                <a:off x="1800087" y="4058171"/>
                <a:ext cx="231913" cy="628328"/>
              </a:xfrm>
              <a:custGeom>
                <a:avLst/>
                <a:gdLst>
                  <a:gd name="T0" fmla="*/ 0 w 86"/>
                  <a:gd name="T1" fmla="*/ 0 h 226"/>
                  <a:gd name="T2" fmla="*/ 86 w 86"/>
                  <a:gd name="T3" fmla="*/ 0 h 226"/>
                  <a:gd name="T4" fmla="*/ 86 w 86"/>
                  <a:gd name="T5" fmla="*/ 226 h 226"/>
                  <a:gd name="T6" fmla="*/ 0 w 86"/>
                  <a:gd name="T7" fmla="*/ 226 h 226"/>
                  <a:gd name="T8" fmla="*/ 0 w 86"/>
                  <a:gd name="T9" fmla="*/ 0 h 226"/>
                  <a:gd name="T10" fmla="*/ 0 w 86"/>
                  <a:gd name="T11" fmla="*/ 0 h 226"/>
                  <a:gd name="T12" fmla="*/ 8 w 86"/>
                  <a:gd name="T13" fmla="*/ 211 h 226"/>
                  <a:gd name="T14" fmla="*/ 80 w 86"/>
                  <a:gd name="T15" fmla="*/ 211 h 226"/>
                  <a:gd name="T16" fmla="*/ 80 w 86"/>
                  <a:gd name="T17" fmla="*/ 197 h 226"/>
                  <a:gd name="T18" fmla="*/ 8 w 86"/>
                  <a:gd name="T19" fmla="*/ 197 h 226"/>
                  <a:gd name="T20" fmla="*/ 8 w 86"/>
                  <a:gd name="T21" fmla="*/ 211 h 226"/>
                  <a:gd name="T22" fmla="*/ 8 w 86"/>
                  <a:gd name="T23" fmla="*/ 211 h 226"/>
                  <a:gd name="T24" fmla="*/ 8 w 86"/>
                  <a:gd name="T25" fmla="*/ 172 h 226"/>
                  <a:gd name="T26" fmla="*/ 8 w 86"/>
                  <a:gd name="T27" fmla="*/ 185 h 226"/>
                  <a:gd name="T28" fmla="*/ 80 w 86"/>
                  <a:gd name="T29" fmla="*/ 185 h 226"/>
                  <a:gd name="T30" fmla="*/ 80 w 86"/>
                  <a:gd name="T31" fmla="*/ 172 h 226"/>
                  <a:gd name="T32" fmla="*/ 8 w 86"/>
                  <a:gd name="T33" fmla="*/ 172 h 226"/>
                  <a:gd name="T34" fmla="*/ 8 w 86"/>
                  <a:gd name="T35" fmla="*/ 172 h 226"/>
                  <a:gd name="T36" fmla="*/ 6 w 86"/>
                  <a:gd name="T37" fmla="*/ 8 h 226"/>
                  <a:gd name="T38" fmla="*/ 6 w 86"/>
                  <a:gd name="T39" fmla="*/ 24 h 226"/>
                  <a:gd name="T40" fmla="*/ 79 w 86"/>
                  <a:gd name="T41" fmla="*/ 24 h 226"/>
                  <a:gd name="T42" fmla="*/ 79 w 86"/>
                  <a:gd name="T43" fmla="*/ 8 h 226"/>
                  <a:gd name="T44" fmla="*/ 6 w 86"/>
                  <a:gd name="T45" fmla="*/ 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226">
                    <a:moveTo>
                      <a:pt x="0" y="0"/>
                    </a:moveTo>
                    <a:lnTo>
                      <a:pt x="86" y="0"/>
                    </a:lnTo>
                    <a:lnTo>
                      <a:pt x="86" y="226"/>
                    </a:lnTo>
                    <a:lnTo>
                      <a:pt x="0" y="226"/>
                    </a:lnTo>
                    <a:lnTo>
                      <a:pt x="0" y="0"/>
                    </a:lnTo>
                    <a:lnTo>
                      <a:pt x="0" y="0"/>
                    </a:lnTo>
                    <a:close/>
                    <a:moveTo>
                      <a:pt x="8" y="211"/>
                    </a:moveTo>
                    <a:lnTo>
                      <a:pt x="80" y="211"/>
                    </a:lnTo>
                    <a:lnTo>
                      <a:pt x="80" y="197"/>
                    </a:lnTo>
                    <a:lnTo>
                      <a:pt x="8" y="197"/>
                    </a:lnTo>
                    <a:lnTo>
                      <a:pt x="8" y="211"/>
                    </a:lnTo>
                    <a:lnTo>
                      <a:pt x="8" y="211"/>
                    </a:lnTo>
                    <a:close/>
                    <a:moveTo>
                      <a:pt x="8" y="172"/>
                    </a:moveTo>
                    <a:lnTo>
                      <a:pt x="8" y="185"/>
                    </a:lnTo>
                    <a:lnTo>
                      <a:pt x="80" y="185"/>
                    </a:lnTo>
                    <a:lnTo>
                      <a:pt x="80" y="172"/>
                    </a:lnTo>
                    <a:lnTo>
                      <a:pt x="8" y="172"/>
                    </a:lnTo>
                    <a:lnTo>
                      <a:pt x="8" y="172"/>
                    </a:lnTo>
                    <a:close/>
                    <a:moveTo>
                      <a:pt x="6" y="8"/>
                    </a:moveTo>
                    <a:lnTo>
                      <a:pt x="6" y="24"/>
                    </a:lnTo>
                    <a:lnTo>
                      <a:pt x="79" y="24"/>
                    </a:lnTo>
                    <a:lnTo>
                      <a:pt x="79" y="8"/>
                    </a:lnTo>
                    <a:lnTo>
                      <a:pt x="6" y="8"/>
                    </a:lnTo>
                    <a:close/>
                  </a:path>
                </a:pathLst>
              </a:custGeom>
              <a:solidFill>
                <a:schemeClr val="tx1">
                  <a:lumMod val="85000"/>
                  <a:lumOff val="15000"/>
                </a:schemeClr>
              </a:solidFill>
            </p:spPr>
            <p:style>
              <a:lnRef idx="1">
                <a:schemeClr val="dk1"/>
              </a:lnRef>
              <a:fillRef idx="3">
                <a:schemeClr val="dk1"/>
              </a:fillRef>
              <a:effectRef idx="2">
                <a:schemeClr val="dk1"/>
              </a:effectRef>
              <a:fontRef idx="minor">
                <a:schemeClr val="lt1"/>
              </a:fontRef>
            </p:style>
            <p:txBody>
              <a:bodyPr/>
              <a:lstStyle/>
              <a:p>
                <a:pPr algn="ctr">
                  <a:defRPr/>
                </a:pPr>
                <a:endParaRPr lang="zh-CN" altLang="en-US"/>
              </a:p>
            </p:txBody>
          </p:sp>
          <p:sp>
            <p:nvSpPr>
              <p:cNvPr id="34" name="Freeform 13"/>
              <p:cNvSpPr>
                <a:spLocks noEditPoints="1"/>
              </p:cNvSpPr>
              <p:nvPr/>
            </p:nvSpPr>
            <p:spPr bwMode="auto">
              <a:xfrm>
                <a:off x="2037797" y="4018334"/>
                <a:ext cx="369129" cy="668165"/>
              </a:xfrm>
              <a:custGeom>
                <a:avLst/>
                <a:gdLst>
                  <a:gd name="T0" fmla="*/ 0 w 137"/>
                  <a:gd name="T1" fmla="*/ 20 h 240"/>
                  <a:gd name="T2" fmla="*/ 84 w 137"/>
                  <a:gd name="T3" fmla="*/ 0 h 240"/>
                  <a:gd name="T4" fmla="*/ 137 w 137"/>
                  <a:gd name="T5" fmla="*/ 219 h 240"/>
                  <a:gd name="T6" fmla="*/ 52 w 137"/>
                  <a:gd name="T7" fmla="*/ 240 h 240"/>
                  <a:gd name="T8" fmla="*/ 0 w 137"/>
                  <a:gd name="T9" fmla="*/ 20 h 240"/>
                  <a:gd name="T10" fmla="*/ 0 w 137"/>
                  <a:gd name="T11" fmla="*/ 20 h 240"/>
                  <a:gd name="T12" fmla="*/ 57 w 137"/>
                  <a:gd name="T13" fmla="*/ 223 h 240"/>
                  <a:gd name="T14" fmla="*/ 127 w 137"/>
                  <a:gd name="T15" fmla="*/ 206 h 240"/>
                  <a:gd name="T16" fmla="*/ 124 w 137"/>
                  <a:gd name="T17" fmla="*/ 193 h 240"/>
                  <a:gd name="T18" fmla="*/ 54 w 137"/>
                  <a:gd name="T19" fmla="*/ 209 h 240"/>
                  <a:gd name="T20" fmla="*/ 57 w 137"/>
                  <a:gd name="T21" fmla="*/ 223 h 240"/>
                  <a:gd name="T22" fmla="*/ 57 w 137"/>
                  <a:gd name="T23" fmla="*/ 223 h 240"/>
                  <a:gd name="T24" fmla="*/ 48 w 137"/>
                  <a:gd name="T25" fmla="*/ 186 h 240"/>
                  <a:gd name="T26" fmla="*/ 51 w 137"/>
                  <a:gd name="T27" fmla="*/ 199 h 240"/>
                  <a:gd name="T28" fmla="*/ 121 w 137"/>
                  <a:gd name="T29" fmla="*/ 181 h 240"/>
                  <a:gd name="T30" fmla="*/ 118 w 137"/>
                  <a:gd name="T31" fmla="*/ 170 h 240"/>
                  <a:gd name="T32" fmla="*/ 48 w 137"/>
                  <a:gd name="T33" fmla="*/ 186 h 240"/>
                  <a:gd name="T34" fmla="*/ 48 w 137"/>
                  <a:gd name="T35" fmla="*/ 186 h 240"/>
                  <a:gd name="T36" fmla="*/ 8 w 137"/>
                  <a:gd name="T37" fmla="*/ 26 h 240"/>
                  <a:gd name="T38" fmla="*/ 12 w 137"/>
                  <a:gd name="T39" fmla="*/ 43 h 240"/>
                  <a:gd name="T40" fmla="*/ 82 w 137"/>
                  <a:gd name="T41" fmla="*/ 26 h 240"/>
                  <a:gd name="T42" fmla="*/ 78 w 137"/>
                  <a:gd name="T43" fmla="*/ 9 h 240"/>
                  <a:gd name="T44" fmla="*/ 8 w 137"/>
                  <a:gd name="T45" fmla="*/ 2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 h="240">
                    <a:moveTo>
                      <a:pt x="0" y="20"/>
                    </a:moveTo>
                    <a:lnTo>
                      <a:pt x="84" y="0"/>
                    </a:lnTo>
                    <a:lnTo>
                      <a:pt x="137" y="219"/>
                    </a:lnTo>
                    <a:lnTo>
                      <a:pt x="52" y="240"/>
                    </a:lnTo>
                    <a:lnTo>
                      <a:pt x="0" y="20"/>
                    </a:lnTo>
                    <a:lnTo>
                      <a:pt x="0" y="20"/>
                    </a:lnTo>
                    <a:close/>
                    <a:moveTo>
                      <a:pt x="57" y="223"/>
                    </a:moveTo>
                    <a:lnTo>
                      <a:pt x="127" y="206"/>
                    </a:lnTo>
                    <a:lnTo>
                      <a:pt x="124" y="193"/>
                    </a:lnTo>
                    <a:lnTo>
                      <a:pt x="54" y="209"/>
                    </a:lnTo>
                    <a:lnTo>
                      <a:pt x="57" y="223"/>
                    </a:lnTo>
                    <a:lnTo>
                      <a:pt x="57" y="223"/>
                    </a:lnTo>
                    <a:close/>
                    <a:moveTo>
                      <a:pt x="48" y="186"/>
                    </a:moveTo>
                    <a:lnTo>
                      <a:pt x="51" y="199"/>
                    </a:lnTo>
                    <a:lnTo>
                      <a:pt x="121" y="181"/>
                    </a:lnTo>
                    <a:lnTo>
                      <a:pt x="118" y="170"/>
                    </a:lnTo>
                    <a:lnTo>
                      <a:pt x="48" y="186"/>
                    </a:lnTo>
                    <a:lnTo>
                      <a:pt x="48" y="186"/>
                    </a:lnTo>
                    <a:close/>
                    <a:moveTo>
                      <a:pt x="8" y="26"/>
                    </a:moveTo>
                    <a:lnTo>
                      <a:pt x="12" y="43"/>
                    </a:lnTo>
                    <a:lnTo>
                      <a:pt x="82" y="26"/>
                    </a:lnTo>
                    <a:lnTo>
                      <a:pt x="78" y="9"/>
                    </a:lnTo>
                    <a:lnTo>
                      <a:pt x="8" y="26"/>
                    </a:lnTo>
                    <a:close/>
                  </a:path>
                </a:pathLst>
              </a:custGeom>
            </p:spPr>
            <p:style>
              <a:lnRef idx="1">
                <a:schemeClr val="dk1"/>
              </a:lnRef>
              <a:fillRef idx="3">
                <a:schemeClr val="dk1"/>
              </a:fillRef>
              <a:effectRef idx="2">
                <a:schemeClr val="dk1"/>
              </a:effectRef>
              <a:fontRef idx="minor">
                <a:schemeClr val="lt1"/>
              </a:fontRef>
            </p:style>
            <p:txBody>
              <a:bodyPr/>
              <a:lstStyle/>
              <a:p>
                <a:pPr algn="ctr">
                  <a:defRPr/>
                </a:pPr>
                <a:endParaRPr lang="zh-CN" altLang="en-US"/>
              </a:p>
            </p:txBody>
          </p:sp>
        </p:grpSp>
        <p:sp>
          <p:nvSpPr>
            <p:cNvPr id="35" name="矩形 34"/>
            <p:cNvSpPr/>
            <p:nvPr/>
          </p:nvSpPr>
          <p:spPr>
            <a:xfrm>
              <a:off x="1676400" y="3860800"/>
              <a:ext cx="889000" cy="927100"/>
            </a:xfrm>
            <a:prstGeom prst="rect">
              <a:avLst/>
            </a:prstGeom>
            <a:noFill/>
            <a:ln>
              <a:solidFill>
                <a:srgbClr val="9218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49162" name="图片 43"/>
          <p:cNvPicPr>
            <a:picLocks noChangeAspect="1"/>
          </p:cNvPicPr>
          <p:nvPr/>
        </p:nvPicPr>
        <p:blipFill>
          <a:blip r:embed="rId2" cstate="print"/>
          <a:srcRect l="15532" r="11897"/>
          <a:stretch>
            <a:fillRect/>
          </a:stretch>
        </p:blipFill>
        <p:spPr bwMode="auto">
          <a:xfrm>
            <a:off x="5634038" y="2967038"/>
            <a:ext cx="1055687" cy="1651000"/>
          </a:xfrm>
          <a:prstGeom prst="rect">
            <a:avLst/>
          </a:prstGeom>
          <a:noFill/>
          <a:ln w="9525">
            <a:noFill/>
            <a:miter lim="800000"/>
            <a:headEnd/>
            <a:tailEnd/>
          </a:ln>
        </p:spPr>
      </p:pic>
      <p:pic>
        <p:nvPicPr>
          <p:cNvPr id="49163" name="图片 44"/>
          <p:cNvPicPr>
            <a:picLocks noChangeAspect="1"/>
          </p:cNvPicPr>
          <p:nvPr/>
        </p:nvPicPr>
        <p:blipFill>
          <a:blip r:embed="rId3" cstate="print"/>
          <a:srcRect l="20415" r="4395"/>
          <a:stretch>
            <a:fillRect/>
          </a:stretch>
        </p:blipFill>
        <p:spPr bwMode="auto">
          <a:xfrm>
            <a:off x="6942138" y="2967038"/>
            <a:ext cx="1046162" cy="1651000"/>
          </a:xfrm>
          <a:prstGeom prst="rect">
            <a:avLst/>
          </a:prstGeom>
          <a:noFill/>
          <a:ln w="9525">
            <a:noFill/>
            <a:miter lim="800000"/>
            <a:headEnd/>
            <a:tailEnd/>
          </a:ln>
        </p:spPr>
      </p:pic>
      <p:pic>
        <p:nvPicPr>
          <p:cNvPr id="49164" name="图片 45"/>
          <p:cNvPicPr>
            <a:picLocks noChangeAspect="1"/>
          </p:cNvPicPr>
          <p:nvPr/>
        </p:nvPicPr>
        <p:blipFill>
          <a:blip r:embed="rId4" cstate="print"/>
          <a:srcRect/>
          <a:stretch>
            <a:fillRect/>
          </a:stretch>
        </p:blipFill>
        <p:spPr bwMode="auto">
          <a:xfrm>
            <a:off x="461963" y="2303463"/>
            <a:ext cx="731837" cy="966787"/>
          </a:xfrm>
          <a:prstGeom prst="rect">
            <a:avLst/>
          </a:prstGeom>
          <a:noFill/>
          <a:ln w="9525">
            <a:noFill/>
            <a:miter lim="800000"/>
            <a:headEnd/>
            <a:tailEnd/>
          </a:ln>
        </p:spPr>
      </p:pic>
      <p:sp>
        <p:nvSpPr>
          <p:cNvPr id="49165" name="矩形 46"/>
          <p:cNvSpPr>
            <a:spLocks noChangeArrowheads="1"/>
          </p:cNvSpPr>
          <p:nvPr/>
        </p:nvSpPr>
        <p:spPr bwMode="auto">
          <a:xfrm>
            <a:off x="1389063" y="2376488"/>
            <a:ext cx="3432175" cy="822325"/>
          </a:xfrm>
          <a:prstGeom prst="rect">
            <a:avLst/>
          </a:prstGeom>
          <a:noFill/>
          <a:ln w="9525">
            <a:noFill/>
            <a:miter lim="800000"/>
          </a:ln>
        </p:spPr>
        <p:txBody>
          <a:bodyPr>
            <a:spAutoFit/>
          </a:bodyPr>
          <a:lstStyle/>
          <a:p>
            <a:pPr algn="ctr">
              <a:lnSpc>
                <a:spcPct val="150000"/>
              </a:lnSpc>
            </a:pPr>
            <a:r>
              <a:rPr lang="zh-CN" altLang="zh-CN" sz="1200">
                <a:latin typeface="微软雅黑" panose="020B0503020204020204" charset="-122"/>
                <a:ea typeface="微软雅黑" panose="020B0503020204020204" charset="-122"/>
              </a:rPr>
              <a:t>《家族企业财富管理理论与实践》</a:t>
            </a:r>
            <a:endParaRPr lang="zh-CN" altLang="zh-CN" sz="1200">
              <a:latin typeface="微软雅黑" panose="020B0503020204020204" charset="-122"/>
              <a:ea typeface="微软雅黑" panose="020B0503020204020204" charset="-122"/>
            </a:endParaRPr>
          </a:p>
          <a:p>
            <a:pPr algn="ctr">
              <a:lnSpc>
                <a:spcPct val="150000"/>
              </a:lnSpc>
            </a:pPr>
            <a:r>
              <a:rPr lang="zh-CN" altLang="en-US" sz="1000">
                <a:latin typeface="微软雅黑" panose="020B0503020204020204" charset="-122"/>
                <a:ea typeface="微软雅黑" panose="020B0503020204020204" charset="-122"/>
              </a:rPr>
              <a:t>多方位剖析了家族办公室，总结了家族办公室治理的特色和模式，给出了家族办公室的核心功能。</a:t>
            </a:r>
            <a:endParaRPr lang="zh-CN" altLang="en-US" sz="1000">
              <a:latin typeface="微软雅黑" panose="020B0503020204020204" charset="-122"/>
              <a:ea typeface="微软雅黑" panose="020B0503020204020204" charset="-122"/>
            </a:endParaRPr>
          </a:p>
        </p:txBody>
      </p:sp>
      <p:grpSp>
        <p:nvGrpSpPr>
          <p:cNvPr id="49166" name="组合 24"/>
          <p:cNvGrpSpPr/>
          <p:nvPr/>
        </p:nvGrpSpPr>
        <p:grpSpPr bwMode="auto">
          <a:xfrm>
            <a:off x="525463" y="207963"/>
            <a:ext cx="3616325" cy="765175"/>
            <a:chOff x="525444" y="207241"/>
            <a:chExt cx="3615802" cy="765103"/>
          </a:xfrm>
        </p:grpSpPr>
        <p:grpSp>
          <p:nvGrpSpPr>
            <p:cNvPr id="49167" name="组合 25"/>
            <p:cNvGrpSpPr/>
            <p:nvPr/>
          </p:nvGrpSpPr>
          <p:grpSpPr bwMode="auto">
            <a:xfrm>
              <a:off x="903370" y="249943"/>
              <a:ext cx="3237876" cy="679699"/>
              <a:chOff x="903371" y="249943"/>
              <a:chExt cx="2831223" cy="679699"/>
            </a:xfrm>
          </p:grpSpPr>
          <p:sp>
            <p:nvSpPr>
              <p:cNvPr id="38" name="任意多边形 37"/>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39" name="任意多边形 38"/>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nvGrpSpPr>
            <p:cNvPr id="49168" name="组合 26"/>
            <p:cNvGrpSpPr/>
            <p:nvPr/>
          </p:nvGrpSpPr>
          <p:grpSpPr bwMode="auto">
            <a:xfrm rot="-5400000">
              <a:off x="574523" y="158162"/>
              <a:ext cx="765103" cy="863262"/>
              <a:chOff x="8439634" y="3544648"/>
              <a:chExt cx="1611146" cy="1817848"/>
            </a:xfrm>
          </p:grpSpPr>
          <p:sp>
            <p:nvSpPr>
              <p:cNvPr id="3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3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sp>
          <p:nvSpPr>
            <p:cNvPr id="49169" name="矩形 3"/>
            <p:cNvSpPr>
              <a:spLocks noChangeArrowheads="1"/>
            </p:cNvSpPr>
            <p:nvPr/>
          </p:nvSpPr>
          <p:spPr bwMode="auto">
            <a:xfrm>
              <a:off x="1852770" y="442914"/>
              <a:ext cx="1164425" cy="377030"/>
            </a:xfrm>
            <a:prstGeom prst="rect">
              <a:avLst/>
            </a:prstGeom>
            <a:noFill/>
            <a:ln w="9525">
              <a:noFill/>
              <a:miter lim="800000"/>
            </a:ln>
          </p:spPr>
          <p:txBody>
            <a:bodyPr wrap="none" lIns="68582" tIns="34292" rIns="68582" bIns="34292">
              <a:spAutoFit/>
            </a:bodyPr>
            <a:lstStyle/>
            <a:p>
              <a:pPr algn="ctr"/>
              <a:r>
                <a:rPr lang="zh-CN" altLang="en-US" sz="2000" b="0">
                  <a:solidFill>
                    <a:srgbClr val="3F3F3F"/>
                  </a:solidFill>
                  <a:latin typeface="微软雅黑" panose="020B0503020204020204" charset="-122"/>
                  <a:ea typeface="微软雅黑" panose="020B0503020204020204" charset="-122"/>
                  <a:sym typeface="Arial" panose="020B0604020202020204" pitchFamily="34" charset="0"/>
                </a:rPr>
                <a:t>学术高地</a:t>
              </a:r>
              <a:endParaRPr lang="zh-CN" altLang="en-US" sz="2000" b="0">
                <a:solidFill>
                  <a:srgbClr val="3F3F3F"/>
                </a:solidFill>
                <a:latin typeface="微软雅黑" panose="020B0503020204020204" charset="-122"/>
                <a:ea typeface="微软雅黑" panose="020B0503020204020204" charset="-122"/>
                <a:sym typeface="Arial" panose="020B0604020202020204" pitchFamily="34" charset="0"/>
              </a:endParaRPr>
            </a:p>
          </p:txBody>
        </p:sp>
        <p:pic>
          <p:nvPicPr>
            <p:cNvPr id="49170" name="图片 28" descr="20140624研究院logo_副本"/>
            <p:cNvPicPr>
              <a:picLocks noChangeAspect="1"/>
            </p:cNvPicPr>
            <p:nvPr/>
          </p:nvPicPr>
          <p:blipFill>
            <a:blip r:embed="rId5" cstate="print"/>
            <a:srcRect/>
            <a:stretch>
              <a:fillRect/>
            </a:stretch>
          </p:blipFill>
          <p:spPr bwMode="auto">
            <a:xfrm>
              <a:off x="735330" y="376555"/>
              <a:ext cx="450215" cy="461645"/>
            </a:xfrm>
            <a:prstGeom prst="rect">
              <a:avLst/>
            </a:prstGeom>
            <a:noFill/>
            <a:ln w="9525">
              <a:noFill/>
              <a:miter lim="800000"/>
              <a:headEnd/>
              <a:tailEnd/>
            </a:ln>
          </p:spPr>
        </p:pic>
      </p:grpSp>
      <p:pic>
        <p:nvPicPr>
          <p:cNvPr id="32" name="Picture 2" descr="E:\蓝源工作文件\蓝源集团简介\logo2.png"/>
          <p:cNvPicPr>
            <a:picLocks noChangeAspect="1" noChangeArrowheads="1"/>
          </p:cNvPicPr>
          <p:nvPr/>
        </p:nvPicPr>
        <p:blipFill>
          <a:blip r:embed="rId6"/>
          <a:srcRect/>
          <a:stretch>
            <a:fillRect/>
          </a:stretch>
        </p:blipFill>
        <p:spPr bwMode="auto">
          <a:xfrm>
            <a:off x="8077200" y="57150"/>
            <a:ext cx="812800" cy="688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1202" name="TextBox 59"/>
          <p:cNvSpPr txBox="1">
            <a:spLocks noChangeArrowheads="1"/>
          </p:cNvSpPr>
          <p:nvPr/>
        </p:nvSpPr>
        <p:spPr bwMode="auto">
          <a:xfrm>
            <a:off x="306388" y="1019175"/>
            <a:ext cx="1930400" cy="254000"/>
          </a:xfrm>
          <a:prstGeom prst="rect">
            <a:avLst/>
          </a:prstGeom>
          <a:noFill/>
          <a:ln w="9525">
            <a:noFill/>
            <a:miter lim="800000"/>
          </a:ln>
        </p:spPr>
        <p:txBody>
          <a:bodyPr lIns="68589" tIns="34295" rIns="68589" bIns="34295">
            <a:spAutoFit/>
          </a:bodyPr>
          <a:lstStyle/>
          <a:p>
            <a:pPr algn="ctr" defTabSz="342900"/>
            <a:r>
              <a:rPr lang="zh-CN" altLang="en-US" sz="1200">
                <a:latin typeface="幼圆" panose="02010509060101010101" charset="-122"/>
                <a:ea typeface="幼圆" panose="02010509060101010101" charset="-122"/>
              </a:rPr>
              <a:t>定制式家族基金结构图</a:t>
            </a:r>
            <a:endParaRPr lang="zh-CN" altLang="en-US" sz="1200">
              <a:latin typeface="幼圆" panose="02010509060101010101" charset="-122"/>
              <a:ea typeface="幼圆" panose="02010509060101010101" charset="-122"/>
            </a:endParaRPr>
          </a:p>
        </p:txBody>
      </p:sp>
      <p:cxnSp>
        <p:nvCxnSpPr>
          <p:cNvPr id="63" name="肘形连接符 62"/>
          <p:cNvCxnSpPr>
            <a:stCxn id="53" idx="0"/>
            <a:endCxn id="34" idx="2"/>
          </p:cNvCxnSpPr>
          <p:nvPr/>
        </p:nvCxnSpPr>
        <p:spPr bwMode="auto">
          <a:xfrm rot="16200000" flipH="1" flipV="1">
            <a:off x="3055938" y="2405062"/>
            <a:ext cx="2224088" cy="1998663"/>
          </a:xfrm>
          <a:prstGeom prst="bentConnector5">
            <a:avLst>
              <a:gd name="adj1" fmla="val -10277"/>
              <a:gd name="adj2" fmla="val 50000"/>
              <a:gd name="adj3" fmla="val 110277"/>
            </a:avLst>
          </a:prstGeom>
          <a:solidFill>
            <a:schemeClr val="accent1"/>
          </a:solidFill>
          <a:ln w="12700" cap="flat" cmpd="sng" algn="ctr">
            <a:solidFill>
              <a:schemeClr val="bg1">
                <a:lumMod val="65000"/>
              </a:schemeClr>
            </a:solidFill>
            <a:prstDash val="dash"/>
            <a:round/>
            <a:headEnd type="none" w="med" len="med"/>
            <a:tailEnd type="none" w="med" len="med"/>
          </a:ln>
          <a:effectLst/>
        </p:spPr>
      </p:cxnSp>
      <p:grpSp>
        <p:nvGrpSpPr>
          <p:cNvPr id="51204" name="组合 93"/>
          <p:cNvGrpSpPr/>
          <p:nvPr/>
        </p:nvGrpSpPr>
        <p:grpSpPr bwMode="auto">
          <a:xfrm>
            <a:off x="960438" y="1000125"/>
            <a:ext cx="6969125" cy="3783013"/>
            <a:chOff x="1559925" y="1043598"/>
            <a:chExt cx="9289868" cy="5040869"/>
          </a:xfrm>
        </p:grpSpPr>
        <p:sp>
          <p:nvSpPr>
            <p:cNvPr id="24" name="圆角矩形 23"/>
            <p:cNvSpPr/>
            <p:nvPr/>
          </p:nvSpPr>
          <p:spPr bwMode="auto">
            <a:xfrm>
              <a:off x="5231433" y="1043598"/>
              <a:ext cx="1333170" cy="306726"/>
            </a:xfrm>
            <a:prstGeom prst="roundRect">
              <a:avLst/>
            </a:prstGeom>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defTabSz="342900" eaLnBrk="0" hangingPunct="0">
                <a:defRPr/>
              </a:pPr>
              <a:r>
                <a:rPr lang="zh-CN" altLang="en-US" sz="1200" dirty="0">
                  <a:solidFill>
                    <a:schemeClr val="tx1"/>
                  </a:solidFill>
                  <a:latin typeface="幼圆" panose="02010509060101010101" charset="-122"/>
                  <a:ea typeface="幼圆" panose="02010509060101010101" charset="-122"/>
                </a:rPr>
                <a:t>家族成员</a:t>
              </a:r>
              <a:endParaRPr lang="zh-CN" altLang="en-US" sz="1200" dirty="0">
                <a:solidFill>
                  <a:schemeClr val="tx1"/>
                </a:solidFill>
                <a:latin typeface="幼圆" panose="02010509060101010101" charset="-122"/>
                <a:ea typeface="幼圆" panose="02010509060101010101" charset="-122"/>
              </a:endParaRPr>
            </a:p>
          </p:txBody>
        </p:sp>
        <p:sp>
          <p:nvSpPr>
            <p:cNvPr id="25" name="圆角矩形 24"/>
            <p:cNvSpPr/>
            <p:nvPr/>
          </p:nvSpPr>
          <p:spPr bwMode="auto">
            <a:xfrm>
              <a:off x="4962683" y="1697240"/>
              <a:ext cx="1872786" cy="685372"/>
            </a:xfrm>
            <a:prstGeom prst="roundRect">
              <a:avLst/>
            </a:prstGeom>
            <a:solidFill>
              <a:schemeClr val="accent1"/>
            </a:solidFill>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defTabSz="342900" eaLnBrk="0" hangingPunct="0">
                <a:defRPr/>
              </a:pPr>
              <a:r>
                <a:rPr lang="zh-CN" altLang="en-US" sz="1200" dirty="0">
                  <a:solidFill>
                    <a:schemeClr val="bg1"/>
                  </a:solidFill>
                  <a:latin typeface="幼圆" panose="02010509060101010101" charset="-122"/>
                  <a:ea typeface="幼圆" panose="02010509060101010101" charset="-122"/>
                </a:rPr>
                <a:t>定制式家族控股平台</a:t>
              </a:r>
              <a:endParaRPr lang="zh-CN" altLang="en-US" sz="1200" dirty="0">
                <a:solidFill>
                  <a:schemeClr val="bg1"/>
                </a:solidFill>
                <a:latin typeface="幼圆" panose="02010509060101010101" charset="-122"/>
                <a:ea typeface="幼圆" panose="02010509060101010101" charset="-122"/>
              </a:endParaRPr>
            </a:p>
          </p:txBody>
        </p:sp>
        <p:sp>
          <p:nvSpPr>
            <p:cNvPr id="26" name="圆角矩形 25"/>
            <p:cNvSpPr/>
            <p:nvPr/>
          </p:nvSpPr>
          <p:spPr bwMode="auto">
            <a:xfrm>
              <a:off x="2753430" y="1887622"/>
              <a:ext cx="1333170" cy="306724"/>
            </a:xfrm>
            <a:prstGeom prst="roundRect">
              <a:avLst/>
            </a:prstGeom>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defTabSz="342900" eaLnBrk="0" hangingPunct="0">
                <a:defRPr/>
              </a:pPr>
              <a:r>
                <a:rPr lang="zh-CN" altLang="en-US" sz="1100" dirty="0">
                  <a:solidFill>
                    <a:schemeClr val="tx1"/>
                  </a:solidFill>
                  <a:latin typeface="幼圆" panose="02010509060101010101" charset="-122"/>
                  <a:ea typeface="幼圆" panose="02010509060101010101" charset="-122"/>
                </a:rPr>
                <a:t>家族办公室</a:t>
              </a:r>
              <a:endParaRPr lang="zh-CN" altLang="en-US" sz="1100" dirty="0">
                <a:solidFill>
                  <a:schemeClr val="tx1"/>
                </a:solidFill>
                <a:latin typeface="幼圆" panose="02010509060101010101" charset="-122"/>
                <a:ea typeface="幼圆" panose="02010509060101010101" charset="-122"/>
              </a:endParaRPr>
            </a:p>
          </p:txBody>
        </p:sp>
        <p:cxnSp>
          <p:nvCxnSpPr>
            <p:cNvPr id="27" name="直接连接符 26"/>
            <p:cNvCxnSpPr>
              <a:stCxn id="24" idx="2"/>
              <a:endCxn id="25" idx="0"/>
            </p:cNvCxnSpPr>
            <p:nvPr/>
          </p:nvCxnSpPr>
          <p:spPr bwMode="auto">
            <a:xfrm>
              <a:off x="5898018" y="1350324"/>
              <a:ext cx="0" cy="346917"/>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28" name="肘形连接符 27"/>
            <p:cNvCxnSpPr>
              <a:stCxn id="25" idx="2"/>
              <a:endCxn id="32" idx="3"/>
            </p:cNvCxnSpPr>
            <p:nvPr/>
          </p:nvCxnSpPr>
          <p:spPr bwMode="auto">
            <a:xfrm rot="5400000">
              <a:off x="5376500" y="2442812"/>
              <a:ext cx="581719" cy="461319"/>
            </a:xfrm>
            <a:prstGeom prst="bentConnector2">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29" name="直接连接符 28"/>
            <p:cNvCxnSpPr>
              <a:stCxn id="26" idx="3"/>
              <a:endCxn id="25" idx="1"/>
            </p:cNvCxnSpPr>
            <p:nvPr/>
          </p:nvCxnSpPr>
          <p:spPr bwMode="auto">
            <a:xfrm>
              <a:off x="4086600" y="2039926"/>
              <a:ext cx="876083" cy="0"/>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30" name="圆角矩形 29"/>
            <p:cNvSpPr/>
            <p:nvPr/>
          </p:nvSpPr>
          <p:spPr bwMode="auto">
            <a:xfrm>
              <a:off x="7074594" y="1887622"/>
              <a:ext cx="1333170" cy="306724"/>
            </a:xfrm>
            <a:prstGeom prst="roundRect">
              <a:avLst/>
            </a:prstGeom>
            <a:ln>
              <a:solidFill>
                <a:schemeClr val="accent1"/>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defTabSz="342900" eaLnBrk="0" hangingPunct="0">
                <a:defRPr/>
              </a:pPr>
              <a:r>
                <a:rPr lang="zh-CN" altLang="en-US" sz="1100" dirty="0">
                  <a:solidFill>
                    <a:schemeClr val="tx1"/>
                  </a:solidFill>
                  <a:latin typeface="幼圆" panose="02010509060101010101" charset="-122"/>
                  <a:ea typeface="幼圆" panose="02010509060101010101" charset="-122"/>
                </a:rPr>
                <a:t>柔性结构</a:t>
              </a:r>
              <a:endParaRPr lang="zh-CN" altLang="en-US" sz="1100" dirty="0">
                <a:solidFill>
                  <a:schemeClr val="tx1"/>
                </a:solidFill>
                <a:latin typeface="幼圆" panose="02010509060101010101" charset="-122"/>
                <a:ea typeface="幼圆" panose="02010509060101010101" charset="-122"/>
              </a:endParaRPr>
            </a:p>
          </p:txBody>
        </p:sp>
        <p:sp>
          <p:nvSpPr>
            <p:cNvPr id="32" name="圆角矩形 31"/>
            <p:cNvSpPr/>
            <p:nvPr/>
          </p:nvSpPr>
          <p:spPr bwMode="auto">
            <a:xfrm>
              <a:off x="3566029" y="2765489"/>
              <a:ext cx="1870670" cy="397685"/>
            </a:xfrm>
            <a:prstGeom prst="roundRect">
              <a:avLst/>
            </a:prstGeom>
            <a:solidFill>
              <a:schemeClr val="tx1"/>
            </a:solidFill>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200" dirty="0">
                  <a:solidFill>
                    <a:prstClr val="white"/>
                  </a:solidFill>
                  <a:latin typeface="幼圆" panose="02010509060101010101" charset="-122"/>
                  <a:ea typeface="幼圆" panose="02010509060101010101" charset="-122"/>
                </a:rPr>
                <a:t>家族保障基金</a:t>
              </a:r>
              <a:endParaRPr lang="zh-CN" altLang="en-US" sz="1200" dirty="0">
                <a:solidFill>
                  <a:prstClr val="white"/>
                </a:solidFill>
                <a:latin typeface="幼圆" panose="02010509060101010101" charset="-122"/>
                <a:ea typeface="幼圆" panose="02010509060101010101" charset="-122"/>
              </a:endParaRPr>
            </a:p>
          </p:txBody>
        </p:sp>
        <p:sp>
          <p:nvSpPr>
            <p:cNvPr id="33" name="圆角矩形 32"/>
            <p:cNvSpPr/>
            <p:nvPr/>
          </p:nvSpPr>
          <p:spPr bwMode="auto">
            <a:xfrm>
              <a:off x="3574493" y="4079119"/>
              <a:ext cx="1872786" cy="395569"/>
            </a:xfrm>
            <a:prstGeom prst="roundRect">
              <a:avLst>
                <a:gd name="adj" fmla="val 23970"/>
              </a:avLst>
            </a:prstGeom>
            <a:solidFill>
              <a:schemeClr val="tx1"/>
            </a:solidFill>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200" dirty="0">
                  <a:solidFill>
                    <a:prstClr val="white"/>
                  </a:solidFill>
                  <a:latin typeface="幼圆" panose="02010509060101010101" charset="-122"/>
                  <a:ea typeface="幼圆" panose="02010509060101010101" charset="-122"/>
                </a:rPr>
                <a:t>家族产业基金</a:t>
              </a:r>
              <a:endParaRPr lang="zh-CN" altLang="en-US" sz="1200" dirty="0">
                <a:solidFill>
                  <a:prstClr val="white"/>
                </a:solidFill>
                <a:latin typeface="幼圆" panose="02010509060101010101" charset="-122"/>
                <a:ea typeface="幼圆" panose="02010509060101010101" charset="-122"/>
              </a:endParaRPr>
            </a:p>
          </p:txBody>
        </p:sp>
        <p:sp>
          <p:nvSpPr>
            <p:cNvPr id="34" name="圆角矩形 33"/>
            <p:cNvSpPr/>
            <p:nvPr/>
          </p:nvSpPr>
          <p:spPr bwMode="auto">
            <a:xfrm>
              <a:off x="3566029" y="5331404"/>
              <a:ext cx="1872786" cy="397685"/>
            </a:xfrm>
            <a:prstGeom prst="roundRect">
              <a:avLst>
                <a:gd name="adj" fmla="val 20319"/>
              </a:avLst>
            </a:prstGeom>
            <a:solidFill>
              <a:schemeClr val="tx1"/>
            </a:solidFill>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200" dirty="0">
                  <a:solidFill>
                    <a:prstClr val="white"/>
                  </a:solidFill>
                  <a:latin typeface="幼圆" panose="02010509060101010101" charset="-122"/>
                  <a:ea typeface="幼圆" panose="02010509060101010101" charset="-122"/>
                </a:rPr>
                <a:t>家族公益基金</a:t>
              </a:r>
              <a:endParaRPr lang="zh-CN" altLang="en-US" sz="1200" dirty="0">
                <a:solidFill>
                  <a:prstClr val="white"/>
                </a:solidFill>
                <a:latin typeface="幼圆" panose="02010509060101010101" charset="-122"/>
                <a:ea typeface="幼圆" panose="02010509060101010101" charset="-122"/>
              </a:endParaRPr>
            </a:p>
          </p:txBody>
        </p:sp>
        <p:sp>
          <p:nvSpPr>
            <p:cNvPr id="35" name="圆角矩形 34"/>
            <p:cNvSpPr/>
            <p:nvPr/>
          </p:nvSpPr>
          <p:spPr bwMode="auto">
            <a:xfrm>
              <a:off x="1559925" y="2399535"/>
              <a:ext cx="1331053" cy="306724"/>
            </a:xfrm>
            <a:prstGeom prst="roundRect">
              <a:avLst/>
            </a:pr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000" dirty="0">
                  <a:solidFill>
                    <a:schemeClr val="tx1"/>
                  </a:solidFill>
                  <a:latin typeface="幼圆" panose="02010509060101010101" charset="-122"/>
                  <a:ea typeface="幼圆" panose="02010509060101010101" charset="-122"/>
                </a:rPr>
                <a:t>生活保障基金</a:t>
              </a:r>
              <a:endParaRPr lang="zh-CN" altLang="en-US" sz="1000" dirty="0">
                <a:solidFill>
                  <a:schemeClr val="tx1"/>
                </a:solidFill>
                <a:latin typeface="幼圆" panose="02010509060101010101" charset="-122"/>
                <a:ea typeface="幼圆" panose="02010509060101010101" charset="-122"/>
              </a:endParaRPr>
            </a:p>
          </p:txBody>
        </p:sp>
        <p:sp>
          <p:nvSpPr>
            <p:cNvPr id="36" name="圆角矩形 35"/>
            <p:cNvSpPr/>
            <p:nvPr/>
          </p:nvSpPr>
          <p:spPr bwMode="auto">
            <a:xfrm>
              <a:off x="1559925" y="2807796"/>
              <a:ext cx="1331053" cy="306726"/>
            </a:xfrm>
            <a:prstGeom prst="roundRect">
              <a:avLst/>
            </a:pr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000" dirty="0">
                  <a:solidFill>
                    <a:schemeClr val="tx1"/>
                  </a:solidFill>
                  <a:latin typeface="幼圆" panose="02010509060101010101" charset="-122"/>
                  <a:ea typeface="幼圆" panose="02010509060101010101" charset="-122"/>
                </a:rPr>
                <a:t>教育保障基金</a:t>
              </a:r>
              <a:endParaRPr lang="zh-CN" altLang="en-US" sz="1000" dirty="0">
                <a:solidFill>
                  <a:schemeClr val="tx1"/>
                </a:solidFill>
                <a:latin typeface="幼圆" panose="02010509060101010101" charset="-122"/>
                <a:ea typeface="幼圆" panose="02010509060101010101" charset="-122"/>
              </a:endParaRPr>
            </a:p>
          </p:txBody>
        </p:sp>
        <p:sp>
          <p:nvSpPr>
            <p:cNvPr id="37" name="圆角矩形 36"/>
            <p:cNvSpPr/>
            <p:nvPr/>
          </p:nvSpPr>
          <p:spPr bwMode="auto">
            <a:xfrm>
              <a:off x="1559925" y="3216058"/>
              <a:ext cx="1331053" cy="304610"/>
            </a:xfrm>
            <a:prstGeom prst="roundRect">
              <a:avLst/>
            </a:pr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000" dirty="0">
                  <a:solidFill>
                    <a:schemeClr val="tx1"/>
                  </a:solidFill>
                  <a:latin typeface="幼圆" panose="02010509060101010101" charset="-122"/>
                  <a:ea typeface="幼圆" panose="02010509060101010101" charset="-122"/>
                </a:rPr>
                <a:t>风险保障基金</a:t>
              </a:r>
              <a:endParaRPr lang="zh-CN" altLang="en-US" sz="1000" dirty="0">
                <a:solidFill>
                  <a:schemeClr val="tx1"/>
                </a:solidFill>
                <a:latin typeface="幼圆" panose="02010509060101010101" charset="-122"/>
                <a:ea typeface="幼圆" panose="02010509060101010101" charset="-122"/>
              </a:endParaRPr>
            </a:p>
          </p:txBody>
        </p:sp>
        <p:cxnSp>
          <p:nvCxnSpPr>
            <p:cNvPr id="38" name="肘形连接符 37"/>
            <p:cNvCxnSpPr>
              <a:stCxn id="32" idx="1"/>
              <a:endCxn id="35" idx="3"/>
            </p:cNvCxnSpPr>
            <p:nvPr/>
          </p:nvCxnSpPr>
          <p:spPr bwMode="auto">
            <a:xfrm rot="10800000">
              <a:off x="2890978" y="2551840"/>
              <a:ext cx="675050" cy="412492"/>
            </a:xfrm>
            <a:prstGeom prst="bentConnector3">
              <a:avLst>
                <a:gd name="adj1" fmla="val 50000"/>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39" name="肘形连接符 38"/>
            <p:cNvCxnSpPr>
              <a:stCxn id="32" idx="1"/>
              <a:endCxn id="37" idx="3"/>
            </p:cNvCxnSpPr>
            <p:nvPr/>
          </p:nvCxnSpPr>
          <p:spPr bwMode="auto">
            <a:xfrm rot="10800000" flipV="1">
              <a:off x="2890978" y="2964332"/>
              <a:ext cx="675050" cy="404032"/>
            </a:xfrm>
            <a:prstGeom prst="bentConnector3">
              <a:avLst>
                <a:gd name="adj1" fmla="val 50000"/>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40" name="直接连接符 39"/>
            <p:cNvCxnSpPr>
              <a:stCxn id="32" idx="1"/>
              <a:endCxn id="36" idx="3"/>
            </p:cNvCxnSpPr>
            <p:nvPr/>
          </p:nvCxnSpPr>
          <p:spPr bwMode="auto">
            <a:xfrm flipH="1" flipV="1">
              <a:off x="2890978" y="2960101"/>
              <a:ext cx="675050" cy="4231"/>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43" name="肘形连接符 42"/>
            <p:cNvCxnSpPr>
              <a:stCxn id="33" idx="1"/>
              <a:endCxn id="41" idx="3"/>
            </p:cNvCxnSpPr>
            <p:nvPr/>
          </p:nvCxnSpPr>
          <p:spPr bwMode="auto">
            <a:xfrm rot="10800000" flipV="1">
              <a:off x="2890978" y="4275846"/>
              <a:ext cx="683515" cy="2116"/>
            </a:xfrm>
            <a:prstGeom prst="bentConnector3">
              <a:avLst>
                <a:gd name="adj1" fmla="val 50000"/>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44" name="肘形连接符 43"/>
            <p:cNvCxnSpPr>
              <a:stCxn id="33" idx="1"/>
              <a:endCxn id="42" idx="3"/>
            </p:cNvCxnSpPr>
            <p:nvPr/>
          </p:nvCxnSpPr>
          <p:spPr bwMode="auto">
            <a:xfrm rot="10800000" flipV="1">
              <a:off x="2890978" y="4275846"/>
              <a:ext cx="683515" cy="368070"/>
            </a:xfrm>
            <a:prstGeom prst="bentConnector3">
              <a:avLst>
                <a:gd name="adj1" fmla="val 50000"/>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45" name="圆角矩形 44"/>
            <p:cNvSpPr/>
            <p:nvPr/>
          </p:nvSpPr>
          <p:spPr bwMode="auto">
            <a:xfrm>
              <a:off x="1559925" y="4986602"/>
              <a:ext cx="1331053" cy="304610"/>
            </a:xfrm>
            <a:prstGeom prst="roundRect">
              <a:avLst/>
            </a:pr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100" dirty="0">
                  <a:solidFill>
                    <a:schemeClr val="tx1"/>
                  </a:solidFill>
                  <a:latin typeface="幼圆" panose="02010509060101010101" charset="-122"/>
                  <a:ea typeface="幼圆" panose="02010509060101010101" charset="-122"/>
                </a:rPr>
                <a:t>教育慈善</a:t>
              </a:r>
              <a:endParaRPr lang="zh-CN" altLang="en-US" sz="1100" dirty="0">
                <a:solidFill>
                  <a:schemeClr val="tx1"/>
                </a:solidFill>
                <a:latin typeface="幼圆" panose="02010509060101010101" charset="-122"/>
                <a:ea typeface="幼圆" panose="02010509060101010101" charset="-122"/>
              </a:endParaRPr>
            </a:p>
          </p:txBody>
        </p:sp>
        <p:sp>
          <p:nvSpPr>
            <p:cNvPr id="46" name="圆角矩形 45"/>
            <p:cNvSpPr/>
            <p:nvPr/>
          </p:nvSpPr>
          <p:spPr bwMode="auto">
            <a:xfrm>
              <a:off x="1559925" y="5377942"/>
              <a:ext cx="1331053" cy="306724"/>
            </a:xfrm>
            <a:prstGeom prst="roundRect">
              <a:avLst/>
            </a:pr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100" dirty="0">
                  <a:solidFill>
                    <a:schemeClr val="tx1"/>
                  </a:solidFill>
                  <a:latin typeface="幼圆" panose="02010509060101010101" charset="-122"/>
                  <a:ea typeface="幼圆" panose="02010509060101010101" charset="-122"/>
                </a:rPr>
                <a:t>环保公益</a:t>
              </a:r>
              <a:endParaRPr lang="zh-CN" altLang="en-US" sz="1100" dirty="0">
                <a:solidFill>
                  <a:schemeClr val="tx1"/>
                </a:solidFill>
                <a:latin typeface="幼圆" panose="02010509060101010101" charset="-122"/>
                <a:ea typeface="幼圆" panose="02010509060101010101" charset="-122"/>
              </a:endParaRPr>
            </a:p>
          </p:txBody>
        </p:sp>
        <p:sp>
          <p:nvSpPr>
            <p:cNvPr id="47" name="圆角矩形 46"/>
            <p:cNvSpPr/>
            <p:nvPr/>
          </p:nvSpPr>
          <p:spPr bwMode="auto">
            <a:xfrm>
              <a:off x="1559925" y="5777741"/>
              <a:ext cx="1331053" cy="306726"/>
            </a:xfrm>
            <a:prstGeom prst="roundRect">
              <a:avLst/>
            </a:pr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100" dirty="0">
                  <a:solidFill>
                    <a:schemeClr val="tx1"/>
                  </a:solidFill>
                  <a:latin typeface="幼圆" panose="02010509060101010101" charset="-122"/>
                  <a:ea typeface="幼圆" panose="02010509060101010101" charset="-122"/>
                </a:rPr>
                <a:t>医疗慈善</a:t>
              </a:r>
              <a:endParaRPr lang="zh-CN" altLang="en-US" sz="1100" dirty="0">
                <a:solidFill>
                  <a:schemeClr val="tx1"/>
                </a:solidFill>
                <a:latin typeface="幼圆" panose="02010509060101010101" charset="-122"/>
                <a:ea typeface="幼圆" panose="02010509060101010101" charset="-122"/>
              </a:endParaRPr>
            </a:p>
          </p:txBody>
        </p:sp>
        <p:cxnSp>
          <p:nvCxnSpPr>
            <p:cNvPr id="48" name="肘形连接符 47"/>
            <p:cNvCxnSpPr>
              <a:stCxn id="34" idx="1"/>
              <a:endCxn id="45" idx="3"/>
            </p:cNvCxnSpPr>
            <p:nvPr/>
          </p:nvCxnSpPr>
          <p:spPr bwMode="auto">
            <a:xfrm rot="10800000">
              <a:off x="2890978" y="5138907"/>
              <a:ext cx="675050" cy="391340"/>
            </a:xfrm>
            <a:prstGeom prst="bentConnector3">
              <a:avLst>
                <a:gd name="adj1" fmla="val 50000"/>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49" name="肘形连接符 48"/>
            <p:cNvCxnSpPr>
              <a:stCxn id="34" idx="1"/>
              <a:endCxn id="46" idx="3"/>
            </p:cNvCxnSpPr>
            <p:nvPr/>
          </p:nvCxnSpPr>
          <p:spPr bwMode="auto">
            <a:xfrm rot="10800000" flipV="1">
              <a:off x="2890978" y="5530246"/>
              <a:ext cx="675050" cy="0"/>
            </a:xfrm>
            <a:prstGeom prst="bentConnector3">
              <a:avLst>
                <a:gd name="adj1" fmla="val 50000"/>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50" name="肘形连接符 49"/>
            <p:cNvCxnSpPr>
              <a:stCxn id="34" idx="1"/>
              <a:endCxn id="47" idx="3"/>
            </p:cNvCxnSpPr>
            <p:nvPr/>
          </p:nvCxnSpPr>
          <p:spPr bwMode="auto">
            <a:xfrm rot="10800000" flipV="1">
              <a:off x="2890978" y="5530246"/>
              <a:ext cx="675050" cy="401916"/>
            </a:xfrm>
            <a:prstGeom prst="bentConnector3">
              <a:avLst>
                <a:gd name="adj1" fmla="val 50000"/>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53" name="圆角矩形 52"/>
            <p:cNvSpPr/>
            <p:nvPr/>
          </p:nvSpPr>
          <p:spPr bwMode="auto">
            <a:xfrm>
              <a:off x="6230252" y="2765489"/>
              <a:ext cx="1872787" cy="397685"/>
            </a:xfrm>
            <a:prstGeom prst="roundRect">
              <a:avLst/>
            </a:prstGeom>
            <a:solidFill>
              <a:schemeClr val="tx1"/>
            </a:solidFill>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200" dirty="0">
                  <a:solidFill>
                    <a:prstClr val="white"/>
                  </a:solidFill>
                  <a:latin typeface="幼圆" panose="02010509060101010101" charset="-122"/>
                  <a:ea typeface="幼圆" panose="02010509060101010101" charset="-122"/>
                </a:rPr>
                <a:t>家族企业</a:t>
              </a:r>
              <a:endParaRPr lang="zh-CN" altLang="en-US" sz="1200" dirty="0">
                <a:solidFill>
                  <a:prstClr val="white"/>
                </a:solidFill>
                <a:latin typeface="幼圆" panose="02010509060101010101" charset="-122"/>
                <a:ea typeface="幼圆" panose="02010509060101010101" charset="-122"/>
              </a:endParaRPr>
            </a:p>
          </p:txBody>
        </p:sp>
        <p:cxnSp>
          <p:nvCxnSpPr>
            <p:cNvPr id="54" name="肘形连接符 53"/>
            <p:cNvCxnSpPr>
              <a:stCxn id="25" idx="2"/>
              <a:endCxn id="53" idx="1"/>
            </p:cNvCxnSpPr>
            <p:nvPr/>
          </p:nvCxnSpPr>
          <p:spPr bwMode="auto">
            <a:xfrm rot="16200000" flipH="1">
              <a:off x="5773276" y="2507354"/>
              <a:ext cx="581719" cy="332234"/>
            </a:xfrm>
            <a:prstGeom prst="bentConnector2">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55" name="圆角矩形 54"/>
            <p:cNvSpPr/>
            <p:nvPr/>
          </p:nvSpPr>
          <p:spPr bwMode="auto">
            <a:xfrm>
              <a:off x="6230252" y="4081234"/>
              <a:ext cx="1872787" cy="395570"/>
            </a:xfrm>
            <a:prstGeom prst="roundRect">
              <a:avLst/>
            </a:prstGeom>
            <a:solidFill>
              <a:schemeClr val="tx1"/>
            </a:solidFill>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200" dirty="0">
                  <a:solidFill>
                    <a:prstClr val="white"/>
                  </a:solidFill>
                  <a:latin typeface="幼圆" panose="02010509060101010101" charset="-122"/>
                  <a:ea typeface="幼圆" panose="02010509060101010101" charset="-122"/>
                </a:rPr>
                <a:t>人才资本化平台</a:t>
              </a:r>
              <a:endParaRPr lang="zh-CN" altLang="en-US" sz="1200" dirty="0">
                <a:solidFill>
                  <a:prstClr val="white"/>
                </a:solidFill>
                <a:latin typeface="幼圆" panose="02010509060101010101" charset="-122"/>
                <a:ea typeface="幼圆" panose="02010509060101010101" charset="-122"/>
              </a:endParaRPr>
            </a:p>
          </p:txBody>
        </p:sp>
        <p:sp>
          <p:nvSpPr>
            <p:cNvPr id="56" name="圆角矩形 55"/>
            <p:cNvSpPr/>
            <p:nvPr/>
          </p:nvSpPr>
          <p:spPr bwMode="auto">
            <a:xfrm>
              <a:off x="6230252" y="5331404"/>
              <a:ext cx="1872787" cy="397685"/>
            </a:xfrm>
            <a:prstGeom prst="roundRect">
              <a:avLst/>
            </a:prstGeom>
            <a:solidFill>
              <a:schemeClr val="tx1"/>
            </a:solidFill>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200" dirty="0">
                  <a:solidFill>
                    <a:prstClr val="white"/>
                  </a:solidFill>
                  <a:latin typeface="幼圆" panose="02010509060101010101" charset="-122"/>
                  <a:ea typeface="幼圆" panose="02010509060101010101" charset="-122"/>
                </a:rPr>
                <a:t>二代创业基金</a:t>
              </a:r>
              <a:endParaRPr lang="zh-CN" altLang="en-US" sz="1200" dirty="0">
                <a:solidFill>
                  <a:prstClr val="white"/>
                </a:solidFill>
                <a:latin typeface="幼圆" panose="02010509060101010101" charset="-122"/>
                <a:ea typeface="幼圆" panose="02010509060101010101" charset="-122"/>
              </a:endParaRPr>
            </a:p>
          </p:txBody>
        </p:sp>
        <p:sp>
          <p:nvSpPr>
            <p:cNvPr id="57" name="圆角矩形 56"/>
            <p:cNvSpPr/>
            <p:nvPr/>
          </p:nvSpPr>
          <p:spPr bwMode="auto">
            <a:xfrm>
              <a:off x="8522036" y="2382612"/>
              <a:ext cx="1331053" cy="306724"/>
            </a:xfrm>
            <a:prstGeom prst="roundRect">
              <a:avLst/>
            </a:pr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100" dirty="0">
                  <a:solidFill>
                    <a:schemeClr val="tx1"/>
                  </a:solidFill>
                  <a:latin typeface="幼圆" panose="02010509060101010101" charset="-122"/>
                  <a:ea typeface="幼圆" panose="02010509060101010101" charset="-122"/>
                </a:rPr>
                <a:t>企业一</a:t>
              </a:r>
              <a:endParaRPr lang="zh-CN" altLang="en-US" sz="1100" dirty="0">
                <a:solidFill>
                  <a:schemeClr val="tx1"/>
                </a:solidFill>
                <a:latin typeface="幼圆" panose="02010509060101010101" charset="-122"/>
                <a:ea typeface="幼圆" panose="02010509060101010101" charset="-122"/>
              </a:endParaRPr>
            </a:p>
          </p:txBody>
        </p:sp>
        <p:sp>
          <p:nvSpPr>
            <p:cNvPr id="58" name="圆角矩形 57"/>
            <p:cNvSpPr/>
            <p:nvPr/>
          </p:nvSpPr>
          <p:spPr bwMode="auto">
            <a:xfrm>
              <a:off x="8522036" y="2805681"/>
              <a:ext cx="1331053" cy="306724"/>
            </a:xfrm>
            <a:prstGeom prst="roundRect">
              <a:avLst/>
            </a:pr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100" dirty="0">
                  <a:solidFill>
                    <a:schemeClr val="tx1"/>
                  </a:solidFill>
                  <a:latin typeface="幼圆" panose="02010509060101010101" charset="-122"/>
                  <a:ea typeface="幼圆" panose="02010509060101010101" charset="-122"/>
                </a:rPr>
                <a:t>企业二</a:t>
              </a:r>
              <a:endParaRPr lang="zh-CN" altLang="en-US" sz="1100" dirty="0">
                <a:solidFill>
                  <a:schemeClr val="tx1"/>
                </a:solidFill>
                <a:latin typeface="幼圆" panose="02010509060101010101" charset="-122"/>
                <a:ea typeface="幼圆" panose="02010509060101010101" charset="-122"/>
              </a:endParaRPr>
            </a:p>
          </p:txBody>
        </p:sp>
        <p:sp>
          <p:nvSpPr>
            <p:cNvPr id="59" name="圆角矩形 58"/>
            <p:cNvSpPr/>
            <p:nvPr/>
          </p:nvSpPr>
          <p:spPr bwMode="auto">
            <a:xfrm>
              <a:off x="8522036" y="3247788"/>
              <a:ext cx="1331053" cy="304610"/>
            </a:xfrm>
            <a:prstGeom prst="roundRect">
              <a:avLst/>
            </a:pr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en-US" altLang="zh-CN" sz="1100" dirty="0">
                  <a:solidFill>
                    <a:srgbClr val="000000">
                      <a:lumMod val="50000"/>
                      <a:lumOff val="50000"/>
                    </a:srgbClr>
                  </a:solidFill>
                  <a:latin typeface="幼圆" panose="02010509060101010101" charset="-122"/>
                  <a:ea typeface="幼圆" panose="02010509060101010101" charset="-122"/>
                </a:rPr>
                <a:t>……</a:t>
              </a:r>
              <a:endParaRPr lang="zh-CN" altLang="en-US" sz="1100" dirty="0">
                <a:solidFill>
                  <a:srgbClr val="000000">
                    <a:lumMod val="50000"/>
                    <a:lumOff val="50000"/>
                  </a:srgbClr>
                </a:solidFill>
                <a:latin typeface="幼圆" panose="02010509060101010101" charset="-122"/>
                <a:ea typeface="幼圆" panose="02010509060101010101" charset="-122"/>
              </a:endParaRPr>
            </a:p>
          </p:txBody>
        </p:sp>
        <p:cxnSp>
          <p:nvCxnSpPr>
            <p:cNvPr id="60" name="肘形连接符 59"/>
            <p:cNvCxnSpPr>
              <a:stCxn id="57" idx="1"/>
              <a:endCxn id="53" idx="3"/>
            </p:cNvCxnSpPr>
            <p:nvPr/>
          </p:nvCxnSpPr>
          <p:spPr bwMode="auto">
            <a:xfrm rot="10800000" flipV="1">
              <a:off x="8103039" y="2537032"/>
              <a:ext cx="418996" cy="427300"/>
            </a:xfrm>
            <a:prstGeom prst="bentConnector3">
              <a:avLst>
                <a:gd name="adj1" fmla="val 50000"/>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61" name="肘形连接符 60"/>
            <p:cNvCxnSpPr>
              <a:stCxn id="59" idx="1"/>
              <a:endCxn id="53" idx="3"/>
            </p:cNvCxnSpPr>
            <p:nvPr/>
          </p:nvCxnSpPr>
          <p:spPr bwMode="auto">
            <a:xfrm rot="10800000">
              <a:off x="8103039" y="2964332"/>
              <a:ext cx="418996" cy="435761"/>
            </a:xfrm>
            <a:prstGeom prst="bentConnector3">
              <a:avLst>
                <a:gd name="adj1" fmla="val 50000"/>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62" name="直接连接符 61"/>
            <p:cNvCxnSpPr>
              <a:stCxn id="58" idx="1"/>
              <a:endCxn id="53" idx="3"/>
            </p:cNvCxnSpPr>
            <p:nvPr/>
          </p:nvCxnSpPr>
          <p:spPr bwMode="auto">
            <a:xfrm flipH="1">
              <a:off x="8103039" y="2960101"/>
              <a:ext cx="418996" cy="4231"/>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51256" name="文本框 104"/>
            <p:cNvSpPr txBox="1">
              <a:spLocks noChangeArrowheads="1"/>
            </p:cNvSpPr>
            <p:nvPr/>
          </p:nvSpPr>
          <p:spPr bwMode="auto">
            <a:xfrm>
              <a:off x="9967458" y="3419967"/>
              <a:ext cx="471842" cy="1320804"/>
            </a:xfrm>
            <a:prstGeom prst="rect">
              <a:avLst/>
            </a:prstGeom>
            <a:noFill/>
            <a:ln w="9525">
              <a:noFill/>
              <a:miter lim="800000"/>
            </a:ln>
          </p:spPr>
          <p:txBody>
            <a:bodyPr vert="eaVert">
              <a:spAutoFit/>
            </a:bodyPr>
            <a:lstStyle/>
            <a:p>
              <a:pPr algn="ctr" defTabSz="342900"/>
              <a:r>
                <a:rPr lang="zh-CN" altLang="en-US" sz="1100">
                  <a:latin typeface="幼圆" panose="02010509060101010101" charset="-122"/>
                  <a:ea typeface="幼圆" panose="02010509060101010101" charset="-122"/>
                </a:rPr>
                <a:t>节税避税</a:t>
              </a:r>
              <a:endParaRPr lang="zh-CN" altLang="en-US" sz="1100">
                <a:latin typeface="幼圆" panose="02010509060101010101" charset="-122"/>
                <a:ea typeface="幼圆" panose="02010509060101010101" charset="-122"/>
              </a:endParaRPr>
            </a:p>
          </p:txBody>
        </p:sp>
        <p:sp>
          <p:nvSpPr>
            <p:cNvPr id="51257" name="文本框 103"/>
            <p:cNvSpPr txBox="1">
              <a:spLocks noChangeArrowheads="1"/>
            </p:cNvSpPr>
            <p:nvPr/>
          </p:nvSpPr>
          <p:spPr bwMode="auto">
            <a:xfrm>
              <a:off x="10377951" y="3419967"/>
              <a:ext cx="471842" cy="1320804"/>
            </a:xfrm>
            <a:prstGeom prst="rect">
              <a:avLst/>
            </a:prstGeom>
            <a:noFill/>
            <a:ln w="9525">
              <a:noFill/>
              <a:miter lim="800000"/>
            </a:ln>
          </p:spPr>
          <p:txBody>
            <a:bodyPr vert="eaVert">
              <a:spAutoFit/>
            </a:bodyPr>
            <a:lstStyle/>
            <a:p>
              <a:pPr algn="ctr" defTabSz="342900"/>
              <a:r>
                <a:rPr lang="zh-CN" altLang="en-US" sz="1100">
                  <a:latin typeface="幼圆" panose="02010509060101010101" charset="-122"/>
                  <a:ea typeface="幼圆" panose="02010509060101010101" charset="-122"/>
                </a:rPr>
                <a:t>打造家族品牌</a:t>
              </a:r>
              <a:endParaRPr lang="zh-CN" altLang="en-US" sz="1100">
                <a:latin typeface="幼圆" panose="02010509060101010101" charset="-122"/>
                <a:ea typeface="幼圆" panose="02010509060101010101" charset="-122"/>
              </a:endParaRPr>
            </a:p>
          </p:txBody>
        </p:sp>
        <p:cxnSp>
          <p:nvCxnSpPr>
            <p:cNvPr id="66" name="肘形连接符 65"/>
            <p:cNvCxnSpPr>
              <a:stCxn id="25" idx="2"/>
              <a:endCxn id="33" idx="3"/>
            </p:cNvCxnSpPr>
            <p:nvPr/>
          </p:nvCxnSpPr>
          <p:spPr>
            <a:xfrm rot="5400000">
              <a:off x="4726032" y="3103860"/>
              <a:ext cx="1893234" cy="450739"/>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肘形连接符 66"/>
            <p:cNvCxnSpPr>
              <a:stCxn id="25" idx="2"/>
              <a:endCxn id="55" idx="1"/>
            </p:cNvCxnSpPr>
            <p:nvPr/>
          </p:nvCxnSpPr>
          <p:spPr>
            <a:xfrm rot="16200000" flipH="1">
              <a:off x="5116461" y="3164170"/>
              <a:ext cx="1895350" cy="332234"/>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肘形连接符 67"/>
            <p:cNvCxnSpPr>
              <a:stCxn id="25" idx="2"/>
              <a:endCxn id="34" idx="3"/>
            </p:cNvCxnSpPr>
            <p:nvPr/>
          </p:nvCxnSpPr>
          <p:spPr>
            <a:xfrm rot="5400000">
              <a:off x="4094599" y="3726828"/>
              <a:ext cx="3147634" cy="459204"/>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肘形连接符 68"/>
            <p:cNvCxnSpPr>
              <a:stCxn id="25" idx="2"/>
              <a:endCxn id="56" idx="1"/>
            </p:cNvCxnSpPr>
            <p:nvPr/>
          </p:nvCxnSpPr>
          <p:spPr>
            <a:xfrm rot="16200000" flipH="1">
              <a:off x="4490319" y="3790312"/>
              <a:ext cx="3147634" cy="332234"/>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圆角矩形 40"/>
            <p:cNvSpPr/>
            <p:nvPr/>
          </p:nvSpPr>
          <p:spPr bwMode="auto">
            <a:xfrm>
              <a:off x="1559925" y="4123541"/>
              <a:ext cx="1331053" cy="306726"/>
            </a:xfrm>
            <a:prstGeom prst="roundRect">
              <a:avLst/>
            </a:pr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100" dirty="0">
                  <a:solidFill>
                    <a:schemeClr val="tx1"/>
                  </a:solidFill>
                  <a:latin typeface="幼圆" panose="02010509060101010101" charset="-122"/>
                  <a:ea typeface="幼圆" panose="02010509060101010101" charset="-122"/>
                </a:rPr>
                <a:t>转型升级</a:t>
              </a:r>
              <a:endParaRPr lang="zh-CN" altLang="en-US" sz="1100" dirty="0">
                <a:solidFill>
                  <a:schemeClr val="tx1"/>
                </a:solidFill>
                <a:latin typeface="幼圆" panose="02010509060101010101" charset="-122"/>
                <a:ea typeface="幼圆" panose="02010509060101010101" charset="-122"/>
              </a:endParaRPr>
            </a:p>
          </p:txBody>
        </p:sp>
        <p:sp>
          <p:nvSpPr>
            <p:cNvPr id="42" name="圆角矩形 41"/>
            <p:cNvSpPr/>
            <p:nvPr/>
          </p:nvSpPr>
          <p:spPr bwMode="auto">
            <a:xfrm>
              <a:off x="1559925" y="4489496"/>
              <a:ext cx="1331053" cy="306724"/>
            </a:xfrm>
            <a:prstGeom prst="roundRect">
              <a:avLst/>
            </a:pr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100" dirty="0">
                  <a:solidFill>
                    <a:schemeClr val="tx1"/>
                  </a:solidFill>
                  <a:latin typeface="幼圆" panose="02010509060101010101" charset="-122"/>
                  <a:ea typeface="幼圆" panose="02010509060101010101" charset="-122"/>
                </a:rPr>
                <a:t>直接投资</a:t>
              </a:r>
              <a:endParaRPr lang="zh-CN" altLang="en-US" sz="1100" dirty="0">
                <a:solidFill>
                  <a:schemeClr val="tx1"/>
                </a:solidFill>
                <a:latin typeface="幼圆" panose="02010509060101010101" charset="-122"/>
                <a:ea typeface="幼圆" panose="02010509060101010101" charset="-122"/>
              </a:endParaRPr>
            </a:p>
          </p:txBody>
        </p:sp>
        <p:sp>
          <p:nvSpPr>
            <p:cNvPr id="70" name="圆角矩形 69"/>
            <p:cNvSpPr/>
            <p:nvPr/>
          </p:nvSpPr>
          <p:spPr bwMode="auto">
            <a:xfrm>
              <a:off x="1559925" y="3768163"/>
              <a:ext cx="1331053" cy="304610"/>
            </a:xfrm>
            <a:prstGeom prst="roundRect">
              <a:avLst/>
            </a:pr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pPr algn="ctr" defTabSz="342900" eaLnBrk="0" hangingPunct="0">
                <a:defRPr/>
              </a:pPr>
              <a:r>
                <a:rPr lang="zh-CN" altLang="en-US" sz="1100" dirty="0">
                  <a:solidFill>
                    <a:schemeClr val="tx1"/>
                  </a:solidFill>
                  <a:latin typeface="幼圆" panose="02010509060101010101" charset="-122"/>
                  <a:ea typeface="幼圆" panose="02010509060101010101" charset="-122"/>
                </a:rPr>
                <a:t>产业链布局</a:t>
              </a:r>
              <a:endParaRPr lang="zh-CN" altLang="en-US" sz="1100" dirty="0">
                <a:solidFill>
                  <a:schemeClr val="tx1"/>
                </a:solidFill>
                <a:latin typeface="幼圆" panose="02010509060101010101" charset="-122"/>
                <a:ea typeface="幼圆" panose="02010509060101010101" charset="-122"/>
              </a:endParaRPr>
            </a:p>
          </p:txBody>
        </p:sp>
        <p:cxnSp>
          <p:nvCxnSpPr>
            <p:cNvPr id="71" name="肘形连接符 70"/>
            <p:cNvCxnSpPr>
              <a:stCxn id="70" idx="3"/>
              <a:endCxn id="33" idx="1"/>
            </p:cNvCxnSpPr>
            <p:nvPr/>
          </p:nvCxnSpPr>
          <p:spPr>
            <a:xfrm>
              <a:off x="2890978" y="3920468"/>
              <a:ext cx="683515" cy="355378"/>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1205" name="组合 71"/>
          <p:cNvGrpSpPr/>
          <p:nvPr/>
        </p:nvGrpSpPr>
        <p:grpSpPr bwMode="auto">
          <a:xfrm>
            <a:off x="525463" y="207963"/>
            <a:ext cx="3616325" cy="765175"/>
            <a:chOff x="525444" y="207241"/>
            <a:chExt cx="3615802" cy="765103"/>
          </a:xfrm>
        </p:grpSpPr>
        <p:grpSp>
          <p:nvGrpSpPr>
            <p:cNvPr id="51206" name="组合 72"/>
            <p:cNvGrpSpPr/>
            <p:nvPr/>
          </p:nvGrpSpPr>
          <p:grpSpPr bwMode="auto">
            <a:xfrm>
              <a:off x="903370" y="249943"/>
              <a:ext cx="3237876" cy="679699"/>
              <a:chOff x="903371" y="249943"/>
              <a:chExt cx="2831223" cy="679699"/>
            </a:xfrm>
          </p:grpSpPr>
          <p:sp>
            <p:nvSpPr>
              <p:cNvPr id="79" name="任意多边形 78"/>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80" name="任意多边形 79"/>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nvGrpSpPr>
            <p:cNvPr id="51207" name="组合 73"/>
            <p:cNvGrpSpPr/>
            <p:nvPr/>
          </p:nvGrpSpPr>
          <p:grpSpPr bwMode="auto">
            <a:xfrm rot="-5400000">
              <a:off x="574523" y="158162"/>
              <a:ext cx="765103" cy="863262"/>
              <a:chOff x="8439634" y="3544648"/>
              <a:chExt cx="1611146" cy="1817848"/>
            </a:xfrm>
          </p:grpSpPr>
          <p:sp>
            <p:nvSpPr>
              <p:cNvPr id="7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7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sp>
          <p:nvSpPr>
            <p:cNvPr id="51208" name="矩形 3"/>
            <p:cNvSpPr>
              <a:spLocks noChangeArrowheads="1"/>
            </p:cNvSpPr>
            <p:nvPr/>
          </p:nvSpPr>
          <p:spPr bwMode="auto">
            <a:xfrm>
              <a:off x="1491462" y="505213"/>
              <a:ext cx="2254467" cy="238531"/>
            </a:xfrm>
            <a:prstGeom prst="rect">
              <a:avLst/>
            </a:prstGeom>
            <a:noFill/>
            <a:ln w="9525">
              <a:noFill/>
              <a:miter lim="800000"/>
            </a:ln>
          </p:spPr>
          <p:txBody>
            <a:bodyPr wrap="none" lIns="68582" tIns="34292" rIns="68582" bIns="34292">
              <a:spAutoFit/>
            </a:bodyPr>
            <a:lstStyle/>
            <a:p>
              <a:pPr algn="ctr" defTabSz="342900"/>
              <a:r>
                <a:rPr lang="zh-CN" altLang="en-US" sz="1100">
                  <a:solidFill>
                    <a:srgbClr val="3F3F3F"/>
                  </a:solidFill>
                  <a:latin typeface="微软雅黑" panose="020B0503020204020204" charset="-122"/>
                  <a:ea typeface="微软雅黑" panose="020B0503020204020204" charset="-122"/>
                  <a:sym typeface="长城大黑体"/>
                </a:rPr>
                <a:t>定制式家族财富管理整体解决方案</a:t>
              </a:r>
              <a:endParaRPr lang="zh-CN" altLang="en-US" sz="1100">
                <a:solidFill>
                  <a:srgbClr val="3F3F3F"/>
                </a:solidFill>
                <a:latin typeface="微软雅黑" panose="020B0503020204020204" charset="-122"/>
                <a:ea typeface="微软雅黑" panose="020B0503020204020204" charset="-122"/>
              </a:endParaRPr>
            </a:p>
          </p:txBody>
        </p:sp>
        <p:pic>
          <p:nvPicPr>
            <p:cNvPr id="51209" name="图片 75" descr="20140624研究院logo_副本"/>
            <p:cNvPicPr>
              <a:picLocks noChangeAspect="1"/>
            </p:cNvPicPr>
            <p:nvPr/>
          </p:nvPicPr>
          <p:blipFill>
            <a:blip r:embed="rId1" cstate="print"/>
            <a:srcRect/>
            <a:stretch>
              <a:fillRect/>
            </a:stretch>
          </p:blipFill>
          <p:spPr bwMode="auto">
            <a:xfrm>
              <a:off x="735330" y="376555"/>
              <a:ext cx="450215" cy="461645"/>
            </a:xfrm>
            <a:prstGeom prst="rect">
              <a:avLst/>
            </a:prstGeom>
            <a:noFill/>
            <a:ln w="9525">
              <a:noFill/>
              <a:miter lim="800000"/>
              <a:headEnd/>
              <a:tailEnd/>
            </a:ln>
          </p:spPr>
        </p:pic>
      </p:grpSp>
      <p:pic>
        <p:nvPicPr>
          <p:cNvPr id="64" name="Picture 2" descr="E:\蓝源工作文件\蓝源集团简介\logo2.png"/>
          <p:cNvPicPr>
            <a:picLocks noChangeAspect="1" noChangeArrowheads="1"/>
          </p:cNvPicPr>
          <p:nvPr/>
        </p:nvPicPr>
        <p:blipFill>
          <a:blip r:embed="rId2"/>
          <a:srcRect/>
          <a:stretch>
            <a:fillRect/>
          </a:stretch>
        </p:blipFill>
        <p:spPr bwMode="auto">
          <a:xfrm>
            <a:off x="8077200" y="57150"/>
            <a:ext cx="812800" cy="688975"/>
          </a:xfrm>
          <a:prstGeom prst="rect">
            <a:avLst/>
          </a:prstGeom>
          <a:noFill/>
          <a:ln w="9525">
            <a:noFill/>
            <a:miter lim="800000"/>
            <a:headEnd/>
            <a:tailEnd/>
          </a:ln>
        </p:spPr>
      </p:pic>
      <p:sp>
        <p:nvSpPr>
          <p:cNvPr id="65" name="灯片编号占位符 1"/>
          <p:cNvSpPr txBox="1"/>
          <p:nvPr/>
        </p:nvSpPr>
        <p:spPr bwMode="auto">
          <a:xfrm>
            <a:off x="8545513" y="4768850"/>
            <a:ext cx="561975" cy="273050"/>
          </a:xfrm>
          <a:prstGeom prst="rect">
            <a:avLst/>
          </a:prstGeom>
          <a:noFill/>
          <a:ln>
            <a:miter lim="800000"/>
          </a:ln>
        </p:spPr>
        <p:txBody>
          <a:bodyPr vert="horz" wrap="square" numCol="1" anchor="t" anchorCtr="0" compatLnSpc="1"/>
          <a:lstStyle>
            <a:defPPr>
              <a:defRPr lang="en-US"/>
            </a:defPPr>
            <a:lvl1pPr algn="l" rtl="0" fontAlgn="base">
              <a:spcBef>
                <a:spcPct val="0"/>
              </a:spcBef>
              <a:spcAft>
                <a:spcPct val="0"/>
              </a:spcAft>
              <a:defRPr b="1" kern="1200">
                <a:solidFill>
                  <a:schemeClr val="tx1"/>
                </a:solidFill>
                <a:latin typeface="Arial" panose="020B0604020202020204" pitchFamily="34" charset="0"/>
                <a:ea typeface="黑体" panose="0201060906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黑体" panose="0201060906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黑体" panose="0201060906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黑体" panose="0201060906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黑体" panose="0201060906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黑体" panose="0201060906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黑体" panose="0201060906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黑体" panose="0201060906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黑体" panose="02010609060101010101" pitchFamily="2" charset="-122"/>
                <a:cs typeface="+mn-cs"/>
              </a:defRPr>
            </a:lvl9pPr>
          </a:lstStyle>
          <a:p>
            <a:fld id="{C0F3E90A-723A-47B8-8CC1-23486A7FE1D8}" type="slidenum">
              <a:rPr lang="en-US" altLang="zh-CN" smtClean="0"/>
            </a:fld>
            <a:endParaRPr lang="en-US" altLang="zh-CN"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灯片编号占位符 32"/>
          <p:cNvSpPr>
            <a:spLocks noGrp="1"/>
          </p:cNvSpPr>
          <p:nvPr>
            <p:ph type="sldNum" sz="quarter" idx="10"/>
          </p:nvPr>
        </p:nvSpPr>
        <p:spPr bwMode="auto">
          <a:noFill/>
          <a:ln>
            <a:miter lim="800000"/>
          </a:ln>
        </p:spPr>
        <p:txBody>
          <a:bodyPr vert="horz" wrap="square" numCol="1" anchor="t" anchorCtr="0" compatLnSpc="1"/>
          <a:lstStyle/>
          <a:p>
            <a:fld id="{2AC14E23-EF4A-4FF3-8179-BB86AE91674C}" type="slidenum">
              <a:rPr lang="en-US" altLang="zh-CN">
                <a:latin typeface="Arial" panose="020B0604020202020204" pitchFamily="34" charset="0"/>
                <a:ea typeface="黑体" panose="02010609060101010101" pitchFamily="2" charset="-122"/>
              </a:rPr>
            </a:fld>
            <a:endParaRPr lang="en-US" altLang="zh-CN">
              <a:latin typeface="Arial" panose="020B0604020202020204" pitchFamily="34" charset="0"/>
              <a:ea typeface="黑体" panose="02010609060101010101" pitchFamily="2" charset="-122"/>
            </a:endParaRPr>
          </a:p>
        </p:txBody>
      </p:sp>
      <p:grpSp>
        <p:nvGrpSpPr>
          <p:cNvPr id="80898" name="组合 37"/>
          <p:cNvGrpSpPr/>
          <p:nvPr/>
        </p:nvGrpSpPr>
        <p:grpSpPr bwMode="auto">
          <a:xfrm>
            <a:off x="525463" y="207963"/>
            <a:ext cx="3616325" cy="765175"/>
            <a:chOff x="525444" y="207241"/>
            <a:chExt cx="3615802" cy="765103"/>
          </a:xfrm>
        </p:grpSpPr>
        <p:grpSp>
          <p:nvGrpSpPr>
            <p:cNvPr id="80912" name="组合 90"/>
            <p:cNvGrpSpPr/>
            <p:nvPr/>
          </p:nvGrpSpPr>
          <p:grpSpPr bwMode="auto">
            <a:xfrm>
              <a:off x="903370" y="249943"/>
              <a:ext cx="3237876" cy="679699"/>
              <a:chOff x="903371" y="249943"/>
              <a:chExt cx="2831223" cy="679699"/>
            </a:xfrm>
          </p:grpSpPr>
          <p:sp>
            <p:nvSpPr>
              <p:cNvPr id="92" name="任意多边形 91"/>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93" name="任意多边形 92"/>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nvGrpSpPr>
            <p:cNvPr id="80913" name="组合 33"/>
            <p:cNvGrpSpPr/>
            <p:nvPr/>
          </p:nvGrpSpPr>
          <p:grpSpPr bwMode="auto">
            <a:xfrm rot="-5400000">
              <a:off x="574523" y="158162"/>
              <a:ext cx="765103" cy="863262"/>
              <a:chOff x="8439634" y="3544648"/>
              <a:chExt cx="1611146" cy="1817848"/>
            </a:xfrm>
          </p:grpSpPr>
          <p:sp>
            <p:nvSpPr>
              <p:cNvPr id="3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3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sp>
        <p:nvSpPr>
          <p:cNvPr id="37" name="矩形 3"/>
          <p:cNvSpPr>
            <a:spLocks noChangeArrowheads="1"/>
          </p:cNvSpPr>
          <p:nvPr/>
        </p:nvSpPr>
        <p:spPr bwMode="auto">
          <a:xfrm>
            <a:off x="1620838" y="439738"/>
            <a:ext cx="1984375" cy="314325"/>
          </a:xfrm>
          <a:prstGeom prst="rect">
            <a:avLst/>
          </a:prstGeom>
          <a:noFill/>
          <a:ln>
            <a:noFill/>
          </a:ln>
        </p:spPr>
        <p:txBody>
          <a:bodyPr wrap="none" lIns="68582" tIns="34292" rIns="68582" bIns="34292">
            <a:spAutoFit/>
          </a:bodyPr>
          <a:lstStyle/>
          <a:p>
            <a:pPr algn="ctr">
              <a:defRPr/>
            </a:pPr>
            <a:r>
              <a:rPr lang="zh-CN" altLang="en-US" sz="16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香港家族办公室协会</a:t>
            </a:r>
            <a:endParaRPr lang="zh-CN" altLang="en-US" sz="16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pic>
        <p:nvPicPr>
          <p:cNvPr id="80900" name="图片 120" descr="20140624研究院logo_副本"/>
          <p:cNvPicPr>
            <a:picLocks noChangeAspect="1"/>
          </p:cNvPicPr>
          <p:nvPr/>
        </p:nvPicPr>
        <p:blipFill>
          <a:blip r:embed="rId1" cstate="print"/>
          <a:srcRect/>
          <a:stretch>
            <a:fillRect/>
          </a:stretch>
        </p:blipFill>
        <p:spPr bwMode="auto">
          <a:xfrm>
            <a:off x="735013" y="376238"/>
            <a:ext cx="450850" cy="461962"/>
          </a:xfrm>
          <a:prstGeom prst="rect">
            <a:avLst/>
          </a:prstGeom>
          <a:noFill/>
          <a:ln w="9525">
            <a:noFill/>
            <a:miter lim="800000"/>
            <a:headEnd/>
            <a:tailEnd/>
          </a:ln>
        </p:spPr>
      </p:pic>
      <p:sp>
        <p:nvSpPr>
          <p:cNvPr id="101" name="Rectangle 27"/>
          <p:cNvSpPr/>
          <p:nvPr/>
        </p:nvSpPr>
        <p:spPr bwMode="auto">
          <a:xfrm>
            <a:off x="4351338" y="536575"/>
            <a:ext cx="7794625" cy="457200"/>
          </a:xfrm>
          <a:prstGeom prst="rect">
            <a:avLst/>
          </a:prstGeom>
          <a:noFill/>
          <a:ln>
            <a:noFill/>
          </a:ln>
        </p:spPr>
        <p:txBody>
          <a:bodyPr lIns="0" tIns="0" rIns="0" bIns="0"/>
          <a:lstStyle/>
          <a:p>
            <a:pPr>
              <a:lnSpc>
                <a:spcPct val="150000"/>
              </a:lnSpc>
              <a:defRPr/>
            </a:pPr>
            <a:r>
              <a:rPr lang="zh-CN" altLang="en-US" sz="1200" dirty="0">
                <a:solidFill>
                  <a:schemeClr val="accent3">
                    <a:lumMod val="50000"/>
                  </a:schemeClr>
                </a:solidFill>
                <a:latin typeface="微软雅黑" panose="020B0503020204020204" charset="-122"/>
                <a:ea typeface="微软雅黑" panose="020B0503020204020204" charset="-122"/>
                <a:cs typeface="Bebas Neue" charset="0"/>
                <a:sym typeface="Bebas Neue" charset="0"/>
              </a:rPr>
              <a:t>蓝源资本董事长廖文剑博士为香港家族办公室协会会长</a:t>
            </a:r>
            <a:endParaRPr lang="en-US" altLang="zh-CN" sz="1200"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sp>
        <p:nvSpPr>
          <p:cNvPr id="4" name="矩形 3"/>
          <p:cNvSpPr/>
          <p:nvPr/>
        </p:nvSpPr>
        <p:spPr>
          <a:xfrm>
            <a:off x="1017588" y="2840038"/>
            <a:ext cx="8139112" cy="2095500"/>
          </a:xfrm>
          <a:prstGeom prst="rect">
            <a:avLst/>
          </a:prstGeom>
        </p:spPr>
        <p:txBody>
          <a:bodyPr>
            <a:spAutoFit/>
          </a:bodyPr>
          <a:lstStyle/>
          <a:p>
            <a:pPr>
              <a:lnSpc>
                <a:spcPct val="130000"/>
              </a:lnSpc>
              <a:defRPr/>
            </a:pPr>
            <a:r>
              <a:rPr lang="zh-CN" altLang="en-US" sz="1100" b="0" dirty="0">
                <a:latin typeface="Arial" panose="020B0604020202020204" pitchFamily="34" charset="0"/>
                <a:ea typeface="黑体" panose="02010609060101010101" pitchFamily="2" charset="-122"/>
              </a:rPr>
              <a:t>      </a:t>
            </a:r>
            <a:r>
              <a:rPr lang="zh-CN" altLang="en-US" sz="900" b="0" dirty="0">
                <a:solidFill>
                  <a:schemeClr val="accent3">
                    <a:lumMod val="50000"/>
                  </a:schemeClr>
                </a:solidFill>
                <a:latin typeface="微软雅黑" panose="020B0503020204020204" charset="-122"/>
                <a:ea typeface="微软雅黑" panose="020B0503020204020204" charset="-122"/>
                <a:cs typeface="Bebas Neue" charset="0"/>
              </a:rPr>
              <a:t>香港家族办公室协会</a:t>
            </a:r>
            <a:r>
              <a:rPr lang="en-US" altLang="zh-CN" sz="900" b="0" dirty="0">
                <a:solidFill>
                  <a:schemeClr val="accent3">
                    <a:lumMod val="50000"/>
                  </a:schemeClr>
                </a:solidFill>
                <a:latin typeface="微软雅黑" panose="020B0503020204020204" charset="-122"/>
                <a:ea typeface="微软雅黑" panose="020B0503020204020204" charset="-122"/>
                <a:cs typeface="Bebas Neue" charset="0"/>
              </a:rPr>
              <a:t>(Association of Family Offices in Hong Kong)</a:t>
            </a:r>
            <a:r>
              <a:rPr lang="zh-CN" altLang="en-US" sz="900" b="0" dirty="0">
                <a:solidFill>
                  <a:schemeClr val="accent3">
                    <a:lumMod val="50000"/>
                  </a:schemeClr>
                </a:solidFill>
                <a:latin typeface="微软雅黑" panose="020B0503020204020204" charset="-122"/>
                <a:ea typeface="微软雅黑" panose="020B0503020204020204" charset="-122"/>
                <a:cs typeface="Bebas Neue" charset="0"/>
              </a:rPr>
              <a:t>，于</a:t>
            </a:r>
            <a:r>
              <a:rPr lang="en-US" altLang="zh-CN" sz="900" b="0" dirty="0">
                <a:solidFill>
                  <a:schemeClr val="accent3">
                    <a:lumMod val="50000"/>
                  </a:schemeClr>
                </a:solidFill>
                <a:latin typeface="微软雅黑" panose="020B0503020204020204" charset="-122"/>
                <a:ea typeface="微软雅黑" panose="020B0503020204020204" charset="-122"/>
                <a:cs typeface="Bebas Neue" charset="0"/>
              </a:rPr>
              <a:t>2014</a:t>
            </a:r>
            <a:r>
              <a:rPr lang="zh-CN" altLang="en-US" sz="900" b="0" dirty="0">
                <a:solidFill>
                  <a:schemeClr val="accent3">
                    <a:lumMod val="50000"/>
                  </a:schemeClr>
                </a:solidFill>
                <a:latin typeface="微软雅黑" panose="020B0503020204020204" charset="-122"/>
                <a:ea typeface="微软雅黑" panose="020B0503020204020204" charset="-122"/>
                <a:cs typeface="Bebas Neue" charset="0"/>
              </a:rPr>
              <a:t>年</a:t>
            </a:r>
            <a:r>
              <a:rPr lang="en-US" altLang="zh-CN" sz="900" b="0" dirty="0">
                <a:solidFill>
                  <a:schemeClr val="accent3">
                    <a:lumMod val="50000"/>
                  </a:schemeClr>
                </a:solidFill>
                <a:latin typeface="微软雅黑" panose="020B0503020204020204" charset="-122"/>
                <a:ea typeface="微软雅黑" panose="020B0503020204020204" charset="-122"/>
                <a:cs typeface="Bebas Neue" charset="0"/>
              </a:rPr>
              <a:t>6</a:t>
            </a:r>
            <a:r>
              <a:rPr lang="zh-CN" altLang="en-US" sz="900" b="0" dirty="0">
                <a:solidFill>
                  <a:schemeClr val="accent3">
                    <a:lumMod val="50000"/>
                  </a:schemeClr>
                </a:solidFill>
                <a:latin typeface="微软雅黑" panose="020B0503020204020204" charset="-122"/>
                <a:ea typeface="微软雅黑" panose="020B0503020204020204" charset="-122"/>
                <a:cs typeface="Bebas Neue" charset="0"/>
              </a:rPr>
              <a:t>月</a:t>
            </a:r>
            <a:r>
              <a:rPr lang="en-US" altLang="zh-CN" sz="900" b="0" dirty="0">
                <a:solidFill>
                  <a:schemeClr val="accent3">
                    <a:lumMod val="50000"/>
                  </a:schemeClr>
                </a:solidFill>
                <a:latin typeface="微软雅黑" panose="020B0503020204020204" charset="-122"/>
                <a:ea typeface="微软雅黑" panose="020B0503020204020204" charset="-122"/>
                <a:cs typeface="Bebas Neue" charset="0"/>
              </a:rPr>
              <a:t>20</a:t>
            </a:r>
            <a:r>
              <a:rPr lang="zh-CN" altLang="en-US" sz="900" b="0" dirty="0">
                <a:solidFill>
                  <a:schemeClr val="accent3">
                    <a:lumMod val="50000"/>
                  </a:schemeClr>
                </a:solidFill>
                <a:latin typeface="微软雅黑" panose="020B0503020204020204" charset="-122"/>
                <a:ea typeface="微软雅黑" panose="020B0503020204020204" charset="-122"/>
                <a:cs typeface="Bebas Neue" charset="0"/>
              </a:rPr>
              <a:t>日在香港注册登记，面向两岸三地发展会员，是一家链接境内外家族财富管理及研究机构、家族办公室从业人员、家族办公室业务相关服务机构、资深专家学者的行业性社会团体。香港家族办公室协会会员类型分为专业会员和普通会员；专业会员包括家族办公室机构、家族办公室研究机构及家族办公室服务领域资深人士。单一家族办公室会员指为一个家族提供服务的家族办公室机构或个人；联合家族办公室会员指为多个家族提供服务的家族办公室机构或个人；普通会员包括金融类家族服务机构或个人、非金融类家族服务机构或个人、教育培训类机构会员或个人。团体类机构会员包括关联行业协会、学术团体等。</a:t>
            </a:r>
            <a:endParaRPr lang="en-US" altLang="zh-CN" sz="900" b="0" dirty="0">
              <a:solidFill>
                <a:schemeClr val="accent3">
                  <a:lumMod val="50000"/>
                </a:schemeClr>
              </a:solidFill>
              <a:latin typeface="微软雅黑" panose="020B0503020204020204" charset="-122"/>
              <a:ea typeface="微软雅黑" panose="020B0503020204020204" charset="-122"/>
              <a:cs typeface="Bebas Neue" charset="0"/>
            </a:endParaRPr>
          </a:p>
          <a:p>
            <a:pPr>
              <a:lnSpc>
                <a:spcPct val="130000"/>
              </a:lnSpc>
              <a:defRPr/>
            </a:pPr>
            <a:r>
              <a:rPr lang="zh-CN" altLang="en-US" sz="900" dirty="0">
                <a:solidFill>
                  <a:schemeClr val="accent3">
                    <a:lumMod val="50000"/>
                  </a:schemeClr>
                </a:solidFill>
                <a:latin typeface="微软雅黑" panose="020B0503020204020204" charset="-122"/>
                <a:ea typeface="微软雅黑" panose="020B0503020204020204" charset="-122"/>
                <a:cs typeface="Bebas Neue" charset="0"/>
              </a:rPr>
              <a:t> 协会宗旨：</a:t>
            </a:r>
            <a:endParaRPr lang="en-US" altLang="zh-CN" sz="900" dirty="0">
              <a:solidFill>
                <a:schemeClr val="accent3">
                  <a:lumMod val="50000"/>
                </a:schemeClr>
              </a:solidFill>
              <a:latin typeface="微软雅黑" panose="020B0503020204020204" charset="-122"/>
              <a:ea typeface="微软雅黑" panose="020B0503020204020204" charset="-122"/>
              <a:cs typeface="Bebas Neue" charset="0"/>
            </a:endParaRPr>
          </a:p>
          <a:p>
            <a:pPr>
              <a:lnSpc>
                <a:spcPct val="130000"/>
              </a:lnSpc>
              <a:defRPr/>
            </a:pPr>
            <a:r>
              <a:rPr lang="zh-CN" altLang="en-US" sz="900" b="0" dirty="0">
                <a:solidFill>
                  <a:schemeClr val="accent3">
                    <a:lumMod val="50000"/>
                  </a:schemeClr>
                </a:solidFill>
                <a:latin typeface="微软雅黑" panose="020B0503020204020204" charset="-122"/>
                <a:ea typeface="微软雅黑" panose="020B0503020204020204" charset="-122"/>
                <a:cs typeface="Bebas Neue" charset="0"/>
              </a:rPr>
              <a:t>    立足于中国经济社会快速发展，着眼于两岸三地经济、社会、文化的交流与融合，发挥政府、市场与客户之间的桥梁和纽带作用，聚集境内外家族办公室、相关研究领域、相关服务机构、相近行业组织的精英，共同构建行业资源整合、交流互动、协同合作、自律规范的平台。发挥咨询策划功能，创新家族财富管理与发展模式，助力民营企业转型升级</a:t>
            </a:r>
            <a:r>
              <a:rPr lang="en-US" altLang="zh-CN" sz="900" b="0" dirty="0">
                <a:solidFill>
                  <a:schemeClr val="accent3">
                    <a:lumMod val="50000"/>
                  </a:schemeClr>
                </a:solidFill>
                <a:latin typeface="微软雅黑" panose="020B0503020204020204" charset="-122"/>
                <a:ea typeface="微软雅黑" panose="020B0503020204020204" charset="-122"/>
                <a:cs typeface="Bebas Neue" charset="0"/>
              </a:rPr>
              <a:t>;</a:t>
            </a:r>
            <a:r>
              <a:rPr lang="zh-CN" altLang="en-US" sz="900" b="0" dirty="0">
                <a:solidFill>
                  <a:schemeClr val="accent3">
                    <a:lumMod val="50000"/>
                  </a:schemeClr>
                </a:solidFill>
                <a:latin typeface="微软雅黑" panose="020B0503020204020204" charset="-122"/>
                <a:ea typeface="微软雅黑" panose="020B0503020204020204" charset="-122"/>
                <a:cs typeface="Bebas Neue" charset="0"/>
              </a:rPr>
              <a:t>提供行业服务，促进行业交流和创新，提升行业执业素质，提高行业竞争力；整合行业资源，提升行业总体发展格局和水平；实施行业自律管理，促进会员合规经营，维持行业的正当经营秩序；促进会员忠实履行家族财富管理和传承的义务和社会责任，推动行业健康可持续发展。</a:t>
            </a:r>
            <a:endParaRPr lang="zh-CN" altLang="en-US" sz="900" b="0" dirty="0">
              <a:solidFill>
                <a:schemeClr val="accent3">
                  <a:lumMod val="50000"/>
                </a:schemeClr>
              </a:solidFill>
              <a:latin typeface="微软雅黑" panose="020B0503020204020204" charset="-122"/>
              <a:ea typeface="微软雅黑" panose="020B0503020204020204" charset="-122"/>
              <a:cs typeface="Bebas Neue" charset="0"/>
            </a:endParaRPr>
          </a:p>
        </p:txBody>
      </p:sp>
      <p:pic>
        <p:nvPicPr>
          <p:cNvPr id="80903" name="图片 4"/>
          <p:cNvPicPr>
            <a:picLocks noChangeAspect="1"/>
          </p:cNvPicPr>
          <p:nvPr/>
        </p:nvPicPr>
        <p:blipFill>
          <a:blip r:embed="rId2"/>
          <a:srcRect/>
          <a:stretch>
            <a:fillRect/>
          </a:stretch>
        </p:blipFill>
        <p:spPr bwMode="auto">
          <a:xfrm>
            <a:off x="171450" y="2878138"/>
            <a:ext cx="804863" cy="1885950"/>
          </a:xfrm>
          <a:prstGeom prst="rect">
            <a:avLst/>
          </a:prstGeom>
          <a:noFill/>
          <a:ln w="9525">
            <a:noFill/>
            <a:miter lim="800000"/>
            <a:headEnd/>
            <a:tailEnd/>
          </a:ln>
        </p:spPr>
      </p:pic>
      <p:pic>
        <p:nvPicPr>
          <p:cNvPr id="80904" name="Picture 3"/>
          <p:cNvPicPr>
            <a:picLocks noChangeAspect="1" noChangeArrowheads="1"/>
          </p:cNvPicPr>
          <p:nvPr/>
        </p:nvPicPr>
        <p:blipFill>
          <a:blip r:embed="rId3"/>
          <a:srcRect/>
          <a:stretch>
            <a:fillRect/>
          </a:stretch>
        </p:blipFill>
        <p:spPr bwMode="auto">
          <a:xfrm>
            <a:off x="173038" y="1417638"/>
            <a:ext cx="1057275" cy="1308100"/>
          </a:xfrm>
          <a:prstGeom prst="rect">
            <a:avLst/>
          </a:prstGeom>
          <a:noFill/>
          <a:ln w="9525">
            <a:noFill/>
            <a:miter lim="800000"/>
            <a:headEnd/>
            <a:tailEnd/>
          </a:ln>
        </p:spPr>
      </p:pic>
      <p:sp>
        <p:nvSpPr>
          <p:cNvPr id="6" name="矩形 5"/>
          <p:cNvSpPr/>
          <p:nvPr/>
        </p:nvSpPr>
        <p:spPr>
          <a:xfrm>
            <a:off x="1125538" y="1844675"/>
            <a:ext cx="1314450" cy="439738"/>
          </a:xfrm>
          <a:prstGeom prst="rect">
            <a:avLst/>
          </a:prstGeom>
        </p:spPr>
        <p:txBody>
          <a:bodyPr wrap="none">
            <a:spAutoFit/>
          </a:bodyPr>
          <a:lstStyle/>
          <a:p>
            <a:pPr algn="ctr">
              <a:lnSpc>
                <a:spcPct val="150000"/>
              </a:lnSpc>
              <a:defRPr/>
            </a:pPr>
            <a:r>
              <a:rPr lang="zh-CN" altLang="en-US" sz="800" dirty="0">
                <a:solidFill>
                  <a:schemeClr val="accent3">
                    <a:lumMod val="50000"/>
                  </a:schemeClr>
                </a:solidFill>
                <a:latin typeface="微软雅黑" panose="020B0503020204020204" charset="-122"/>
                <a:ea typeface="微软雅黑" panose="020B0503020204020204" charset="-122"/>
                <a:cs typeface="Bebas Neue" charset="0"/>
                <a:sym typeface="Bebas Neue" charset="0"/>
              </a:rPr>
              <a:t>香港家族办公室协会会长</a:t>
            </a:r>
            <a:endParaRPr lang="en-US" altLang="zh-CN" sz="800"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a:p>
            <a:pPr algn="ctr">
              <a:lnSpc>
                <a:spcPct val="150000"/>
              </a:lnSpc>
              <a:defRPr/>
            </a:pPr>
            <a:r>
              <a:rPr lang="zh-CN" altLang="en-US" sz="800" dirty="0">
                <a:solidFill>
                  <a:schemeClr val="accent3">
                    <a:lumMod val="50000"/>
                  </a:schemeClr>
                </a:solidFill>
                <a:latin typeface="微软雅黑" panose="020B0503020204020204" charset="-122"/>
                <a:ea typeface="微软雅黑" panose="020B0503020204020204" charset="-122"/>
                <a:cs typeface="Bebas Neue" charset="0"/>
                <a:sym typeface="Bebas Neue" charset="0"/>
              </a:rPr>
              <a:t>廖文剑博士</a:t>
            </a:r>
            <a:endParaRPr lang="en-US" altLang="zh-CN" sz="800"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pic>
        <p:nvPicPr>
          <p:cNvPr id="80906" name="Picture 4"/>
          <p:cNvPicPr>
            <a:picLocks noChangeAspect="1" noChangeArrowheads="1"/>
          </p:cNvPicPr>
          <p:nvPr/>
        </p:nvPicPr>
        <p:blipFill>
          <a:blip r:embed="rId4"/>
          <a:srcRect/>
          <a:stretch>
            <a:fillRect/>
          </a:stretch>
        </p:blipFill>
        <p:spPr bwMode="auto">
          <a:xfrm>
            <a:off x="2363788" y="1439863"/>
            <a:ext cx="1009650" cy="1219200"/>
          </a:xfrm>
          <a:prstGeom prst="rect">
            <a:avLst/>
          </a:prstGeom>
          <a:noFill/>
          <a:ln w="9525">
            <a:noFill/>
            <a:miter lim="800000"/>
            <a:headEnd/>
            <a:tailEnd/>
          </a:ln>
        </p:spPr>
      </p:pic>
      <p:sp>
        <p:nvSpPr>
          <p:cNvPr id="21" name="矩形 20"/>
          <p:cNvSpPr/>
          <p:nvPr/>
        </p:nvSpPr>
        <p:spPr>
          <a:xfrm>
            <a:off x="3233738" y="1873250"/>
            <a:ext cx="1416050" cy="439738"/>
          </a:xfrm>
          <a:prstGeom prst="rect">
            <a:avLst/>
          </a:prstGeom>
        </p:spPr>
        <p:txBody>
          <a:bodyPr wrap="none">
            <a:spAutoFit/>
          </a:bodyPr>
          <a:lstStyle/>
          <a:p>
            <a:pPr algn="ctr">
              <a:lnSpc>
                <a:spcPct val="150000"/>
              </a:lnSpc>
              <a:defRPr/>
            </a:pPr>
            <a:r>
              <a:rPr lang="zh-CN" altLang="en-US" sz="800" dirty="0">
                <a:solidFill>
                  <a:schemeClr val="accent3">
                    <a:lumMod val="50000"/>
                  </a:schemeClr>
                </a:solidFill>
                <a:latin typeface="微软雅黑" panose="020B0503020204020204" charset="-122"/>
                <a:ea typeface="微软雅黑" panose="020B0503020204020204" charset="-122"/>
                <a:cs typeface="Bebas Neue" charset="0"/>
                <a:sym typeface="Bebas Neue" charset="0"/>
              </a:rPr>
              <a:t>大成律师事务所高级合伙人</a:t>
            </a:r>
            <a:endParaRPr lang="en-US" altLang="zh-CN" sz="800"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a:p>
            <a:pPr algn="ctr">
              <a:lnSpc>
                <a:spcPct val="150000"/>
              </a:lnSpc>
              <a:defRPr/>
            </a:pPr>
            <a:r>
              <a:rPr lang="zh-CN" altLang="en-US" sz="800" dirty="0">
                <a:solidFill>
                  <a:schemeClr val="accent3">
                    <a:lumMod val="50000"/>
                  </a:schemeClr>
                </a:solidFill>
                <a:latin typeface="微软雅黑" panose="020B0503020204020204" charset="-122"/>
                <a:ea typeface="微软雅黑" panose="020B0503020204020204" charset="-122"/>
                <a:cs typeface="Bebas Neue" charset="0"/>
                <a:sym typeface="Bebas Neue" charset="0"/>
              </a:rPr>
              <a:t>王芳女士</a:t>
            </a:r>
            <a:endParaRPr lang="en-US" altLang="zh-CN" sz="800"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pic>
        <p:nvPicPr>
          <p:cNvPr id="80908" name="图片 6"/>
          <p:cNvPicPr>
            <a:picLocks noChangeAspect="1"/>
          </p:cNvPicPr>
          <p:nvPr/>
        </p:nvPicPr>
        <p:blipFill>
          <a:blip r:embed="rId5" cstate="print"/>
          <a:srcRect/>
          <a:stretch>
            <a:fillRect/>
          </a:stretch>
        </p:blipFill>
        <p:spPr bwMode="auto">
          <a:xfrm>
            <a:off x="4649788" y="1439863"/>
            <a:ext cx="898525" cy="1219200"/>
          </a:xfrm>
          <a:prstGeom prst="rect">
            <a:avLst/>
          </a:prstGeom>
          <a:noFill/>
          <a:ln w="9525">
            <a:noFill/>
            <a:miter lim="800000"/>
            <a:headEnd/>
            <a:tailEnd/>
          </a:ln>
        </p:spPr>
      </p:pic>
      <p:sp>
        <p:nvSpPr>
          <p:cNvPr id="23" name="矩形 22"/>
          <p:cNvSpPr/>
          <p:nvPr/>
        </p:nvSpPr>
        <p:spPr>
          <a:xfrm>
            <a:off x="5367338" y="1889125"/>
            <a:ext cx="1416050" cy="439738"/>
          </a:xfrm>
          <a:prstGeom prst="rect">
            <a:avLst/>
          </a:prstGeom>
        </p:spPr>
        <p:txBody>
          <a:bodyPr wrap="none">
            <a:spAutoFit/>
          </a:bodyPr>
          <a:lstStyle/>
          <a:p>
            <a:pPr algn="ctr">
              <a:lnSpc>
                <a:spcPct val="150000"/>
              </a:lnSpc>
              <a:defRPr/>
            </a:pPr>
            <a:r>
              <a:rPr lang="zh-CN" altLang="en-US" sz="800" dirty="0">
                <a:solidFill>
                  <a:schemeClr val="accent3">
                    <a:lumMod val="50000"/>
                  </a:schemeClr>
                </a:solidFill>
                <a:latin typeface="微软雅黑" panose="020B0503020204020204" charset="-122"/>
                <a:ea typeface="微软雅黑" panose="020B0503020204020204" charset="-122"/>
                <a:cs typeface="Bebas Neue" charset="0"/>
                <a:sym typeface="Bebas Neue" charset="0"/>
              </a:rPr>
              <a:t>蓝源百年渡家族办公室总裁</a:t>
            </a:r>
            <a:endParaRPr lang="en-US" altLang="zh-CN" sz="800"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a:p>
            <a:pPr algn="ctr">
              <a:lnSpc>
                <a:spcPct val="150000"/>
              </a:lnSpc>
              <a:defRPr/>
            </a:pPr>
            <a:r>
              <a:rPr lang="zh-CN" altLang="en-US" sz="800" dirty="0">
                <a:solidFill>
                  <a:schemeClr val="accent3">
                    <a:lumMod val="50000"/>
                  </a:schemeClr>
                </a:solidFill>
                <a:latin typeface="微软雅黑" panose="020B0503020204020204" charset="-122"/>
                <a:ea typeface="微软雅黑" panose="020B0503020204020204" charset="-122"/>
                <a:cs typeface="Bebas Neue" charset="0"/>
                <a:sym typeface="Bebas Neue" charset="0"/>
              </a:rPr>
              <a:t>武军先生</a:t>
            </a:r>
            <a:endParaRPr lang="en-US" altLang="zh-CN" sz="800"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pic>
        <p:nvPicPr>
          <p:cNvPr id="80910" name="Picture 5"/>
          <p:cNvPicPr>
            <a:picLocks noChangeAspect="1" noChangeArrowheads="1"/>
          </p:cNvPicPr>
          <p:nvPr/>
        </p:nvPicPr>
        <p:blipFill>
          <a:blip r:embed="rId6"/>
          <a:srcRect/>
          <a:stretch>
            <a:fillRect/>
          </a:stretch>
        </p:blipFill>
        <p:spPr bwMode="auto">
          <a:xfrm>
            <a:off x="6783388" y="1487488"/>
            <a:ext cx="1028700" cy="1152525"/>
          </a:xfrm>
          <a:prstGeom prst="rect">
            <a:avLst/>
          </a:prstGeom>
          <a:noFill/>
          <a:ln w="9525">
            <a:noFill/>
            <a:miter lim="800000"/>
            <a:headEnd/>
            <a:tailEnd/>
          </a:ln>
        </p:spPr>
      </p:pic>
      <p:sp>
        <p:nvSpPr>
          <p:cNvPr id="25" name="矩形 24"/>
          <p:cNvSpPr/>
          <p:nvPr/>
        </p:nvSpPr>
        <p:spPr>
          <a:xfrm>
            <a:off x="7702550" y="1892300"/>
            <a:ext cx="1519238" cy="439738"/>
          </a:xfrm>
          <a:prstGeom prst="rect">
            <a:avLst/>
          </a:prstGeom>
        </p:spPr>
        <p:txBody>
          <a:bodyPr wrap="none">
            <a:spAutoFit/>
          </a:bodyPr>
          <a:lstStyle/>
          <a:p>
            <a:pPr algn="ctr">
              <a:lnSpc>
                <a:spcPct val="150000"/>
              </a:lnSpc>
              <a:defRPr/>
            </a:pPr>
            <a:r>
              <a:rPr lang="zh-CN" altLang="en-US" sz="800" dirty="0">
                <a:solidFill>
                  <a:schemeClr val="accent3">
                    <a:lumMod val="50000"/>
                  </a:schemeClr>
                </a:solidFill>
                <a:latin typeface="微软雅黑" panose="020B0503020204020204" charset="-122"/>
                <a:ea typeface="微软雅黑" panose="020B0503020204020204" charset="-122"/>
                <a:cs typeface="Bebas Neue" charset="0"/>
                <a:sym typeface="Bebas Neue" charset="0"/>
              </a:rPr>
              <a:t>恒天财富（香港）董事局主席</a:t>
            </a:r>
            <a:endParaRPr lang="en-US" altLang="zh-CN" sz="800"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a:p>
            <a:pPr algn="ctr">
              <a:lnSpc>
                <a:spcPct val="150000"/>
              </a:lnSpc>
              <a:defRPr/>
            </a:pPr>
            <a:r>
              <a:rPr lang="zh-CN" altLang="en-US" sz="800" dirty="0">
                <a:solidFill>
                  <a:schemeClr val="accent3">
                    <a:lumMod val="50000"/>
                  </a:schemeClr>
                </a:solidFill>
                <a:latin typeface="微软雅黑" panose="020B0503020204020204" charset="-122"/>
                <a:ea typeface="微软雅黑" panose="020B0503020204020204" charset="-122"/>
                <a:cs typeface="Bebas Neue" charset="0"/>
                <a:sym typeface="Bebas Neue" charset="0"/>
              </a:rPr>
              <a:t>方建奇先生</a:t>
            </a:r>
            <a:endParaRPr lang="en-US" altLang="zh-CN" sz="800"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E:\蓝源工作文件\蓝源集团简介\logo2.png"/>
          <p:cNvPicPr>
            <a:picLocks noChangeAspect="1" noChangeArrowheads="1"/>
          </p:cNvPicPr>
          <p:nvPr/>
        </p:nvPicPr>
        <p:blipFill>
          <a:blip r:embed="rId1"/>
          <a:srcRect/>
          <a:stretch>
            <a:fillRect/>
          </a:stretch>
        </p:blipFill>
        <p:spPr bwMode="auto">
          <a:xfrm>
            <a:off x="8077200" y="57150"/>
            <a:ext cx="812800" cy="688975"/>
          </a:xfrm>
          <a:prstGeom prst="rect">
            <a:avLst/>
          </a:prstGeom>
          <a:noFill/>
          <a:ln w="9525">
            <a:noFill/>
            <a:miter lim="800000"/>
            <a:headEnd/>
            <a:tailEnd/>
          </a:ln>
        </p:spPr>
      </p:pic>
      <p:sp>
        <p:nvSpPr>
          <p:cNvPr id="30721" name="灯片编号占位符 1"/>
          <p:cNvSpPr>
            <a:spLocks noGrp="1"/>
          </p:cNvSpPr>
          <p:nvPr>
            <p:ph type="sldNum" sz="quarter" idx="10"/>
          </p:nvPr>
        </p:nvSpPr>
        <p:spPr bwMode="auto">
          <a:xfrm>
            <a:off x="8469313" y="4768850"/>
            <a:ext cx="561975" cy="273050"/>
          </a:xfrm>
          <a:noFill/>
          <a:ln>
            <a:miter lim="800000"/>
          </a:ln>
        </p:spPr>
        <p:txBody>
          <a:bodyPr vert="horz" wrap="square" numCol="1" anchor="t" anchorCtr="0" compatLnSpc="1"/>
          <a:lstStyle/>
          <a:p>
            <a:fld id="{2DBED783-EEF0-43FB-A526-DF980849BE08}" type="slidenum">
              <a:rPr lang="en-US" altLang="zh-CN">
                <a:latin typeface="Arial" panose="020B0604020202020204" pitchFamily="34" charset="0"/>
                <a:ea typeface="黑体" panose="02010609060101010101" pitchFamily="2" charset="-122"/>
              </a:rPr>
            </a:fld>
            <a:endParaRPr lang="en-US" altLang="zh-CN">
              <a:latin typeface="Arial" panose="020B0604020202020204" pitchFamily="34" charset="0"/>
              <a:ea typeface="黑体" panose="02010609060101010101" pitchFamily="2" charset="-122"/>
            </a:endParaRPr>
          </a:p>
        </p:txBody>
      </p:sp>
      <p:grpSp>
        <p:nvGrpSpPr>
          <p:cNvPr id="30722" name="组合 89"/>
          <p:cNvGrpSpPr/>
          <p:nvPr/>
        </p:nvGrpSpPr>
        <p:grpSpPr bwMode="auto">
          <a:xfrm>
            <a:off x="4422775" y="6350"/>
            <a:ext cx="473075" cy="5110163"/>
            <a:chOff x="6965" y="10"/>
            <a:chExt cx="746" cy="8048"/>
          </a:xfrm>
        </p:grpSpPr>
        <p:sp>
          <p:nvSpPr>
            <p:cNvPr id="16" name="右箭头 15"/>
            <p:cNvSpPr/>
            <p:nvPr/>
          </p:nvSpPr>
          <p:spPr>
            <a:xfrm rot="5400000" flipV="1">
              <a:off x="3314" y="3661"/>
              <a:ext cx="8048" cy="746"/>
            </a:xfrm>
            <a:prstGeom prst="rightArrow">
              <a:avLst/>
            </a:prstGeom>
            <a:gradFill>
              <a:gsLst>
                <a:gs pos="0">
                  <a:srgbClr val="00B0F0"/>
                </a:gs>
                <a:gs pos="100000">
                  <a:srgbClr val="0343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椭圆 16"/>
            <p:cNvSpPr/>
            <p:nvPr/>
          </p:nvSpPr>
          <p:spPr>
            <a:xfrm rot="5400000" flipV="1">
              <a:off x="7188" y="602"/>
              <a:ext cx="283" cy="283"/>
            </a:xfrm>
            <a:prstGeom prst="ellipse">
              <a:avLst/>
            </a:prstGeom>
            <a:solidFill>
              <a:srgbClr val="00B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椭圆 17"/>
            <p:cNvSpPr/>
            <p:nvPr/>
          </p:nvSpPr>
          <p:spPr>
            <a:xfrm rot="5400000" flipV="1">
              <a:off x="7197" y="1689"/>
              <a:ext cx="283" cy="280"/>
            </a:xfrm>
            <a:prstGeom prst="ellipse">
              <a:avLst/>
            </a:prstGeom>
            <a:solidFill>
              <a:srgbClr val="00B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椭圆 18"/>
            <p:cNvSpPr/>
            <p:nvPr/>
          </p:nvSpPr>
          <p:spPr>
            <a:xfrm rot="5400000" flipV="1">
              <a:off x="7197" y="2774"/>
              <a:ext cx="283" cy="280"/>
            </a:xfrm>
            <a:prstGeom prst="ellipse">
              <a:avLst/>
            </a:prstGeom>
            <a:solidFill>
              <a:srgbClr val="00B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椭圆 20"/>
            <p:cNvSpPr/>
            <p:nvPr/>
          </p:nvSpPr>
          <p:spPr>
            <a:xfrm rot="5400000" flipV="1">
              <a:off x="7197" y="3856"/>
              <a:ext cx="283" cy="280"/>
            </a:xfrm>
            <a:prstGeom prst="ellipse">
              <a:avLst/>
            </a:prstGeom>
            <a:solidFill>
              <a:srgbClr val="00B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椭圆 21"/>
            <p:cNvSpPr/>
            <p:nvPr/>
          </p:nvSpPr>
          <p:spPr>
            <a:xfrm rot="5400000" flipV="1">
              <a:off x="7197" y="4941"/>
              <a:ext cx="283" cy="280"/>
            </a:xfrm>
            <a:prstGeom prst="ellipse">
              <a:avLst/>
            </a:prstGeom>
            <a:solidFill>
              <a:srgbClr val="00B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椭圆 22"/>
            <p:cNvSpPr/>
            <p:nvPr/>
          </p:nvSpPr>
          <p:spPr>
            <a:xfrm rot="5400000" flipV="1">
              <a:off x="7188" y="6023"/>
              <a:ext cx="283" cy="283"/>
            </a:xfrm>
            <a:prstGeom prst="ellipse">
              <a:avLst/>
            </a:prstGeom>
            <a:solidFill>
              <a:srgbClr val="00B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椭圆 23"/>
            <p:cNvSpPr/>
            <p:nvPr/>
          </p:nvSpPr>
          <p:spPr>
            <a:xfrm rot="5400000" flipV="1">
              <a:off x="7188" y="7108"/>
              <a:ext cx="283" cy="283"/>
            </a:xfrm>
            <a:prstGeom prst="ellipse">
              <a:avLst/>
            </a:prstGeom>
            <a:solidFill>
              <a:srgbClr val="00B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30723" name="矩形 30"/>
          <p:cNvSpPr>
            <a:spLocks noChangeArrowheads="1"/>
          </p:cNvSpPr>
          <p:nvPr/>
        </p:nvSpPr>
        <p:spPr bwMode="auto">
          <a:xfrm>
            <a:off x="6021388" y="820738"/>
            <a:ext cx="2641600" cy="549275"/>
          </a:xfrm>
          <a:prstGeom prst="rect">
            <a:avLst/>
          </a:prstGeom>
          <a:noFill/>
          <a:ln w="9525">
            <a:noFill/>
            <a:miter lim="800000"/>
          </a:ln>
        </p:spPr>
        <p:txBody>
          <a:bodyPr>
            <a:spAutoFit/>
          </a:bodyPr>
          <a:lstStyle/>
          <a:p>
            <a:pPr algn="just"/>
            <a:r>
              <a:rPr lang="en-US" altLang="zh-CN" sz="1000">
                <a:latin typeface="微软雅黑" panose="020B0503020204020204" charset="-122"/>
                <a:ea typeface="微软雅黑" panose="020B0503020204020204" charset="-122"/>
                <a:sym typeface="+mn-ea"/>
              </a:rPr>
              <a:t>2014-6-20，香港家族办公室协会注册，百年渡家族办公室平台正式进入筹备，6月28日，研究院举办中国首届家族财富管理峰会</a:t>
            </a:r>
            <a:endParaRPr lang="en-US" altLang="zh-CN" sz="1000">
              <a:latin typeface="微软雅黑" panose="020B0503020204020204" charset="-122"/>
              <a:ea typeface="微软雅黑" panose="020B0503020204020204" charset="-122"/>
              <a:sym typeface="+mn-ea"/>
            </a:endParaRPr>
          </a:p>
        </p:txBody>
      </p:sp>
      <p:sp>
        <p:nvSpPr>
          <p:cNvPr id="30724" name="矩形 31"/>
          <p:cNvSpPr>
            <a:spLocks noChangeArrowheads="1"/>
          </p:cNvSpPr>
          <p:nvPr/>
        </p:nvSpPr>
        <p:spPr bwMode="auto">
          <a:xfrm>
            <a:off x="6021388" y="2116138"/>
            <a:ext cx="2643187" cy="549275"/>
          </a:xfrm>
          <a:prstGeom prst="rect">
            <a:avLst/>
          </a:prstGeom>
          <a:noFill/>
          <a:ln w="9525">
            <a:noFill/>
            <a:miter lim="800000"/>
          </a:ln>
        </p:spPr>
        <p:txBody>
          <a:bodyPr>
            <a:spAutoFit/>
          </a:bodyPr>
          <a:lstStyle/>
          <a:p>
            <a:pPr algn="just"/>
            <a:r>
              <a:rPr lang="en-US" altLang="zh-CN" sz="1000">
                <a:latin typeface="微软雅黑" panose="020B0503020204020204" charset="-122"/>
                <a:ea typeface="微软雅黑" panose="020B0503020204020204" charset="-122"/>
                <a:sym typeface="+mn-ea"/>
              </a:rPr>
              <a:t>2015-4-1，召开青岛财富管理监管政策闭门会讨论会，提交家族财富管理发展的政策建议</a:t>
            </a:r>
            <a:endParaRPr lang="en-US" altLang="zh-CN" sz="1000">
              <a:latin typeface="微软雅黑" panose="020B0503020204020204" charset="-122"/>
              <a:ea typeface="微软雅黑" panose="020B0503020204020204" charset="-122"/>
              <a:sym typeface="+mn-ea"/>
            </a:endParaRPr>
          </a:p>
        </p:txBody>
      </p:sp>
      <p:sp>
        <p:nvSpPr>
          <p:cNvPr id="30725" name="矩形 34"/>
          <p:cNvSpPr>
            <a:spLocks noChangeArrowheads="1"/>
          </p:cNvSpPr>
          <p:nvPr/>
        </p:nvSpPr>
        <p:spPr bwMode="auto">
          <a:xfrm>
            <a:off x="6016625" y="269875"/>
            <a:ext cx="2643188" cy="406400"/>
          </a:xfrm>
          <a:prstGeom prst="rect">
            <a:avLst/>
          </a:prstGeom>
          <a:noFill/>
          <a:ln w="9525">
            <a:noFill/>
            <a:miter lim="800000"/>
          </a:ln>
        </p:spPr>
        <p:txBody>
          <a:bodyPr>
            <a:spAutoFit/>
          </a:bodyPr>
          <a:lstStyle/>
          <a:p>
            <a:pPr algn="just"/>
            <a:r>
              <a:rPr lang="en-US" altLang="zh-CN" sz="1000" dirty="0">
                <a:latin typeface="微软雅黑" panose="020B0503020204020204" charset="-122"/>
                <a:ea typeface="微软雅黑" panose="020B0503020204020204" charset="-122"/>
                <a:sym typeface="+mn-ea"/>
              </a:rPr>
              <a:t>2013-5</a:t>
            </a:r>
            <a:r>
              <a:rPr lang="zh-CN" altLang="en-US" sz="1000" dirty="0">
                <a:latin typeface="微软雅黑" panose="020B0503020204020204" charset="-122"/>
                <a:ea typeface="微软雅黑" panose="020B0503020204020204" charset="-122"/>
              </a:rPr>
              <a:t>蓝源家族财富管理研究院成立，力求以国际化视野开展家族财富管理研究</a:t>
            </a:r>
            <a:endParaRPr lang="zh-CN" altLang="en-US" sz="1000" dirty="0">
              <a:latin typeface="微软雅黑" panose="020B0503020204020204" charset="-122"/>
              <a:ea typeface="微软雅黑" panose="020B0503020204020204" charset="-122"/>
            </a:endParaRPr>
          </a:p>
        </p:txBody>
      </p:sp>
      <p:sp>
        <p:nvSpPr>
          <p:cNvPr id="30726" name="矩形 39"/>
          <p:cNvSpPr>
            <a:spLocks noChangeArrowheads="1"/>
          </p:cNvSpPr>
          <p:nvPr/>
        </p:nvSpPr>
        <p:spPr bwMode="auto">
          <a:xfrm>
            <a:off x="6097588" y="2878138"/>
            <a:ext cx="2640012" cy="396875"/>
          </a:xfrm>
          <a:prstGeom prst="rect">
            <a:avLst/>
          </a:prstGeom>
          <a:noFill/>
          <a:ln w="9525">
            <a:noFill/>
            <a:miter lim="800000"/>
          </a:ln>
        </p:spPr>
        <p:txBody>
          <a:bodyPr>
            <a:spAutoFit/>
          </a:bodyPr>
          <a:lstStyle/>
          <a:p>
            <a:pPr algn="just"/>
            <a:r>
              <a:rPr lang="en-US" altLang="zh-CN" sz="1000">
                <a:latin typeface="微软雅黑" panose="020B0503020204020204" charset="-122"/>
                <a:ea typeface="微软雅黑" panose="020B0503020204020204" charset="-122"/>
                <a:sym typeface="+mn-ea"/>
              </a:rPr>
              <a:t>2015-9-10，参加青岛金融办会议，我方报告获得众多肯定</a:t>
            </a:r>
            <a:endParaRPr lang="en-US" altLang="zh-CN" sz="1000">
              <a:latin typeface="微软雅黑" panose="020B0503020204020204" charset="-122"/>
              <a:ea typeface="微软雅黑" panose="020B0503020204020204" charset="-122"/>
              <a:sym typeface="+mn-ea"/>
            </a:endParaRPr>
          </a:p>
        </p:txBody>
      </p:sp>
      <p:sp>
        <p:nvSpPr>
          <p:cNvPr id="30727" name="矩形 40"/>
          <p:cNvSpPr>
            <a:spLocks noChangeArrowheads="1"/>
          </p:cNvSpPr>
          <p:nvPr/>
        </p:nvSpPr>
        <p:spPr bwMode="auto">
          <a:xfrm>
            <a:off x="6097588" y="3487738"/>
            <a:ext cx="2641600" cy="549275"/>
          </a:xfrm>
          <a:prstGeom prst="rect">
            <a:avLst/>
          </a:prstGeom>
          <a:noFill/>
          <a:ln w="9525">
            <a:noFill/>
            <a:miter lim="800000"/>
          </a:ln>
        </p:spPr>
        <p:txBody>
          <a:bodyPr>
            <a:spAutoFit/>
          </a:bodyPr>
          <a:lstStyle/>
          <a:p>
            <a:pPr algn="just"/>
            <a:r>
              <a:rPr lang="en-US" altLang="zh-CN" sz="1000">
                <a:latin typeface="微软雅黑" panose="020B0503020204020204" charset="-122"/>
                <a:ea typeface="微软雅黑" panose="020B0503020204020204" charset="-122"/>
                <a:sym typeface="+mn-ea"/>
              </a:rPr>
              <a:t>2015-9-24，受邀参加连通世界-投资中国-全球LP-GP交易博览会，发布中国家族财富管理研究报告</a:t>
            </a:r>
            <a:endParaRPr lang="en-US" altLang="zh-CN" sz="1000">
              <a:latin typeface="微软雅黑" panose="020B0503020204020204" charset="-122"/>
              <a:ea typeface="微软雅黑" panose="020B0503020204020204" charset="-122"/>
              <a:sym typeface="+mn-ea"/>
            </a:endParaRPr>
          </a:p>
        </p:txBody>
      </p:sp>
      <p:sp>
        <p:nvSpPr>
          <p:cNvPr id="30728" name="矩形 41"/>
          <p:cNvSpPr>
            <a:spLocks noChangeArrowheads="1"/>
          </p:cNvSpPr>
          <p:nvPr/>
        </p:nvSpPr>
        <p:spPr bwMode="auto">
          <a:xfrm>
            <a:off x="6097588" y="4173538"/>
            <a:ext cx="2640012" cy="396875"/>
          </a:xfrm>
          <a:prstGeom prst="rect">
            <a:avLst/>
          </a:prstGeom>
          <a:noFill/>
          <a:ln w="9525">
            <a:noFill/>
            <a:miter lim="800000"/>
          </a:ln>
        </p:spPr>
        <p:txBody>
          <a:bodyPr>
            <a:spAutoFit/>
          </a:bodyPr>
          <a:lstStyle/>
          <a:p>
            <a:pPr algn="just"/>
            <a:r>
              <a:rPr lang="en-US" altLang="zh-CN" sz="1000">
                <a:latin typeface="微软雅黑" panose="020B0503020204020204" charset="-122"/>
                <a:ea typeface="微软雅黑" panose="020B0503020204020204" charset="-122"/>
                <a:sym typeface="+mn-ea"/>
              </a:rPr>
              <a:t>2016-5-14，主办首届国际家族办公室大会。并获得大会奖项</a:t>
            </a:r>
            <a:endParaRPr lang="en-US" altLang="zh-CN" sz="1000">
              <a:latin typeface="微软雅黑" panose="020B0503020204020204" charset="-122"/>
              <a:ea typeface="微软雅黑" panose="020B0503020204020204" charset="-122"/>
              <a:sym typeface="+mn-ea"/>
            </a:endParaRPr>
          </a:p>
        </p:txBody>
      </p:sp>
      <p:sp>
        <p:nvSpPr>
          <p:cNvPr id="30729" name="矩形 42"/>
          <p:cNvSpPr>
            <a:spLocks noChangeArrowheads="1"/>
          </p:cNvSpPr>
          <p:nvPr/>
        </p:nvSpPr>
        <p:spPr bwMode="auto">
          <a:xfrm>
            <a:off x="6097588" y="1506538"/>
            <a:ext cx="2640012" cy="396875"/>
          </a:xfrm>
          <a:prstGeom prst="rect">
            <a:avLst/>
          </a:prstGeom>
          <a:noFill/>
          <a:ln w="9525">
            <a:noFill/>
            <a:miter lim="800000"/>
          </a:ln>
        </p:spPr>
        <p:txBody>
          <a:bodyPr>
            <a:spAutoFit/>
          </a:bodyPr>
          <a:lstStyle/>
          <a:p>
            <a:pPr algn="just"/>
            <a:r>
              <a:rPr lang="en-US" altLang="zh-CN" sz="1000">
                <a:latin typeface="微软雅黑" panose="020B0503020204020204" charset="-122"/>
                <a:ea typeface="微软雅黑" panose="020B0503020204020204" charset="-122"/>
                <a:sym typeface="+mn-ea"/>
              </a:rPr>
              <a:t>2015-4-18，举办正和岛家族财富传承研究院部落筹备会议</a:t>
            </a:r>
            <a:endParaRPr lang="en-US" altLang="zh-CN" sz="1000">
              <a:latin typeface="微软雅黑" panose="020B0503020204020204" charset="-122"/>
              <a:ea typeface="微软雅黑" panose="020B0503020204020204" charset="-122"/>
              <a:sym typeface="+mn-ea"/>
            </a:endParaRPr>
          </a:p>
        </p:txBody>
      </p:sp>
      <p:pic>
        <p:nvPicPr>
          <p:cNvPr id="78" name="图片 77"/>
          <p:cNvPicPr preferRelativeResize="0"/>
          <p:nvPr/>
        </p:nvPicPr>
        <p:blipFill>
          <a:blip r:embed="rId2"/>
          <a:stretch>
            <a:fillRect/>
          </a:stretch>
        </p:blipFill>
        <p:spPr>
          <a:xfrm>
            <a:off x="4897438" y="869950"/>
            <a:ext cx="1008062" cy="592138"/>
          </a:xfrm>
          <a:prstGeom prst="rect">
            <a:avLst/>
          </a:prstGeom>
          <a:noFill/>
          <a:ln>
            <a:noFill/>
          </a:ln>
          <a:effectLst>
            <a:outerShdw blurRad="50800" dist="38100" dir="2700000" algn="tl" rotWithShape="0">
              <a:prstClr val="black">
                <a:alpha val="40000"/>
              </a:prstClr>
            </a:outerShdw>
          </a:effectLst>
        </p:spPr>
      </p:pic>
      <p:pic>
        <p:nvPicPr>
          <p:cNvPr id="84" name="图片 83"/>
          <p:cNvPicPr preferRelativeResize="0"/>
          <p:nvPr/>
        </p:nvPicPr>
        <p:blipFill>
          <a:blip r:embed="rId3"/>
          <a:stretch>
            <a:fillRect/>
          </a:stretch>
        </p:blipFill>
        <p:spPr>
          <a:xfrm>
            <a:off x="4897438" y="1562100"/>
            <a:ext cx="1008062" cy="615950"/>
          </a:xfrm>
          <a:prstGeom prst="rect">
            <a:avLst/>
          </a:prstGeom>
          <a:noFill/>
          <a:ln>
            <a:noFill/>
          </a:ln>
          <a:effectLst>
            <a:outerShdw blurRad="50800" dist="38100" dir="2700000" algn="tl" rotWithShape="0">
              <a:prstClr val="black">
                <a:alpha val="40000"/>
              </a:prstClr>
            </a:outerShdw>
          </a:effectLst>
        </p:spPr>
      </p:pic>
      <p:pic>
        <p:nvPicPr>
          <p:cNvPr id="85" name="Picture 2"/>
          <p:cNvPicPr>
            <a:picLocks noChangeAspect="1" noChangeArrowheads="1"/>
          </p:cNvPicPr>
          <p:nvPr/>
        </p:nvPicPr>
        <p:blipFill>
          <a:blip r:embed="rId4" cstate="print"/>
          <a:srcRect/>
          <a:stretch>
            <a:fillRect/>
          </a:stretch>
        </p:blipFill>
        <p:spPr bwMode="auto">
          <a:xfrm>
            <a:off x="4897438" y="176213"/>
            <a:ext cx="1008062" cy="592137"/>
          </a:xfrm>
          <a:prstGeom prst="rect">
            <a:avLst/>
          </a:prstGeom>
          <a:noFill/>
          <a:ln>
            <a:noFill/>
          </a:ln>
          <a:effectLst>
            <a:outerShdw blurRad="50800" dist="38100" dir="2700000" algn="tl" rotWithShape="0">
              <a:prstClr val="black">
                <a:alpha val="40000"/>
              </a:prstClr>
            </a:outerShdw>
          </a:effectLst>
        </p:spPr>
      </p:pic>
      <p:pic>
        <p:nvPicPr>
          <p:cNvPr id="86" name="图片 85"/>
          <p:cNvPicPr preferRelativeResize="0"/>
          <p:nvPr/>
        </p:nvPicPr>
        <p:blipFill>
          <a:blip r:embed="rId5"/>
          <a:stretch>
            <a:fillRect/>
          </a:stretch>
        </p:blipFill>
        <p:spPr>
          <a:xfrm>
            <a:off x="4897438" y="2278063"/>
            <a:ext cx="1008062" cy="588962"/>
          </a:xfrm>
          <a:prstGeom prst="rect">
            <a:avLst/>
          </a:prstGeom>
          <a:noFill/>
          <a:ln>
            <a:noFill/>
          </a:ln>
          <a:effectLst>
            <a:outerShdw blurRad="50800" dist="38100" dir="2700000" algn="tl" rotWithShape="0">
              <a:prstClr val="black">
                <a:alpha val="40000"/>
              </a:prstClr>
            </a:outerShdw>
          </a:effectLst>
        </p:spPr>
      </p:pic>
      <p:pic>
        <p:nvPicPr>
          <p:cNvPr id="87" name="图片 86"/>
          <p:cNvPicPr preferRelativeResize="0"/>
          <p:nvPr/>
        </p:nvPicPr>
        <p:blipFill>
          <a:blip r:embed="rId6"/>
          <a:stretch>
            <a:fillRect/>
          </a:stretch>
        </p:blipFill>
        <p:spPr>
          <a:xfrm>
            <a:off x="4897438" y="3624263"/>
            <a:ext cx="1008062" cy="560387"/>
          </a:xfrm>
          <a:prstGeom prst="rect">
            <a:avLst/>
          </a:prstGeom>
          <a:noFill/>
          <a:ln>
            <a:noFill/>
          </a:ln>
          <a:effectLst>
            <a:outerShdw blurRad="50800" dist="38100" dir="2700000" algn="tl" rotWithShape="0">
              <a:prstClr val="black">
                <a:alpha val="40000"/>
              </a:prstClr>
            </a:outerShdw>
          </a:effectLst>
        </p:spPr>
      </p:pic>
      <p:pic>
        <p:nvPicPr>
          <p:cNvPr id="88" name="Picture 2"/>
          <p:cNvPicPr>
            <a:picLocks noChangeAspect="1" noChangeArrowheads="1"/>
          </p:cNvPicPr>
          <p:nvPr/>
        </p:nvPicPr>
        <p:blipFill>
          <a:blip r:embed="rId7"/>
          <a:srcRect/>
          <a:stretch>
            <a:fillRect/>
          </a:stretch>
        </p:blipFill>
        <p:spPr bwMode="auto">
          <a:xfrm>
            <a:off x="4897438" y="2967038"/>
            <a:ext cx="1008062" cy="557212"/>
          </a:xfrm>
          <a:prstGeom prst="rect">
            <a:avLst/>
          </a:prstGeom>
          <a:noFill/>
          <a:ln>
            <a:noFill/>
          </a:ln>
          <a:effectLst>
            <a:outerShdw blurRad="50800" dist="38100" dir="2700000" algn="tl" rotWithShape="0">
              <a:prstClr val="black">
                <a:alpha val="40000"/>
              </a:prstClr>
            </a:outerShdw>
          </a:effectLst>
        </p:spPr>
      </p:pic>
      <p:pic>
        <p:nvPicPr>
          <p:cNvPr id="89" name="Picture 2"/>
          <p:cNvPicPr>
            <a:picLocks noChangeAspect="1" noChangeArrowheads="1"/>
          </p:cNvPicPr>
          <p:nvPr/>
        </p:nvPicPr>
        <p:blipFill>
          <a:blip r:embed="rId8"/>
          <a:srcRect/>
          <a:stretch>
            <a:fillRect/>
          </a:stretch>
        </p:blipFill>
        <p:spPr bwMode="auto">
          <a:xfrm>
            <a:off x="4897438" y="4286250"/>
            <a:ext cx="1008062" cy="638175"/>
          </a:xfrm>
          <a:prstGeom prst="rect">
            <a:avLst/>
          </a:prstGeom>
          <a:noFill/>
          <a:ln>
            <a:noFill/>
          </a:ln>
          <a:effectLst>
            <a:outerShdw blurRad="50800" dist="38100" dir="2700000" algn="tl" rotWithShape="0">
              <a:prstClr val="black">
                <a:alpha val="40000"/>
              </a:prstClr>
            </a:outerShdw>
          </a:effectLst>
        </p:spPr>
      </p:pic>
      <p:grpSp>
        <p:nvGrpSpPr>
          <p:cNvPr id="30737" name="组合 90"/>
          <p:cNvGrpSpPr/>
          <p:nvPr/>
        </p:nvGrpSpPr>
        <p:grpSpPr bwMode="auto">
          <a:xfrm>
            <a:off x="903288" y="249238"/>
            <a:ext cx="3238500" cy="681037"/>
            <a:chOff x="903371" y="249943"/>
            <a:chExt cx="2831223" cy="679699"/>
          </a:xfrm>
        </p:grpSpPr>
        <p:sp>
          <p:nvSpPr>
            <p:cNvPr id="92" name="任意多边形 91"/>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93" name="任意多边形 92"/>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nvGrpSpPr>
          <p:cNvPr id="30738" name="组合 93"/>
          <p:cNvGrpSpPr/>
          <p:nvPr/>
        </p:nvGrpSpPr>
        <p:grpSpPr bwMode="auto">
          <a:xfrm rot="-5400000">
            <a:off x="574675" y="158751"/>
            <a:ext cx="765175" cy="863600"/>
            <a:chOff x="8439634" y="3544648"/>
            <a:chExt cx="1611146" cy="1817848"/>
          </a:xfrm>
        </p:grpSpPr>
        <p:sp>
          <p:nvSpPr>
            <p:cNvPr id="9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9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sp>
        <p:nvSpPr>
          <p:cNvPr id="100" name="矩形 3"/>
          <p:cNvSpPr>
            <a:spLocks noChangeArrowheads="1"/>
          </p:cNvSpPr>
          <p:nvPr/>
        </p:nvSpPr>
        <p:spPr bwMode="auto">
          <a:xfrm>
            <a:off x="1401763" y="442913"/>
            <a:ext cx="1152525" cy="395287"/>
          </a:xfrm>
          <a:prstGeom prst="rect">
            <a:avLst/>
          </a:prstGeom>
          <a:noFill/>
          <a:ln>
            <a:noFill/>
          </a:ln>
        </p:spPr>
        <p:txBody>
          <a:bodyPr wrap="none" lIns="68582" tIns="34292" rIns="68582" bIns="34292">
            <a:spAutoFit/>
          </a:bodyPr>
          <a:lstStyle/>
          <a:p>
            <a:pPr algn="ctr">
              <a:defRPr/>
            </a:pPr>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发展历程</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102" name="Title 20"/>
          <p:cNvSpPr txBox="1"/>
          <p:nvPr/>
        </p:nvSpPr>
        <p:spPr>
          <a:xfrm>
            <a:off x="544072" y="1665605"/>
            <a:ext cx="3560775" cy="685800"/>
          </a:xfrm>
          <a:prstGeom prst="rect">
            <a:avLst/>
          </a:prstGeom>
        </p:spPr>
        <p:txBody>
          <a:bodyPr lIns="121892" tIns="0" rIns="121892" bIns="0" anchor="ctr">
            <a:spAutoFit/>
            <a:scene3d>
              <a:camera prst="orthographicFront"/>
              <a:lightRig rig="threePt" dir="t"/>
            </a:scene3d>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171450" indent="-171450" algn="l">
              <a:lnSpc>
                <a:spcPct val="150000"/>
              </a:lnSpc>
              <a:buFont typeface="Arial" panose="020B0604020202020204" pitchFamily="34" charset="0"/>
              <a:buNone/>
              <a:defRPr/>
            </a:pPr>
            <a:r>
              <a:rPr lang="en-US" altLang="zh-CN" sz="1000" b="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为首批仅五家获“国家级财富管理金融综合改革试验区”颁发的“家族办公室”牌照的专业家族财富管理机构之一</a:t>
            </a:r>
            <a:endParaRPr lang="en-US" altLang="zh-CN" sz="1000" b="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103" name="Title 20"/>
          <p:cNvSpPr txBox="1"/>
          <p:nvPr/>
        </p:nvSpPr>
        <p:spPr>
          <a:xfrm>
            <a:off x="620078" y="2730500"/>
            <a:ext cx="3674744" cy="228600"/>
          </a:xfrm>
          <a:prstGeom prst="rect">
            <a:avLst/>
          </a:prstGeom>
        </p:spPr>
        <p:txBody>
          <a:bodyPr lIns="121892" tIns="0" rIns="121892" bIns="0" anchor="ctr">
            <a:spAutoFit/>
            <a:scene3d>
              <a:camera prst="orthographicFront"/>
              <a:lightRig rig="threePt" dir="t"/>
            </a:scene3d>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171450" indent="-171450" algn="l">
              <a:lnSpc>
                <a:spcPct val="150000"/>
              </a:lnSpc>
              <a:buFont typeface="Arial" panose="020B0604020202020204" pitchFamily="34" charset="0"/>
              <a:buNone/>
              <a:defRPr/>
            </a:pPr>
            <a:r>
              <a:rPr lang="en-US" altLang="zh-CN" sz="1000" b="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境内最大的专业家族财富管理机构之一</a:t>
            </a:r>
            <a:endParaRPr lang="en-US" altLang="zh-CN" sz="1000" b="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104" name="Title 20"/>
          <p:cNvSpPr txBox="1"/>
          <p:nvPr/>
        </p:nvSpPr>
        <p:spPr>
          <a:xfrm>
            <a:off x="620078" y="3566632"/>
            <a:ext cx="3674744" cy="230832"/>
          </a:xfrm>
          <a:prstGeom prst="rect">
            <a:avLst/>
          </a:prstGeom>
        </p:spPr>
        <p:txBody>
          <a:bodyPr lIns="121892" tIns="0" rIns="121892" bIns="0" anchor="ctr">
            <a:spAutoFit/>
            <a:scene3d>
              <a:camera prst="orthographicFront"/>
              <a:lightRig rig="threePt" dir="t"/>
            </a:scene3d>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171450" indent="-171450" algn="l">
              <a:lnSpc>
                <a:spcPct val="150000"/>
              </a:lnSpc>
              <a:buFont typeface="Arial" panose="020B0604020202020204" pitchFamily="34" charset="0"/>
              <a:buNone/>
              <a:defRPr/>
            </a:pPr>
            <a:r>
              <a:rPr lang="zh-CN" altLang="en-US" sz="1000" b="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团队</a:t>
            </a:r>
            <a:r>
              <a:rPr lang="zh-CN" altLang="en-US" sz="1000" b="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现有优秀人才</a:t>
            </a:r>
            <a:r>
              <a:rPr lang="en-US" altLang="zh-CN" sz="1000" b="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30余</a:t>
            </a:r>
            <a:r>
              <a:rPr lang="zh-CN" altLang="en-US" sz="1000" b="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名</a:t>
            </a:r>
            <a:r>
              <a:rPr lang="en-US" altLang="zh-CN" sz="1000" b="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en-US" altLang="zh-CN" sz="1000" b="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硕士以上学历占60%）</a:t>
            </a:r>
            <a:endParaRPr lang="en-US" altLang="zh-CN" sz="1000" b="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pic>
        <p:nvPicPr>
          <p:cNvPr id="30757" name="图片 120" descr="20140624研究院logo_副本"/>
          <p:cNvPicPr>
            <a:picLocks noChangeAspect="1"/>
          </p:cNvPicPr>
          <p:nvPr/>
        </p:nvPicPr>
        <p:blipFill>
          <a:blip r:embed="rId9" cstate="print"/>
          <a:srcRect/>
          <a:stretch>
            <a:fillRect/>
          </a:stretch>
        </p:blipFill>
        <p:spPr bwMode="auto">
          <a:xfrm>
            <a:off x="735013" y="376238"/>
            <a:ext cx="450850" cy="461962"/>
          </a:xfrm>
          <a:prstGeom prst="rect">
            <a:avLst/>
          </a:prstGeom>
          <a:noFill/>
          <a:ln w="9525">
            <a:noFill/>
            <a:miter lim="800000"/>
            <a:headEnd/>
            <a:tailEnd/>
          </a:ln>
        </p:spPr>
      </p:pic>
      <p:sp>
        <p:nvSpPr>
          <p:cNvPr id="30779" name="矩形 41"/>
          <p:cNvSpPr>
            <a:spLocks noChangeArrowheads="1"/>
          </p:cNvSpPr>
          <p:nvPr/>
        </p:nvSpPr>
        <p:spPr bwMode="auto">
          <a:xfrm>
            <a:off x="6173788" y="4630738"/>
            <a:ext cx="2640012" cy="396875"/>
          </a:xfrm>
          <a:prstGeom prst="rect">
            <a:avLst/>
          </a:prstGeom>
          <a:noFill/>
          <a:ln w="9525">
            <a:noFill/>
            <a:miter lim="800000"/>
          </a:ln>
        </p:spPr>
        <p:txBody>
          <a:bodyPr>
            <a:spAutoFit/>
          </a:bodyPr>
          <a:lstStyle/>
          <a:p>
            <a:pPr algn="just"/>
            <a:r>
              <a:rPr lang="en-US" altLang="zh-CN" sz="1000">
                <a:latin typeface="微软雅黑" panose="020B0503020204020204" charset="-122"/>
                <a:ea typeface="微软雅黑" panose="020B0503020204020204" charset="-122"/>
                <a:sym typeface="+mn-ea"/>
              </a:rPr>
              <a:t>2017</a:t>
            </a:r>
            <a:r>
              <a:rPr lang="zh-CN" altLang="en-US" sz="1000">
                <a:latin typeface="微软雅黑" panose="020B0503020204020204" charset="-122"/>
                <a:ea typeface="微软雅黑" panose="020B0503020204020204" charset="-122"/>
                <a:sym typeface="+mn-ea"/>
              </a:rPr>
              <a:t>年，受广州政府邀请正式全面入驻广州市温泉财富小镇。</a:t>
            </a:r>
            <a:endParaRPr lang="zh-CN" altLang="en-US" sz="1000">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灯片编号占位符 1"/>
          <p:cNvSpPr>
            <a:spLocks noGrp="1"/>
          </p:cNvSpPr>
          <p:nvPr>
            <p:ph type="sldNum" sz="quarter" idx="10"/>
          </p:nvPr>
        </p:nvSpPr>
        <p:spPr bwMode="auto">
          <a:noFill/>
          <a:ln>
            <a:miter lim="800000"/>
          </a:ln>
        </p:spPr>
        <p:txBody>
          <a:bodyPr vert="horz" wrap="square" numCol="1" anchor="t" anchorCtr="0" compatLnSpc="1"/>
          <a:lstStyle/>
          <a:p>
            <a:fld id="{AC644E87-B0D7-443E-8C98-2F5E74F67088}" type="slidenum">
              <a:rPr lang="en-US" altLang="zh-CN">
                <a:latin typeface="Arial" panose="020B0604020202020204" pitchFamily="34" charset="0"/>
                <a:ea typeface="黑体" panose="02010609060101010101" pitchFamily="2" charset="-122"/>
              </a:rPr>
            </a:fld>
            <a:endParaRPr lang="en-US" altLang="zh-CN">
              <a:latin typeface="Arial" panose="020B0604020202020204" pitchFamily="34" charset="0"/>
              <a:ea typeface="黑体" panose="02010609060101010101" pitchFamily="2" charset="-122"/>
            </a:endParaRPr>
          </a:p>
        </p:txBody>
      </p:sp>
      <p:grpSp>
        <p:nvGrpSpPr>
          <p:cNvPr id="31746" name="组合 90"/>
          <p:cNvGrpSpPr/>
          <p:nvPr/>
        </p:nvGrpSpPr>
        <p:grpSpPr bwMode="auto">
          <a:xfrm>
            <a:off x="903288" y="249238"/>
            <a:ext cx="3238500" cy="681037"/>
            <a:chOff x="903371" y="249943"/>
            <a:chExt cx="2831223" cy="679699"/>
          </a:xfrm>
        </p:grpSpPr>
        <p:sp>
          <p:nvSpPr>
            <p:cNvPr id="92" name="任意多边形 91"/>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93" name="任意多边形 92"/>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nvGrpSpPr>
          <p:cNvPr id="31747" name="组合 93"/>
          <p:cNvGrpSpPr/>
          <p:nvPr/>
        </p:nvGrpSpPr>
        <p:grpSpPr bwMode="auto">
          <a:xfrm rot="-5400000">
            <a:off x="574675" y="158751"/>
            <a:ext cx="765175" cy="863600"/>
            <a:chOff x="8439634" y="3544648"/>
            <a:chExt cx="1611146" cy="1817848"/>
          </a:xfrm>
        </p:grpSpPr>
        <p:sp>
          <p:nvSpPr>
            <p:cNvPr id="9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9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sp>
        <p:nvSpPr>
          <p:cNvPr id="100" name="矩形 3"/>
          <p:cNvSpPr>
            <a:spLocks noChangeArrowheads="1"/>
          </p:cNvSpPr>
          <p:nvPr/>
        </p:nvSpPr>
        <p:spPr bwMode="auto">
          <a:xfrm>
            <a:off x="1401763" y="442913"/>
            <a:ext cx="1152525" cy="395287"/>
          </a:xfrm>
          <a:prstGeom prst="rect">
            <a:avLst/>
          </a:prstGeom>
          <a:noFill/>
          <a:ln>
            <a:noFill/>
          </a:ln>
        </p:spPr>
        <p:txBody>
          <a:bodyPr wrap="none" lIns="68582" tIns="34292" rIns="68582" bIns="34292">
            <a:spAutoFit/>
          </a:bodyPr>
          <a:lstStyle/>
          <a:p>
            <a:pPr algn="ctr">
              <a:defRPr/>
            </a:pPr>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公司特色</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grpSp>
        <p:nvGrpSpPr>
          <p:cNvPr id="31749" name="组合 13"/>
          <p:cNvGrpSpPr/>
          <p:nvPr/>
        </p:nvGrpSpPr>
        <p:grpSpPr bwMode="auto">
          <a:xfrm>
            <a:off x="2198688" y="2187575"/>
            <a:ext cx="1389062" cy="1389063"/>
            <a:chOff x="5410994" y="2729597"/>
            <a:chExt cx="1368156" cy="1388087"/>
          </a:xfrm>
        </p:grpSpPr>
        <p:grpSp>
          <p:nvGrpSpPr>
            <p:cNvPr id="31792" name="组合 189"/>
            <p:cNvGrpSpPr/>
            <p:nvPr/>
          </p:nvGrpSpPr>
          <p:grpSpPr bwMode="auto">
            <a:xfrm>
              <a:off x="5577057" y="2729597"/>
              <a:ext cx="1202093" cy="1388087"/>
              <a:chOff x="3260995" y="1099961"/>
              <a:chExt cx="1202093" cy="1388087"/>
            </a:xfrm>
          </p:grpSpPr>
          <p:sp>
            <p:nvSpPr>
              <p:cNvPr id="31794" name="Freeform 14"/>
              <p:cNvSpPr/>
              <p:nvPr/>
            </p:nvSpPr>
            <p:spPr bwMode="auto">
              <a:xfrm>
                <a:off x="3345550" y="1141029"/>
                <a:ext cx="529701" cy="237166"/>
              </a:xfrm>
              <a:custGeom>
                <a:avLst/>
                <a:gdLst>
                  <a:gd name="T0" fmla="*/ 0 w 516"/>
                  <a:gd name="T1" fmla="*/ 237166 h 231"/>
                  <a:gd name="T2" fmla="*/ 408568 w 516"/>
                  <a:gd name="T3" fmla="*/ 0 h 231"/>
                  <a:gd name="T4" fmla="*/ 529701 w 516"/>
                  <a:gd name="T5" fmla="*/ 0 h 231"/>
                  <a:gd name="T6" fmla="*/ 529701 w 516"/>
                  <a:gd name="T7" fmla="*/ 237166 h 231"/>
                  <a:gd name="T8" fmla="*/ 0 w 516"/>
                  <a:gd name="T9" fmla="*/ 237166 h 231"/>
                  <a:gd name="T10" fmla="*/ 0 60000 65536"/>
                  <a:gd name="T11" fmla="*/ 0 60000 65536"/>
                  <a:gd name="T12" fmla="*/ 0 60000 65536"/>
                  <a:gd name="T13" fmla="*/ 0 60000 65536"/>
                  <a:gd name="T14" fmla="*/ 0 60000 65536"/>
                  <a:gd name="T15" fmla="*/ 0 w 516"/>
                  <a:gd name="T16" fmla="*/ 0 h 231"/>
                  <a:gd name="T17" fmla="*/ 516 w 516"/>
                  <a:gd name="T18" fmla="*/ 231 h 231"/>
                </a:gdLst>
                <a:ahLst/>
                <a:cxnLst>
                  <a:cxn ang="T10">
                    <a:pos x="T0" y="T1"/>
                  </a:cxn>
                  <a:cxn ang="T11">
                    <a:pos x="T2" y="T3"/>
                  </a:cxn>
                  <a:cxn ang="T12">
                    <a:pos x="T4" y="T5"/>
                  </a:cxn>
                  <a:cxn ang="T13">
                    <a:pos x="T6" y="T7"/>
                  </a:cxn>
                  <a:cxn ang="T14">
                    <a:pos x="T8" y="T9"/>
                  </a:cxn>
                </a:cxnLst>
                <a:rect l="T15" t="T16" r="T17" b="T18"/>
                <a:pathLst>
                  <a:path w="516" h="231">
                    <a:moveTo>
                      <a:pt x="0" y="231"/>
                    </a:moveTo>
                    <a:lnTo>
                      <a:pt x="398" y="0"/>
                    </a:lnTo>
                    <a:lnTo>
                      <a:pt x="516" y="0"/>
                    </a:lnTo>
                    <a:lnTo>
                      <a:pt x="516" y="231"/>
                    </a:lnTo>
                    <a:lnTo>
                      <a:pt x="0" y="231"/>
                    </a:lnTo>
                    <a:close/>
                  </a:path>
                </a:pathLst>
              </a:custGeom>
              <a:solidFill>
                <a:srgbClr val="5F6524"/>
              </a:solidFill>
              <a:ln w="9525">
                <a:noFill/>
                <a:round/>
              </a:ln>
            </p:spPr>
            <p:txBody>
              <a:bodyPr lIns="68589" tIns="34295" rIns="68589" bIns="34295"/>
              <a:lstStyle/>
              <a:p>
                <a:endParaRPr lang="zh-CN" altLang="en-US"/>
              </a:p>
            </p:txBody>
          </p:sp>
          <p:sp>
            <p:nvSpPr>
              <p:cNvPr id="193" name="Freeform 15"/>
              <p:cNvSpPr/>
              <p:nvPr/>
            </p:nvSpPr>
            <p:spPr bwMode="auto">
              <a:xfrm>
                <a:off x="3260674" y="1099961"/>
                <a:ext cx="1202414"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sp>
            <p:nvSpPr>
              <p:cNvPr id="194" name="Freeform 16"/>
              <p:cNvSpPr/>
              <p:nvPr/>
            </p:nvSpPr>
            <p:spPr bwMode="auto">
              <a:xfrm>
                <a:off x="3345109" y="1141207"/>
                <a:ext cx="408101" cy="441015"/>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dirty="0"/>
              </a:p>
            </p:txBody>
          </p:sp>
        </p:grpSp>
        <p:sp>
          <p:nvSpPr>
            <p:cNvPr id="31793" name="TextBox 190"/>
            <p:cNvSpPr txBox="1">
              <a:spLocks noChangeArrowheads="1"/>
            </p:cNvSpPr>
            <p:nvPr/>
          </p:nvSpPr>
          <p:spPr bwMode="auto">
            <a:xfrm>
              <a:off x="5410994" y="2889012"/>
              <a:ext cx="948647" cy="365754"/>
            </a:xfrm>
            <a:prstGeom prst="rect">
              <a:avLst/>
            </a:prstGeom>
            <a:noFill/>
            <a:ln w="9525">
              <a:noFill/>
              <a:miter lim="800000"/>
            </a:ln>
          </p:spPr>
          <p:txBody>
            <a:bodyPr>
              <a:spAutoFit/>
            </a:bodyPr>
            <a:lstStyle/>
            <a:p>
              <a:pPr algn="ctr"/>
              <a:r>
                <a:rPr lang="en-US" altLang="zh-CN">
                  <a:solidFill>
                    <a:srgbClr val="FFFFFF"/>
                  </a:solidFill>
                  <a:latin typeface="Agency FB" panose="020B0503020202020204"/>
                </a:rPr>
                <a:t>02</a:t>
              </a:r>
              <a:endParaRPr lang="zh-CN" altLang="en-US">
                <a:solidFill>
                  <a:srgbClr val="FFFFFF"/>
                </a:solidFill>
                <a:latin typeface="Agency FB" panose="020B0503020202020204"/>
              </a:endParaRPr>
            </a:p>
          </p:txBody>
        </p:sp>
      </p:grpSp>
      <p:sp>
        <p:nvSpPr>
          <p:cNvPr id="12" name="Freeform 15"/>
          <p:cNvSpPr/>
          <p:nvPr/>
        </p:nvSpPr>
        <p:spPr bwMode="auto">
          <a:xfrm>
            <a:off x="1150938" y="2187575"/>
            <a:ext cx="1201737" cy="1389063"/>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grpSp>
        <p:nvGrpSpPr>
          <p:cNvPr id="31751" name="组合 176"/>
          <p:cNvGrpSpPr/>
          <p:nvPr/>
        </p:nvGrpSpPr>
        <p:grpSpPr bwMode="auto">
          <a:xfrm>
            <a:off x="1576388" y="1130300"/>
            <a:ext cx="1389062" cy="1387475"/>
            <a:chOff x="610393" y="2729597"/>
            <a:chExt cx="1380853" cy="1388087"/>
          </a:xfrm>
        </p:grpSpPr>
        <p:grpSp>
          <p:nvGrpSpPr>
            <p:cNvPr id="31787" name="组合 177"/>
            <p:cNvGrpSpPr/>
            <p:nvPr/>
          </p:nvGrpSpPr>
          <p:grpSpPr bwMode="auto">
            <a:xfrm>
              <a:off x="789153" y="2729597"/>
              <a:ext cx="1202093" cy="1388087"/>
              <a:chOff x="3273692" y="1099961"/>
              <a:chExt cx="1202093" cy="1388087"/>
            </a:xfrm>
          </p:grpSpPr>
          <p:sp>
            <p:nvSpPr>
              <p:cNvPr id="31789" name="Freeform 14"/>
              <p:cNvSpPr/>
              <p:nvPr/>
            </p:nvSpPr>
            <p:spPr bwMode="auto">
              <a:xfrm>
                <a:off x="3345550" y="1141029"/>
                <a:ext cx="529701" cy="237166"/>
              </a:xfrm>
              <a:custGeom>
                <a:avLst/>
                <a:gdLst>
                  <a:gd name="T0" fmla="*/ 0 w 516"/>
                  <a:gd name="T1" fmla="*/ 237166 h 231"/>
                  <a:gd name="T2" fmla="*/ 408568 w 516"/>
                  <a:gd name="T3" fmla="*/ 0 h 231"/>
                  <a:gd name="T4" fmla="*/ 529701 w 516"/>
                  <a:gd name="T5" fmla="*/ 0 h 231"/>
                  <a:gd name="T6" fmla="*/ 529701 w 516"/>
                  <a:gd name="T7" fmla="*/ 237166 h 231"/>
                  <a:gd name="T8" fmla="*/ 0 w 516"/>
                  <a:gd name="T9" fmla="*/ 237166 h 231"/>
                  <a:gd name="T10" fmla="*/ 0 60000 65536"/>
                  <a:gd name="T11" fmla="*/ 0 60000 65536"/>
                  <a:gd name="T12" fmla="*/ 0 60000 65536"/>
                  <a:gd name="T13" fmla="*/ 0 60000 65536"/>
                  <a:gd name="T14" fmla="*/ 0 60000 65536"/>
                  <a:gd name="T15" fmla="*/ 0 w 516"/>
                  <a:gd name="T16" fmla="*/ 0 h 231"/>
                  <a:gd name="T17" fmla="*/ 516 w 516"/>
                  <a:gd name="T18" fmla="*/ 231 h 231"/>
                </a:gdLst>
                <a:ahLst/>
                <a:cxnLst>
                  <a:cxn ang="T10">
                    <a:pos x="T0" y="T1"/>
                  </a:cxn>
                  <a:cxn ang="T11">
                    <a:pos x="T2" y="T3"/>
                  </a:cxn>
                  <a:cxn ang="T12">
                    <a:pos x="T4" y="T5"/>
                  </a:cxn>
                  <a:cxn ang="T13">
                    <a:pos x="T6" y="T7"/>
                  </a:cxn>
                  <a:cxn ang="T14">
                    <a:pos x="T8" y="T9"/>
                  </a:cxn>
                </a:cxnLst>
                <a:rect l="T15" t="T16" r="T17" b="T18"/>
                <a:pathLst>
                  <a:path w="516" h="231">
                    <a:moveTo>
                      <a:pt x="0" y="231"/>
                    </a:moveTo>
                    <a:lnTo>
                      <a:pt x="398" y="0"/>
                    </a:lnTo>
                    <a:lnTo>
                      <a:pt x="516" y="0"/>
                    </a:lnTo>
                    <a:lnTo>
                      <a:pt x="516" y="231"/>
                    </a:lnTo>
                    <a:lnTo>
                      <a:pt x="0" y="231"/>
                    </a:lnTo>
                    <a:close/>
                  </a:path>
                </a:pathLst>
              </a:custGeom>
              <a:solidFill>
                <a:srgbClr val="5F6524"/>
              </a:solidFill>
              <a:ln w="9525">
                <a:noFill/>
                <a:round/>
              </a:ln>
            </p:spPr>
            <p:txBody>
              <a:bodyPr lIns="68589" tIns="34295" rIns="68589" bIns="34295"/>
              <a:lstStyle/>
              <a:p>
                <a:endParaRPr lang="zh-CN" altLang="en-US"/>
              </a:p>
            </p:txBody>
          </p:sp>
          <p:sp>
            <p:nvSpPr>
              <p:cNvPr id="181" name="Freeform 15"/>
              <p:cNvSpPr/>
              <p:nvPr/>
            </p:nvSpPr>
            <p:spPr bwMode="auto">
              <a:xfrm>
                <a:off x="3273259" y="1099961"/>
                <a:ext cx="1202526"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sp>
            <p:nvSpPr>
              <p:cNvPr id="182" name="Freeform 16"/>
              <p:cNvSpPr/>
              <p:nvPr/>
            </p:nvSpPr>
            <p:spPr bwMode="auto">
              <a:xfrm>
                <a:off x="3345852" y="1141254"/>
                <a:ext cx="408733" cy="441520"/>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dirty="0"/>
              </a:p>
            </p:txBody>
          </p:sp>
        </p:grpSp>
        <p:sp>
          <p:nvSpPr>
            <p:cNvPr id="31788" name="TextBox 178"/>
            <p:cNvSpPr txBox="1">
              <a:spLocks noChangeArrowheads="1"/>
            </p:cNvSpPr>
            <p:nvPr/>
          </p:nvSpPr>
          <p:spPr bwMode="auto">
            <a:xfrm>
              <a:off x="610393" y="2889012"/>
              <a:ext cx="948647" cy="365754"/>
            </a:xfrm>
            <a:prstGeom prst="rect">
              <a:avLst/>
            </a:prstGeom>
            <a:noFill/>
            <a:ln w="9525">
              <a:noFill/>
              <a:miter lim="800000"/>
            </a:ln>
          </p:spPr>
          <p:txBody>
            <a:bodyPr>
              <a:spAutoFit/>
            </a:bodyPr>
            <a:lstStyle/>
            <a:p>
              <a:pPr algn="ctr"/>
              <a:r>
                <a:rPr lang="en-US" altLang="zh-CN">
                  <a:solidFill>
                    <a:srgbClr val="FFFFFF"/>
                  </a:solidFill>
                  <a:latin typeface="Agency FB" panose="020B0503020202020204"/>
                </a:rPr>
                <a:t>01</a:t>
              </a:r>
              <a:endParaRPr lang="en-US" altLang="zh-CN">
                <a:solidFill>
                  <a:srgbClr val="FFFFFF"/>
                </a:solidFill>
                <a:latin typeface="Agency FB" panose="020B0503020202020204"/>
              </a:endParaRPr>
            </a:p>
          </p:txBody>
        </p:sp>
      </p:grpSp>
      <p:grpSp>
        <p:nvGrpSpPr>
          <p:cNvPr id="31752" name="组合 3"/>
          <p:cNvGrpSpPr/>
          <p:nvPr/>
        </p:nvGrpSpPr>
        <p:grpSpPr bwMode="auto">
          <a:xfrm>
            <a:off x="1755775" y="3251200"/>
            <a:ext cx="1209675" cy="1387475"/>
            <a:chOff x="3273692" y="1099961"/>
            <a:chExt cx="1202093" cy="1388087"/>
          </a:xfrm>
        </p:grpSpPr>
        <p:sp>
          <p:nvSpPr>
            <p:cNvPr id="31784" name="Freeform 14"/>
            <p:cNvSpPr/>
            <p:nvPr/>
          </p:nvSpPr>
          <p:spPr bwMode="auto">
            <a:xfrm>
              <a:off x="3345550" y="1141029"/>
              <a:ext cx="529701" cy="237166"/>
            </a:xfrm>
            <a:custGeom>
              <a:avLst/>
              <a:gdLst>
                <a:gd name="T0" fmla="*/ 0 w 516"/>
                <a:gd name="T1" fmla="*/ 237166 h 231"/>
                <a:gd name="T2" fmla="*/ 408568 w 516"/>
                <a:gd name="T3" fmla="*/ 0 h 231"/>
                <a:gd name="T4" fmla="*/ 529701 w 516"/>
                <a:gd name="T5" fmla="*/ 0 h 231"/>
                <a:gd name="T6" fmla="*/ 529701 w 516"/>
                <a:gd name="T7" fmla="*/ 237166 h 231"/>
                <a:gd name="T8" fmla="*/ 0 w 516"/>
                <a:gd name="T9" fmla="*/ 237166 h 231"/>
                <a:gd name="T10" fmla="*/ 0 60000 65536"/>
                <a:gd name="T11" fmla="*/ 0 60000 65536"/>
                <a:gd name="T12" fmla="*/ 0 60000 65536"/>
                <a:gd name="T13" fmla="*/ 0 60000 65536"/>
                <a:gd name="T14" fmla="*/ 0 60000 65536"/>
                <a:gd name="T15" fmla="*/ 0 w 516"/>
                <a:gd name="T16" fmla="*/ 0 h 231"/>
                <a:gd name="T17" fmla="*/ 516 w 516"/>
                <a:gd name="T18" fmla="*/ 231 h 231"/>
              </a:gdLst>
              <a:ahLst/>
              <a:cxnLst>
                <a:cxn ang="T10">
                  <a:pos x="T0" y="T1"/>
                </a:cxn>
                <a:cxn ang="T11">
                  <a:pos x="T2" y="T3"/>
                </a:cxn>
                <a:cxn ang="T12">
                  <a:pos x="T4" y="T5"/>
                </a:cxn>
                <a:cxn ang="T13">
                  <a:pos x="T6" y="T7"/>
                </a:cxn>
                <a:cxn ang="T14">
                  <a:pos x="T8" y="T9"/>
                </a:cxn>
              </a:cxnLst>
              <a:rect l="T15" t="T16" r="T17" b="T18"/>
              <a:pathLst>
                <a:path w="516" h="231">
                  <a:moveTo>
                    <a:pt x="0" y="231"/>
                  </a:moveTo>
                  <a:lnTo>
                    <a:pt x="398" y="0"/>
                  </a:lnTo>
                  <a:lnTo>
                    <a:pt x="516" y="0"/>
                  </a:lnTo>
                  <a:lnTo>
                    <a:pt x="516" y="231"/>
                  </a:lnTo>
                  <a:lnTo>
                    <a:pt x="0" y="231"/>
                  </a:lnTo>
                  <a:close/>
                </a:path>
              </a:pathLst>
            </a:custGeom>
            <a:solidFill>
              <a:srgbClr val="5F6524"/>
            </a:solidFill>
            <a:ln w="9525">
              <a:noFill/>
              <a:round/>
            </a:ln>
          </p:spPr>
          <p:txBody>
            <a:bodyPr lIns="68589" tIns="34295" rIns="68589" bIns="34295"/>
            <a:lstStyle/>
            <a:p>
              <a:endParaRPr lang="zh-CN" altLang="en-US"/>
            </a:p>
          </p:txBody>
        </p:sp>
        <p:sp>
          <p:nvSpPr>
            <p:cNvPr id="6"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sp>
          <p:nvSpPr>
            <p:cNvPr id="16" name="Freeform 16"/>
            <p:cNvSpPr/>
            <p:nvPr/>
          </p:nvSpPr>
          <p:spPr bwMode="auto">
            <a:xfrm>
              <a:off x="3346259" y="1141254"/>
              <a:ext cx="408586" cy="441520"/>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dirty="0"/>
            </a:p>
          </p:txBody>
        </p:sp>
      </p:grpSp>
      <p:sp>
        <p:nvSpPr>
          <p:cNvPr id="31753" name="TextBox 190"/>
          <p:cNvSpPr txBox="1">
            <a:spLocks noChangeArrowheads="1"/>
          </p:cNvSpPr>
          <p:nvPr/>
        </p:nvSpPr>
        <p:spPr bwMode="auto">
          <a:xfrm>
            <a:off x="1576388" y="3409950"/>
            <a:ext cx="954087" cy="365125"/>
          </a:xfrm>
          <a:prstGeom prst="rect">
            <a:avLst/>
          </a:prstGeom>
          <a:noFill/>
          <a:ln w="9525">
            <a:noFill/>
            <a:miter lim="800000"/>
          </a:ln>
        </p:spPr>
        <p:txBody>
          <a:bodyPr>
            <a:spAutoFit/>
          </a:bodyPr>
          <a:lstStyle/>
          <a:p>
            <a:pPr algn="ctr"/>
            <a:r>
              <a:rPr lang="en-US" altLang="zh-CN">
                <a:solidFill>
                  <a:srgbClr val="FFFFFF"/>
                </a:solidFill>
                <a:latin typeface="Agency FB" panose="020B0503020202020204"/>
              </a:rPr>
              <a:t>03</a:t>
            </a:r>
            <a:endParaRPr lang="zh-CN" altLang="en-US">
              <a:solidFill>
                <a:srgbClr val="FFFFFF"/>
              </a:solidFill>
              <a:latin typeface="Agency FB" panose="020B0503020202020204"/>
            </a:endParaRPr>
          </a:p>
        </p:txBody>
      </p:sp>
      <p:sp>
        <p:nvSpPr>
          <p:cNvPr id="239" name="矩形 238"/>
          <p:cNvSpPr/>
          <p:nvPr/>
        </p:nvSpPr>
        <p:spPr>
          <a:xfrm>
            <a:off x="1185863" y="3022600"/>
            <a:ext cx="1114425" cy="417513"/>
          </a:xfrm>
          <a:prstGeom prst="rect">
            <a:avLst/>
          </a:prstGeom>
        </p:spPr>
        <p:txBody>
          <a:bodyPr>
            <a:spAutoFit/>
          </a:bodyPr>
          <a:lstStyle/>
          <a:p>
            <a:pPr algn="ctr" defTabSz="934085">
              <a:spcBef>
                <a:spcPts val="0"/>
              </a:spcBef>
              <a:spcAft>
                <a:spcPts val="0"/>
              </a:spcAft>
              <a:defRPr/>
            </a:pPr>
            <a:r>
              <a:rPr lang="zh-CN" altLang="en-US" sz="2000" kern="0" dirty="0">
                <a:solidFill>
                  <a:srgbClr val="FF0000"/>
                </a:solidFill>
                <a:latin typeface="微软雅黑" panose="020B0503020204020204" charset="-122"/>
                <a:ea typeface="微软雅黑" panose="020B0503020204020204" charset="-122"/>
              </a:rPr>
              <a:t>特色</a:t>
            </a:r>
            <a:endParaRPr lang="zh-CN" altLang="en-US" sz="2000" kern="0" dirty="0">
              <a:solidFill>
                <a:srgbClr val="FF0000"/>
              </a:solidFill>
              <a:latin typeface="微软雅黑" panose="020B0503020204020204" charset="-122"/>
              <a:ea typeface="微软雅黑" panose="020B0503020204020204" charset="-122"/>
            </a:endParaRPr>
          </a:p>
        </p:txBody>
      </p:sp>
      <p:grpSp>
        <p:nvGrpSpPr>
          <p:cNvPr id="31755" name="组合 60"/>
          <p:cNvGrpSpPr/>
          <p:nvPr/>
        </p:nvGrpSpPr>
        <p:grpSpPr bwMode="auto">
          <a:xfrm>
            <a:off x="2362200" y="1428750"/>
            <a:ext cx="409575" cy="401638"/>
            <a:chOff x="5992201" y="3228835"/>
            <a:chExt cx="485593" cy="474666"/>
          </a:xfrm>
        </p:grpSpPr>
        <p:sp>
          <p:nvSpPr>
            <p:cNvPr id="31780" name="Freeform 355"/>
            <p:cNvSpPr/>
            <p:nvPr/>
          </p:nvSpPr>
          <p:spPr bwMode="auto">
            <a:xfrm>
              <a:off x="6191034" y="3228835"/>
              <a:ext cx="66944" cy="78945"/>
            </a:xfrm>
            <a:custGeom>
              <a:avLst/>
              <a:gdLst>
                <a:gd name="T0" fmla="*/ 26299 w 28"/>
                <a:gd name="T1" fmla="*/ 76553 h 33"/>
                <a:gd name="T2" fmla="*/ 62162 w 28"/>
                <a:gd name="T3" fmla="*/ 45453 h 33"/>
                <a:gd name="T4" fmla="*/ 40645 w 28"/>
                <a:gd name="T5" fmla="*/ 2392 h 33"/>
                <a:gd name="T6" fmla="*/ 2391 w 28"/>
                <a:gd name="T7" fmla="*/ 33492 h 33"/>
                <a:gd name="T8" fmla="*/ 26299 w 28"/>
                <a:gd name="T9" fmla="*/ 76553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solidFill>
              <a:srgbClr val="777777"/>
            </a:solidFill>
            <a:ln w="9525">
              <a:noFill/>
              <a:round/>
            </a:ln>
          </p:spPr>
          <p:txBody>
            <a:bodyPr/>
            <a:lstStyle/>
            <a:p>
              <a:endParaRPr lang="zh-CN" altLang="en-US"/>
            </a:p>
          </p:txBody>
        </p:sp>
        <p:sp>
          <p:nvSpPr>
            <p:cNvPr id="31781" name="Freeform 356"/>
            <p:cNvSpPr/>
            <p:nvPr/>
          </p:nvSpPr>
          <p:spPr bwMode="auto">
            <a:xfrm>
              <a:off x="6047155" y="3298786"/>
              <a:ext cx="301747" cy="313779"/>
            </a:xfrm>
            <a:custGeom>
              <a:avLst/>
              <a:gdLst>
                <a:gd name="T0" fmla="*/ 64660 w 126"/>
                <a:gd name="T1" fmla="*/ 76648 h 131"/>
                <a:gd name="T2" fmla="*/ 95793 w 126"/>
                <a:gd name="T3" fmla="*/ 52696 h 131"/>
                <a:gd name="T4" fmla="*/ 62265 w 126"/>
                <a:gd name="T5" fmla="*/ 148506 h 131"/>
                <a:gd name="T6" fmla="*/ 62265 w 126"/>
                <a:gd name="T7" fmla="*/ 148506 h 131"/>
                <a:gd name="T8" fmla="*/ 86213 w 126"/>
                <a:gd name="T9" fmla="*/ 158087 h 131"/>
                <a:gd name="T10" fmla="*/ 74239 w 126"/>
                <a:gd name="T11" fmla="*/ 217969 h 131"/>
                <a:gd name="T12" fmla="*/ 40712 w 126"/>
                <a:gd name="T13" fmla="*/ 294617 h 131"/>
                <a:gd name="T14" fmla="*/ 76634 w 126"/>
                <a:gd name="T15" fmla="*/ 313779 h 131"/>
                <a:gd name="T16" fmla="*/ 122136 w 126"/>
                <a:gd name="T17" fmla="*/ 210783 h 131"/>
                <a:gd name="T18" fmla="*/ 129320 w 126"/>
                <a:gd name="T19" fmla="*/ 177249 h 131"/>
                <a:gd name="T20" fmla="*/ 179611 w 126"/>
                <a:gd name="T21" fmla="*/ 179644 h 131"/>
                <a:gd name="T22" fmla="*/ 174822 w 126"/>
                <a:gd name="T23" fmla="*/ 189225 h 131"/>
                <a:gd name="T24" fmla="*/ 167637 w 126"/>
                <a:gd name="T25" fmla="*/ 229945 h 131"/>
                <a:gd name="T26" fmla="*/ 205954 w 126"/>
                <a:gd name="T27" fmla="*/ 239526 h 131"/>
                <a:gd name="T28" fmla="*/ 220323 w 126"/>
                <a:gd name="T29" fmla="*/ 191621 h 131"/>
                <a:gd name="T30" fmla="*/ 227508 w 126"/>
                <a:gd name="T31" fmla="*/ 165273 h 131"/>
                <a:gd name="T32" fmla="*/ 205954 w 126"/>
                <a:gd name="T33" fmla="*/ 136530 h 131"/>
                <a:gd name="T34" fmla="*/ 205954 w 126"/>
                <a:gd name="T35" fmla="*/ 136530 h 131"/>
                <a:gd name="T36" fmla="*/ 203560 w 126"/>
                <a:gd name="T37" fmla="*/ 136530 h 131"/>
                <a:gd name="T38" fmla="*/ 201165 w 126"/>
                <a:gd name="T39" fmla="*/ 136530 h 131"/>
                <a:gd name="T40" fmla="*/ 193980 w 126"/>
                <a:gd name="T41" fmla="*/ 134135 h 131"/>
                <a:gd name="T42" fmla="*/ 182006 w 126"/>
                <a:gd name="T43" fmla="*/ 134135 h 131"/>
                <a:gd name="T44" fmla="*/ 158058 w 126"/>
                <a:gd name="T45" fmla="*/ 131739 h 131"/>
                <a:gd name="T46" fmla="*/ 177217 w 126"/>
                <a:gd name="T47" fmla="*/ 64672 h 131"/>
                <a:gd name="T48" fmla="*/ 186796 w 126"/>
                <a:gd name="T49" fmla="*/ 79044 h 131"/>
                <a:gd name="T50" fmla="*/ 198770 w 126"/>
                <a:gd name="T51" fmla="*/ 93415 h 131"/>
                <a:gd name="T52" fmla="*/ 201165 w 126"/>
                <a:gd name="T53" fmla="*/ 95810 h 131"/>
                <a:gd name="T54" fmla="*/ 217928 w 126"/>
                <a:gd name="T55" fmla="*/ 107787 h 131"/>
                <a:gd name="T56" fmla="*/ 217928 w 126"/>
                <a:gd name="T57" fmla="*/ 107787 h 131"/>
                <a:gd name="T58" fmla="*/ 217928 w 126"/>
                <a:gd name="T59" fmla="*/ 107787 h 131"/>
                <a:gd name="T60" fmla="*/ 220323 w 126"/>
                <a:gd name="T61" fmla="*/ 107787 h 131"/>
                <a:gd name="T62" fmla="*/ 227508 w 126"/>
                <a:gd name="T63" fmla="*/ 107787 h 131"/>
                <a:gd name="T64" fmla="*/ 301747 w 126"/>
                <a:gd name="T65" fmla="*/ 107787 h 131"/>
                <a:gd name="T66" fmla="*/ 301747 w 126"/>
                <a:gd name="T67" fmla="*/ 67067 h 131"/>
                <a:gd name="T68" fmla="*/ 227508 w 126"/>
                <a:gd name="T69" fmla="*/ 69463 h 131"/>
                <a:gd name="T70" fmla="*/ 225113 w 126"/>
                <a:gd name="T71" fmla="*/ 69463 h 131"/>
                <a:gd name="T72" fmla="*/ 217928 w 126"/>
                <a:gd name="T73" fmla="*/ 57486 h 131"/>
                <a:gd name="T74" fmla="*/ 193980 w 126"/>
                <a:gd name="T75" fmla="*/ 28743 h 131"/>
                <a:gd name="T76" fmla="*/ 179611 w 126"/>
                <a:gd name="T77" fmla="*/ 21557 h 131"/>
                <a:gd name="T78" fmla="*/ 177217 w 126"/>
                <a:gd name="T79" fmla="*/ 19162 h 131"/>
                <a:gd name="T80" fmla="*/ 182006 w 126"/>
                <a:gd name="T81" fmla="*/ 33534 h 131"/>
                <a:gd name="T82" fmla="*/ 170032 w 126"/>
                <a:gd name="T83" fmla="*/ 38324 h 131"/>
                <a:gd name="T84" fmla="*/ 170032 w 126"/>
                <a:gd name="T85" fmla="*/ 50300 h 131"/>
                <a:gd name="T86" fmla="*/ 146084 w 126"/>
                <a:gd name="T87" fmla="*/ 88625 h 131"/>
                <a:gd name="T88" fmla="*/ 162848 w 126"/>
                <a:gd name="T89" fmla="*/ 28743 h 131"/>
                <a:gd name="T90" fmla="*/ 165242 w 126"/>
                <a:gd name="T91" fmla="*/ 26348 h 131"/>
                <a:gd name="T92" fmla="*/ 167637 w 126"/>
                <a:gd name="T93" fmla="*/ 14372 h 131"/>
                <a:gd name="T94" fmla="*/ 162848 w 126"/>
                <a:gd name="T95" fmla="*/ 11976 h 131"/>
                <a:gd name="T96" fmla="*/ 155663 w 126"/>
                <a:gd name="T97" fmla="*/ 23953 h 131"/>
                <a:gd name="T98" fmla="*/ 155663 w 126"/>
                <a:gd name="T99" fmla="*/ 26348 h 131"/>
                <a:gd name="T100" fmla="*/ 136505 w 126"/>
                <a:gd name="T101" fmla="*/ 83834 h 131"/>
                <a:gd name="T102" fmla="*/ 138899 w 126"/>
                <a:gd name="T103" fmla="*/ 40719 h 131"/>
                <a:gd name="T104" fmla="*/ 146084 w 126"/>
                <a:gd name="T105" fmla="*/ 28743 h 131"/>
                <a:gd name="T106" fmla="*/ 141294 w 126"/>
                <a:gd name="T107" fmla="*/ 19162 h 131"/>
                <a:gd name="T108" fmla="*/ 150874 w 126"/>
                <a:gd name="T109" fmla="*/ 9581 h 131"/>
                <a:gd name="T110" fmla="*/ 126925 w 126"/>
                <a:gd name="T111" fmla="*/ 2395 h 131"/>
                <a:gd name="T112" fmla="*/ 105372 w 126"/>
                <a:gd name="T113" fmla="*/ 2395 h 131"/>
                <a:gd name="T114" fmla="*/ 43107 w 126"/>
                <a:gd name="T115" fmla="*/ 45510 h 131"/>
                <a:gd name="T116" fmla="*/ 0 w 126"/>
                <a:gd name="T117" fmla="*/ 117368 h 131"/>
                <a:gd name="T118" fmla="*/ 35922 w 126"/>
                <a:gd name="T119" fmla="*/ 136530 h 131"/>
                <a:gd name="T120" fmla="*/ 64660 w 126"/>
                <a:gd name="T121" fmla="*/ 76648 h 1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
                <a:gd name="T184" fmla="*/ 0 h 131"/>
                <a:gd name="T185" fmla="*/ 126 w 126"/>
                <a:gd name="T186" fmla="*/ 131 h 1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solidFill>
              <a:srgbClr val="777777"/>
            </a:solidFill>
            <a:ln w="9525">
              <a:noFill/>
              <a:round/>
            </a:ln>
          </p:spPr>
          <p:txBody>
            <a:bodyPr/>
            <a:lstStyle/>
            <a:p>
              <a:endParaRPr lang="zh-CN" altLang="en-US"/>
            </a:p>
          </p:txBody>
        </p:sp>
        <p:sp>
          <p:nvSpPr>
            <p:cNvPr id="31782" name="Freeform 357"/>
            <p:cNvSpPr>
              <a:spLocks noEditPoints="1"/>
            </p:cNvSpPr>
            <p:nvPr/>
          </p:nvSpPr>
          <p:spPr bwMode="auto">
            <a:xfrm>
              <a:off x="5992201" y="3430693"/>
              <a:ext cx="106911" cy="97931"/>
            </a:xfrm>
            <a:custGeom>
              <a:avLst/>
              <a:gdLst>
                <a:gd name="T0" fmla="*/ 11879 w 45"/>
                <a:gd name="T1" fmla="*/ 78823 h 41"/>
                <a:gd name="T2" fmla="*/ 16631 w 45"/>
                <a:gd name="T3" fmla="*/ 76434 h 41"/>
                <a:gd name="T4" fmla="*/ 16631 w 45"/>
                <a:gd name="T5" fmla="*/ 76434 h 41"/>
                <a:gd name="T6" fmla="*/ 68898 w 45"/>
                <a:gd name="T7" fmla="*/ 93154 h 41"/>
                <a:gd name="T8" fmla="*/ 68898 w 45"/>
                <a:gd name="T9" fmla="*/ 93154 h 41"/>
                <a:gd name="T10" fmla="*/ 71274 w 45"/>
                <a:gd name="T11" fmla="*/ 97931 h 41"/>
                <a:gd name="T12" fmla="*/ 76026 w 45"/>
                <a:gd name="T13" fmla="*/ 97931 h 41"/>
                <a:gd name="T14" fmla="*/ 78401 w 45"/>
                <a:gd name="T15" fmla="*/ 95542 h 41"/>
                <a:gd name="T16" fmla="*/ 78401 w 45"/>
                <a:gd name="T17" fmla="*/ 95542 h 41"/>
                <a:gd name="T18" fmla="*/ 90280 w 45"/>
                <a:gd name="T19" fmla="*/ 88377 h 41"/>
                <a:gd name="T20" fmla="*/ 104535 w 45"/>
                <a:gd name="T21" fmla="*/ 42994 h 41"/>
                <a:gd name="T22" fmla="*/ 97408 w 45"/>
                <a:gd name="T23" fmla="*/ 31051 h 41"/>
                <a:gd name="T24" fmla="*/ 85529 w 45"/>
                <a:gd name="T25" fmla="*/ 26274 h 41"/>
                <a:gd name="T26" fmla="*/ 85529 w 45"/>
                <a:gd name="T27" fmla="*/ 26274 h 41"/>
                <a:gd name="T28" fmla="*/ 76026 w 45"/>
                <a:gd name="T29" fmla="*/ 9554 h 41"/>
                <a:gd name="T30" fmla="*/ 59395 w 45"/>
                <a:gd name="T31" fmla="*/ 2389 h 41"/>
                <a:gd name="T32" fmla="*/ 40389 w 45"/>
                <a:gd name="T33" fmla="*/ 11943 h 41"/>
                <a:gd name="T34" fmla="*/ 40389 w 45"/>
                <a:gd name="T35" fmla="*/ 14331 h 41"/>
                <a:gd name="T36" fmla="*/ 28510 w 45"/>
                <a:gd name="T37" fmla="*/ 9554 h 41"/>
                <a:gd name="T38" fmla="*/ 16631 w 45"/>
                <a:gd name="T39" fmla="*/ 16720 h 41"/>
                <a:gd name="T40" fmla="*/ 2376 w 45"/>
                <a:gd name="T41" fmla="*/ 59714 h 41"/>
                <a:gd name="T42" fmla="*/ 7127 w 45"/>
                <a:gd name="T43" fmla="*/ 71657 h 41"/>
                <a:gd name="T44" fmla="*/ 7127 w 45"/>
                <a:gd name="T45" fmla="*/ 74045 h 41"/>
                <a:gd name="T46" fmla="*/ 7127 w 45"/>
                <a:gd name="T47" fmla="*/ 76434 h 41"/>
                <a:gd name="T48" fmla="*/ 11879 w 45"/>
                <a:gd name="T49" fmla="*/ 78823 h 41"/>
                <a:gd name="T50" fmla="*/ 47516 w 45"/>
                <a:gd name="T51" fmla="*/ 14331 h 41"/>
                <a:gd name="T52" fmla="*/ 57019 w 45"/>
                <a:gd name="T53" fmla="*/ 9554 h 41"/>
                <a:gd name="T54" fmla="*/ 73650 w 45"/>
                <a:gd name="T55" fmla="*/ 16720 h 41"/>
                <a:gd name="T56" fmla="*/ 78401 w 45"/>
                <a:gd name="T57" fmla="*/ 23886 h 41"/>
                <a:gd name="T58" fmla="*/ 78401 w 45"/>
                <a:gd name="T59" fmla="*/ 23886 h 41"/>
                <a:gd name="T60" fmla="*/ 47516 w 45"/>
                <a:gd name="T61" fmla="*/ 14331 h 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
                <a:gd name="T94" fmla="*/ 0 h 41"/>
                <a:gd name="T95" fmla="*/ 45 w 45"/>
                <a:gd name="T96" fmla="*/ 41 h 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solidFill>
              <a:srgbClr val="777777"/>
            </a:solidFill>
            <a:ln w="9525">
              <a:noFill/>
              <a:round/>
            </a:ln>
          </p:spPr>
          <p:txBody>
            <a:bodyPr/>
            <a:lstStyle/>
            <a:p>
              <a:endParaRPr lang="zh-CN" altLang="en-US"/>
            </a:p>
          </p:txBody>
        </p:sp>
        <p:sp>
          <p:nvSpPr>
            <p:cNvPr id="31783" name="Freeform 358"/>
            <p:cNvSpPr/>
            <p:nvPr/>
          </p:nvSpPr>
          <p:spPr bwMode="auto">
            <a:xfrm>
              <a:off x="5999195" y="3411706"/>
              <a:ext cx="478599" cy="291795"/>
            </a:xfrm>
            <a:custGeom>
              <a:avLst/>
              <a:gdLst>
                <a:gd name="T0" fmla="*/ 478599 w 479"/>
                <a:gd name="T1" fmla="*/ 0 h 292"/>
                <a:gd name="T2" fmla="*/ 394669 w 479"/>
                <a:gd name="T3" fmla="*/ 32977 h 292"/>
                <a:gd name="T4" fmla="*/ 411655 w 479"/>
                <a:gd name="T5" fmla="*/ 44968 h 292"/>
                <a:gd name="T6" fmla="*/ 306743 w 479"/>
                <a:gd name="T7" fmla="*/ 157889 h 292"/>
                <a:gd name="T8" fmla="*/ 212822 w 479"/>
                <a:gd name="T9" fmla="*/ 147896 h 292"/>
                <a:gd name="T10" fmla="*/ 138884 w 479"/>
                <a:gd name="T11" fmla="*/ 224842 h 292"/>
                <a:gd name="T12" fmla="*/ 61948 w 479"/>
                <a:gd name="T13" fmla="*/ 186869 h 292"/>
                <a:gd name="T14" fmla="*/ 0 w 479"/>
                <a:gd name="T15" fmla="*/ 265813 h 292"/>
                <a:gd name="T16" fmla="*/ 32972 w 479"/>
                <a:gd name="T17" fmla="*/ 291795 h 292"/>
                <a:gd name="T18" fmla="*/ 73938 w 479"/>
                <a:gd name="T19" fmla="*/ 241830 h 292"/>
                <a:gd name="T20" fmla="*/ 147876 w 479"/>
                <a:gd name="T21" fmla="*/ 277805 h 292"/>
                <a:gd name="T22" fmla="*/ 229807 w 479"/>
                <a:gd name="T23" fmla="*/ 193864 h 292"/>
                <a:gd name="T24" fmla="*/ 322730 w 479"/>
                <a:gd name="T25" fmla="*/ 203857 h 292"/>
                <a:gd name="T26" fmla="*/ 447625 w 479"/>
                <a:gd name="T27" fmla="*/ 71949 h 292"/>
                <a:gd name="T28" fmla="*/ 471605 w 479"/>
                <a:gd name="T29" fmla="*/ 87938 h 292"/>
                <a:gd name="T30" fmla="*/ 478599 w 479"/>
                <a:gd name="T31" fmla="*/ 0 h 2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9"/>
                <a:gd name="T49" fmla="*/ 0 h 292"/>
                <a:gd name="T50" fmla="*/ 479 w 479"/>
                <a:gd name="T51" fmla="*/ 292 h 2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solidFill>
              <a:srgbClr val="777777"/>
            </a:solidFill>
            <a:ln w="9525">
              <a:noFill/>
              <a:round/>
            </a:ln>
          </p:spPr>
          <p:txBody>
            <a:bodyPr/>
            <a:lstStyle/>
            <a:p>
              <a:endParaRPr lang="zh-CN" altLang="en-US"/>
            </a:p>
          </p:txBody>
        </p:sp>
      </p:grpSp>
      <p:sp>
        <p:nvSpPr>
          <p:cNvPr id="244" name="Rectangle 4"/>
          <p:cNvSpPr txBox="1">
            <a:spLocks noChangeArrowheads="1"/>
          </p:cNvSpPr>
          <p:nvPr/>
        </p:nvSpPr>
        <p:spPr bwMode="auto">
          <a:xfrm>
            <a:off x="1874838" y="1887538"/>
            <a:ext cx="971550" cy="360362"/>
          </a:xfrm>
          <a:prstGeom prst="rect">
            <a:avLst/>
          </a:prstGeom>
          <a:noFill/>
          <a:ln>
            <a:noFill/>
          </a:ln>
          <a:effectLst/>
        </p:spPr>
        <p:txBody>
          <a:bodyPr lIns="68571" tIns="34285" rIns="68571" bIns="34285" anchor="ct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spcBef>
                <a:spcPts val="0"/>
              </a:spcBef>
              <a:spcAft>
                <a:spcPts val="0"/>
              </a:spcAft>
              <a:defRPr/>
            </a:pPr>
            <a:r>
              <a:rPr lang="zh-CN" altLang="en-US" sz="1400" kern="0" dirty="0">
                <a:solidFill>
                  <a:schemeClr val="accent3">
                    <a:lumMod val="75000"/>
                  </a:schemeClr>
                </a:solidFill>
                <a:latin typeface="Arial" panose="020B0604020202020204"/>
                <a:ea typeface="微软雅黑" panose="020B0503020204020204" charset="-122"/>
              </a:rPr>
              <a:t>先行典范</a:t>
            </a:r>
            <a:endParaRPr lang="zh-CN" altLang="en-US" sz="1400" kern="0" dirty="0">
              <a:solidFill>
                <a:schemeClr val="accent3">
                  <a:lumMod val="75000"/>
                </a:schemeClr>
              </a:solidFill>
              <a:latin typeface="Arial" panose="020B0604020202020204"/>
              <a:ea typeface="微软雅黑" panose="020B0503020204020204" charset="-122"/>
            </a:endParaRPr>
          </a:p>
        </p:txBody>
      </p:sp>
      <p:sp>
        <p:nvSpPr>
          <p:cNvPr id="246" name="Rectangle 4"/>
          <p:cNvSpPr txBox="1">
            <a:spLocks noChangeArrowheads="1"/>
          </p:cNvSpPr>
          <p:nvPr/>
        </p:nvSpPr>
        <p:spPr bwMode="auto">
          <a:xfrm>
            <a:off x="2492375" y="2962275"/>
            <a:ext cx="971550" cy="360363"/>
          </a:xfrm>
          <a:prstGeom prst="rect">
            <a:avLst/>
          </a:prstGeom>
          <a:noFill/>
          <a:ln>
            <a:noFill/>
          </a:ln>
          <a:effectLst/>
        </p:spPr>
        <p:txBody>
          <a:bodyPr lIns="68571" tIns="34285" rIns="68571" bIns="34285" anchor="ct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spcBef>
                <a:spcPts val="0"/>
              </a:spcBef>
              <a:spcAft>
                <a:spcPts val="0"/>
              </a:spcAft>
              <a:defRPr/>
            </a:pPr>
            <a:r>
              <a:rPr lang="zh-CN" altLang="en-US" sz="1400" kern="0" dirty="0">
                <a:solidFill>
                  <a:schemeClr val="accent3">
                    <a:lumMod val="75000"/>
                  </a:schemeClr>
                </a:solidFill>
                <a:latin typeface="Arial" panose="020B0604020202020204"/>
                <a:ea typeface="微软雅黑" panose="020B0503020204020204" charset="-122"/>
              </a:rPr>
              <a:t>平台模式</a:t>
            </a:r>
            <a:endParaRPr lang="zh-CN" altLang="en-US" sz="1400" kern="0" dirty="0">
              <a:solidFill>
                <a:schemeClr val="accent3">
                  <a:lumMod val="75000"/>
                </a:schemeClr>
              </a:solidFill>
              <a:latin typeface="Arial" panose="020B0604020202020204"/>
              <a:ea typeface="微软雅黑" panose="020B0503020204020204" charset="-122"/>
            </a:endParaRPr>
          </a:p>
        </p:txBody>
      </p:sp>
      <p:sp>
        <p:nvSpPr>
          <p:cNvPr id="248" name="Rectangle 4"/>
          <p:cNvSpPr txBox="1">
            <a:spLocks noChangeArrowheads="1"/>
          </p:cNvSpPr>
          <p:nvPr/>
        </p:nvSpPr>
        <p:spPr bwMode="auto">
          <a:xfrm>
            <a:off x="1874838" y="3976688"/>
            <a:ext cx="971550" cy="360362"/>
          </a:xfrm>
          <a:prstGeom prst="rect">
            <a:avLst/>
          </a:prstGeom>
          <a:noFill/>
          <a:ln>
            <a:noFill/>
          </a:ln>
          <a:effectLst/>
        </p:spPr>
        <p:txBody>
          <a:bodyPr lIns="68571" tIns="34285" rIns="68571" bIns="34285" anchor="ct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spcBef>
                <a:spcPts val="0"/>
              </a:spcBef>
              <a:spcAft>
                <a:spcPts val="0"/>
              </a:spcAft>
              <a:defRPr/>
            </a:pPr>
            <a:r>
              <a:rPr lang="zh-CN" altLang="en-US" sz="1400" kern="0" dirty="0">
                <a:solidFill>
                  <a:schemeClr val="accent3">
                    <a:lumMod val="75000"/>
                  </a:schemeClr>
                </a:solidFill>
                <a:latin typeface="Arial" panose="020B0604020202020204"/>
                <a:ea typeface="微软雅黑" panose="020B0503020204020204" charset="-122"/>
              </a:rPr>
              <a:t>团队价值</a:t>
            </a:r>
            <a:endParaRPr lang="zh-CN" altLang="en-US" sz="1400" kern="0" dirty="0">
              <a:solidFill>
                <a:schemeClr val="accent3">
                  <a:lumMod val="75000"/>
                </a:schemeClr>
              </a:solidFill>
              <a:latin typeface="Arial" panose="020B0604020202020204"/>
              <a:ea typeface="微软雅黑" panose="020B0503020204020204" charset="-122"/>
            </a:endParaRPr>
          </a:p>
        </p:txBody>
      </p:sp>
      <p:grpSp>
        <p:nvGrpSpPr>
          <p:cNvPr id="31759" name="组合 89"/>
          <p:cNvGrpSpPr/>
          <p:nvPr/>
        </p:nvGrpSpPr>
        <p:grpSpPr bwMode="auto">
          <a:xfrm>
            <a:off x="2943225" y="2465388"/>
            <a:ext cx="439738" cy="441325"/>
            <a:chOff x="11281" y="5236"/>
            <a:chExt cx="547" cy="548"/>
          </a:xfrm>
        </p:grpSpPr>
        <p:sp>
          <p:nvSpPr>
            <p:cNvPr id="31778" name="Freeform 412"/>
            <p:cNvSpPr>
              <a:spLocks noEditPoints="1"/>
            </p:cNvSpPr>
            <p:nvPr/>
          </p:nvSpPr>
          <p:spPr bwMode="auto">
            <a:xfrm>
              <a:off x="11622" y="5236"/>
              <a:ext cx="207" cy="208"/>
            </a:xfrm>
            <a:custGeom>
              <a:avLst/>
              <a:gdLst>
                <a:gd name="T0" fmla="*/ 201 w 108"/>
                <a:gd name="T1" fmla="*/ 85 h 108"/>
                <a:gd name="T2" fmla="*/ 171 w 108"/>
                <a:gd name="T3" fmla="*/ 79 h 108"/>
                <a:gd name="T4" fmla="*/ 169 w 108"/>
                <a:gd name="T5" fmla="*/ 73 h 108"/>
                <a:gd name="T6" fmla="*/ 186 w 108"/>
                <a:gd name="T7" fmla="*/ 48 h 108"/>
                <a:gd name="T8" fmla="*/ 184 w 108"/>
                <a:gd name="T9" fmla="*/ 39 h 108"/>
                <a:gd name="T10" fmla="*/ 167 w 108"/>
                <a:gd name="T11" fmla="*/ 21 h 108"/>
                <a:gd name="T12" fmla="*/ 159 w 108"/>
                <a:gd name="T13" fmla="*/ 21 h 108"/>
                <a:gd name="T14" fmla="*/ 132 w 108"/>
                <a:gd name="T15" fmla="*/ 39 h 108"/>
                <a:gd name="T16" fmla="*/ 127 w 108"/>
                <a:gd name="T17" fmla="*/ 37 h 108"/>
                <a:gd name="T18" fmla="*/ 123 w 108"/>
                <a:gd name="T19" fmla="*/ 6 h 108"/>
                <a:gd name="T20" fmla="*/ 115 w 108"/>
                <a:gd name="T21" fmla="*/ 0 h 108"/>
                <a:gd name="T22" fmla="*/ 92 w 108"/>
                <a:gd name="T23" fmla="*/ 0 h 108"/>
                <a:gd name="T24" fmla="*/ 84 w 108"/>
                <a:gd name="T25" fmla="*/ 6 h 108"/>
                <a:gd name="T26" fmla="*/ 79 w 108"/>
                <a:gd name="T27" fmla="*/ 37 h 108"/>
                <a:gd name="T28" fmla="*/ 73 w 108"/>
                <a:gd name="T29" fmla="*/ 39 h 108"/>
                <a:gd name="T30" fmla="*/ 48 w 108"/>
                <a:gd name="T31" fmla="*/ 21 h 108"/>
                <a:gd name="T32" fmla="*/ 38 w 108"/>
                <a:gd name="T33" fmla="*/ 21 h 108"/>
                <a:gd name="T34" fmla="*/ 21 w 108"/>
                <a:gd name="T35" fmla="*/ 39 h 108"/>
                <a:gd name="T36" fmla="*/ 21 w 108"/>
                <a:gd name="T37" fmla="*/ 48 h 108"/>
                <a:gd name="T38" fmla="*/ 38 w 108"/>
                <a:gd name="T39" fmla="*/ 73 h 108"/>
                <a:gd name="T40" fmla="*/ 36 w 108"/>
                <a:gd name="T41" fmla="*/ 79 h 108"/>
                <a:gd name="T42" fmla="*/ 6 w 108"/>
                <a:gd name="T43" fmla="*/ 85 h 108"/>
                <a:gd name="T44" fmla="*/ 0 w 108"/>
                <a:gd name="T45" fmla="*/ 92 h 108"/>
                <a:gd name="T46" fmla="*/ 0 w 108"/>
                <a:gd name="T47" fmla="*/ 116 h 108"/>
                <a:gd name="T48" fmla="*/ 6 w 108"/>
                <a:gd name="T49" fmla="*/ 123 h 108"/>
                <a:gd name="T50" fmla="*/ 36 w 108"/>
                <a:gd name="T51" fmla="*/ 129 h 108"/>
                <a:gd name="T52" fmla="*/ 38 w 108"/>
                <a:gd name="T53" fmla="*/ 133 h 108"/>
                <a:gd name="T54" fmla="*/ 21 w 108"/>
                <a:gd name="T55" fmla="*/ 160 h 108"/>
                <a:gd name="T56" fmla="*/ 21 w 108"/>
                <a:gd name="T57" fmla="*/ 169 h 108"/>
                <a:gd name="T58" fmla="*/ 38 w 108"/>
                <a:gd name="T59" fmla="*/ 185 h 108"/>
                <a:gd name="T60" fmla="*/ 48 w 108"/>
                <a:gd name="T61" fmla="*/ 187 h 108"/>
                <a:gd name="T62" fmla="*/ 73 w 108"/>
                <a:gd name="T63" fmla="*/ 169 h 108"/>
                <a:gd name="T64" fmla="*/ 79 w 108"/>
                <a:gd name="T65" fmla="*/ 171 h 108"/>
                <a:gd name="T66" fmla="*/ 84 w 108"/>
                <a:gd name="T67" fmla="*/ 202 h 108"/>
                <a:gd name="T68" fmla="*/ 92 w 108"/>
                <a:gd name="T69" fmla="*/ 208 h 108"/>
                <a:gd name="T70" fmla="*/ 115 w 108"/>
                <a:gd name="T71" fmla="*/ 208 h 108"/>
                <a:gd name="T72" fmla="*/ 123 w 108"/>
                <a:gd name="T73" fmla="*/ 202 h 108"/>
                <a:gd name="T74" fmla="*/ 127 w 108"/>
                <a:gd name="T75" fmla="*/ 171 h 108"/>
                <a:gd name="T76" fmla="*/ 132 w 108"/>
                <a:gd name="T77" fmla="*/ 169 h 108"/>
                <a:gd name="T78" fmla="*/ 159 w 108"/>
                <a:gd name="T79" fmla="*/ 187 h 108"/>
                <a:gd name="T80" fmla="*/ 167 w 108"/>
                <a:gd name="T81" fmla="*/ 185 h 108"/>
                <a:gd name="T82" fmla="*/ 184 w 108"/>
                <a:gd name="T83" fmla="*/ 169 h 108"/>
                <a:gd name="T84" fmla="*/ 186 w 108"/>
                <a:gd name="T85" fmla="*/ 160 h 108"/>
                <a:gd name="T86" fmla="*/ 169 w 108"/>
                <a:gd name="T87" fmla="*/ 133 h 108"/>
                <a:gd name="T88" fmla="*/ 171 w 108"/>
                <a:gd name="T89" fmla="*/ 129 h 108"/>
                <a:gd name="T90" fmla="*/ 201 w 108"/>
                <a:gd name="T91" fmla="*/ 123 h 108"/>
                <a:gd name="T92" fmla="*/ 207 w 108"/>
                <a:gd name="T93" fmla="*/ 116 h 108"/>
                <a:gd name="T94" fmla="*/ 207 w 108"/>
                <a:gd name="T95" fmla="*/ 92 h 108"/>
                <a:gd name="T96" fmla="*/ 201 w 108"/>
                <a:gd name="T97" fmla="*/ 85 h 108"/>
                <a:gd name="T98" fmla="*/ 104 w 108"/>
                <a:gd name="T99" fmla="*/ 137 h 108"/>
                <a:gd name="T100" fmla="*/ 71 w 108"/>
                <a:gd name="T101" fmla="*/ 104 h 108"/>
                <a:gd name="T102" fmla="*/ 104 w 108"/>
                <a:gd name="T103" fmla="*/ 71 h 108"/>
                <a:gd name="T104" fmla="*/ 136 w 108"/>
                <a:gd name="T105" fmla="*/ 104 h 108"/>
                <a:gd name="T106" fmla="*/ 104 w 108"/>
                <a:gd name="T107" fmla="*/ 137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08"/>
                <a:gd name="T164" fmla="*/ 108 w 108"/>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solidFill>
              <a:srgbClr val="777777"/>
            </a:solidFill>
            <a:ln w="9525">
              <a:noFill/>
              <a:round/>
            </a:ln>
          </p:spPr>
          <p:txBody>
            <a:bodyPr lIns="68589" tIns="34295" rIns="68589" bIns="34295"/>
            <a:lstStyle/>
            <a:p>
              <a:endParaRPr lang="zh-CN" altLang="en-US"/>
            </a:p>
          </p:txBody>
        </p:sp>
        <p:sp>
          <p:nvSpPr>
            <p:cNvPr id="31779" name="Freeform 413"/>
            <p:cNvSpPr>
              <a:spLocks noEditPoints="1"/>
            </p:cNvSpPr>
            <p:nvPr/>
          </p:nvSpPr>
          <p:spPr bwMode="auto">
            <a:xfrm>
              <a:off x="11281" y="5374"/>
              <a:ext cx="410" cy="410"/>
            </a:xfrm>
            <a:custGeom>
              <a:avLst/>
              <a:gdLst>
                <a:gd name="T0" fmla="*/ 399 w 216"/>
                <a:gd name="T1" fmla="*/ 169 h 216"/>
                <a:gd name="T2" fmla="*/ 338 w 216"/>
                <a:gd name="T3" fmla="*/ 158 h 216"/>
                <a:gd name="T4" fmla="*/ 334 w 216"/>
                <a:gd name="T5" fmla="*/ 146 h 216"/>
                <a:gd name="T6" fmla="*/ 368 w 216"/>
                <a:gd name="T7" fmla="*/ 93 h 216"/>
                <a:gd name="T8" fmla="*/ 366 w 216"/>
                <a:gd name="T9" fmla="*/ 78 h 216"/>
                <a:gd name="T10" fmla="*/ 332 w 216"/>
                <a:gd name="T11" fmla="*/ 44 h 216"/>
                <a:gd name="T12" fmla="*/ 317 w 216"/>
                <a:gd name="T13" fmla="*/ 42 h 216"/>
                <a:gd name="T14" fmla="*/ 264 w 216"/>
                <a:gd name="T15" fmla="*/ 76 h 216"/>
                <a:gd name="T16" fmla="*/ 252 w 216"/>
                <a:gd name="T17" fmla="*/ 72 h 216"/>
                <a:gd name="T18" fmla="*/ 241 w 216"/>
                <a:gd name="T19" fmla="*/ 11 h 216"/>
                <a:gd name="T20" fmla="*/ 230 w 216"/>
                <a:gd name="T21" fmla="*/ 0 h 216"/>
                <a:gd name="T22" fmla="*/ 180 w 216"/>
                <a:gd name="T23" fmla="*/ 0 h 216"/>
                <a:gd name="T24" fmla="*/ 169 w 216"/>
                <a:gd name="T25" fmla="*/ 11 h 216"/>
                <a:gd name="T26" fmla="*/ 158 w 216"/>
                <a:gd name="T27" fmla="*/ 72 h 216"/>
                <a:gd name="T28" fmla="*/ 146 w 216"/>
                <a:gd name="T29" fmla="*/ 76 h 216"/>
                <a:gd name="T30" fmla="*/ 93 w 216"/>
                <a:gd name="T31" fmla="*/ 42 h 216"/>
                <a:gd name="T32" fmla="*/ 78 w 216"/>
                <a:gd name="T33" fmla="*/ 44 h 216"/>
                <a:gd name="T34" fmla="*/ 44 w 216"/>
                <a:gd name="T35" fmla="*/ 78 h 216"/>
                <a:gd name="T36" fmla="*/ 42 w 216"/>
                <a:gd name="T37" fmla="*/ 93 h 216"/>
                <a:gd name="T38" fmla="*/ 76 w 216"/>
                <a:gd name="T39" fmla="*/ 146 h 216"/>
                <a:gd name="T40" fmla="*/ 72 w 216"/>
                <a:gd name="T41" fmla="*/ 158 h 216"/>
                <a:gd name="T42" fmla="*/ 11 w 216"/>
                <a:gd name="T43" fmla="*/ 169 h 216"/>
                <a:gd name="T44" fmla="*/ 0 w 216"/>
                <a:gd name="T45" fmla="*/ 180 h 216"/>
                <a:gd name="T46" fmla="*/ 0 w 216"/>
                <a:gd name="T47" fmla="*/ 230 h 216"/>
                <a:gd name="T48" fmla="*/ 11 w 216"/>
                <a:gd name="T49" fmla="*/ 241 h 216"/>
                <a:gd name="T50" fmla="*/ 72 w 216"/>
                <a:gd name="T51" fmla="*/ 252 h 216"/>
                <a:gd name="T52" fmla="*/ 76 w 216"/>
                <a:gd name="T53" fmla="*/ 264 h 216"/>
                <a:gd name="T54" fmla="*/ 42 w 216"/>
                <a:gd name="T55" fmla="*/ 317 h 216"/>
                <a:gd name="T56" fmla="*/ 44 w 216"/>
                <a:gd name="T57" fmla="*/ 332 h 216"/>
                <a:gd name="T58" fmla="*/ 78 w 216"/>
                <a:gd name="T59" fmla="*/ 366 h 216"/>
                <a:gd name="T60" fmla="*/ 93 w 216"/>
                <a:gd name="T61" fmla="*/ 368 h 216"/>
                <a:gd name="T62" fmla="*/ 146 w 216"/>
                <a:gd name="T63" fmla="*/ 334 h 216"/>
                <a:gd name="T64" fmla="*/ 158 w 216"/>
                <a:gd name="T65" fmla="*/ 338 h 216"/>
                <a:gd name="T66" fmla="*/ 169 w 216"/>
                <a:gd name="T67" fmla="*/ 399 h 216"/>
                <a:gd name="T68" fmla="*/ 180 w 216"/>
                <a:gd name="T69" fmla="*/ 410 h 216"/>
                <a:gd name="T70" fmla="*/ 230 w 216"/>
                <a:gd name="T71" fmla="*/ 410 h 216"/>
                <a:gd name="T72" fmla="*/ 241 w 216"/>
                <a:gd name="T73" fmla="*/ 399 h 216"/>
                <a:gd name="T74" fmla="*/ 252 w 216"/>
                <a:gd name="T75" fmla="*/ 338 h 216"/>
                <a:gd name="T76" fmla="*/ 264 w 216"/>
                <a:gd name="T77" fmla="*/ 334 h 216"/>
                <a:gd name="T78" fmla="*/ 317 w 216"/>
                <a:gd name="T79" fmla="*/ 368 h 216"/>
                <a:gd name="T80" fmla="*/ 332 w 216"/>
                <a:gd name="T81" fmla="*/ 366 h 216"/>
                <a:gd name="T82" fmla="*/ 366 w 216"/>
                <a:gd name="T83" fmla="*/ 332 h 216"/>
                <a:gd name="T84" fmla="*/ 368 w 216"/>
                <a:gd name="T85" fmla="*/ 317 h 216"/>
                <a:gd name="T86" fmla="*/ 334 w 216"/>
                <a:gd name="T87" fmla="*/ 264 h 216"/>
                <a:gd name="T88" fmla="*/ 338 w 216"/>
                <a:gd name="T89" fmla="*/ 252 h 216"/>
                <a:gd name="T90" fmla="*/ 399 w 216"/>
                <a:gd name="T91" fmla="*/ 241 h 216"/>
                <a:gd name="T92" fmla="*/ 410 w 216"/>
                <a:gd name="T93" fmla="*/ 230 h 216"/>
                <a:gd name="T94" fmla="*/ 410 w 216"/>
                <a:gd name="T95" fmla="*/ 180 h 216"/>
                <a:gd name="T96" fmla="*/ 399 w 216"/>
                <a:gd name="T97" fmla="*/ 169 h 216"/>
                <a:gd name="T98" fmla="*/ 205 w 216"/>
                <a:gd name="T99" fmla="*/ 279 h 216"/>
                <a:gd name="T100" fmla="*/ 131 w 216"/>
                <a:gd name="T101" fmla="*/ 205 h 216"/>
                <a:gd name="T102" fmla="*/ 205 w 216"/>
                <a:gd name="T103" fmla="*/ 131 h 216"/>
                <a:gd name="T104" fmla="*/ 279 w 216"/>
                <a:gd name="T105" fmla="*/ 205 h 216"/>
                <a:gd name="T106" fmla="*/ 205 w 216"/>
                <a:gd name="T107" fmla="*/ 279 h 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
                <a:gd name="T163" fmla="*/ 0 h 216"/>
                <a:gd name="T164" fmla="*/ 216 w 216"/>
                <a:gd name="T165" fmla="*/ 216 h 2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solidFill>
              <a:srgbClr val="777777"/>
            </a:solidFill>
            <a:ln w="9525">
              <a:noFill/>
              <a:round/>
            </a:ln>
          </p:spPr>
          <p:txBody>
            <a:bodyPr lIns="68589" tIns="34295" rIns="68589" bIns="34295"/>
            <a:lstStyle/>
            <a:p>
              <a:endParaRPr lang="zh-CN" altLang="en-US"/>
            </a:p>
          </p:txBody>
        </p:sp>
      </p:grpSp>
      <p:sp>
        <p:nvSpPr>
          <p:cNvPr id="3" name="Freeform 15"/>
          <p:cNvSpPr/>
          <p:nvPr/>
        </p:nvSpPr>
        <p:spPr bwMode="auto">
          <a:xfrm rot="5400000">
            <a:off x="4329113" y="2487613"/>
            <a:ext cx="647700" cy="647700"/>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sp>
        <p:nvSpPr>
          <p:cNvPr id="119" name="Freeform 15"/>
          <p:cNvSpPr/>
          <p:nvPr/>
        </p:nvSpPr>
        <p:spPr bwMode="auto">
          <a:xfrm rot="5400000">
            <a:off x="3411538" y="1368425"/>
            <a:ext cx="647700" cy="647700"/>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grpSp>
        <p:nvGrpSpPr>
          <p:cNvPr id="114" name="组合 113"/>
          <p:cNvGrpSpPr/>
          <p:nvPr/>
        </p:nvGrpSpPr>
        <p:grpSpPr>
          <a:xfrm>
            <a:off x="4496435" y="2593340"/>
            <a:ext cx="346710" cy="347980"/>
            <a:chOff x="8038" y="4153"/>
            <a:chExt cx="546" cy="548"/>
          </a:xfrm>
          <a:solidFill>
            <a:srgbClr val="FF0000"/>
          </a:solidFill>
        </p:grpSpPr>
        <p:sp>
          <p:nvSpPr>
            <p:cNvPr id="80" name="Freeform 412"/>
            <p:cNvSpPr>
              <a:spLocks noEditPoints="1"/>
            </p:cNvSpPr>
            <p:nvPr/>
          </p:nvSpPr>
          <p:spPr bwMode="auto">
            <a:xfrm>
              <a:off x="8378" y="4153"/>
              <a:ext cx="207" cy="207"/>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sp>
          <p:nvSpPr>
            <p:cNvPr id="81" name="Freeform 413"/>
            <p:cNvSpPr>
              <a:spLocks noEditPoints="1"/>
            </p:cNvSpPr>
            <p:nvPr/>
          </p:nvSpPr>
          <p:spPr bwMode="auto">
            <a:xfrm>
              <a:off x="8038" y="4291"/>
              <a:ext cx="409" cy="410"/>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grpSp>
      <p:sp>
        <p:nvSpPr>
          <p:cNvPr id="121" name="Freeform 15"/>
          <p:cNvSpPr/>
          <p:nvPr/>
        </p:nvSpPr>
        <p:spPr bwMode="auto">
          <a:xfrm rot="5400000">
            <a:off x="4329113" y="2482850"/>
            <a:ext cx="647700" cy="647700"/>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grpSp>
        <p:nvGrpSpPr>
          <p:cNvPr id="122" name="组合 121"/>
          <p:cNvGrpSpPr/>
          <p:nvPr/>
        </p:nvGrpSpPr>
        <p:grpSpPr>
          <a:xfrm>
            <a:off x="4479440" y="2632225"/>
            <a:ext cx="346710" cy="347980"/>
            <a:chOff x="8038" y="4153"/>
            <a:chExt cx="546" cy="548"/>
          </a:xfrm>
          <a:solidFill>
            <a:srgbClr val="FF0000"/>
          </a:solidFill>
        </p:grpSpPr>
        <p:sp>
          <p:nvSpPr>
            <p:cNvPr id="123" name="Freeform 412"/>
            <p:cNvSpPr>
              <a:spLocks noEditPoints="1"/>
            </p:cNvSpPr>
            <p:nvPr/>
          </p:nvSpPr>
          <p:spPr bwMode="auto">
            <a:xfrm>
              <a:off x="8378" y="4153"/>
              <a:ext cx="207" cy="207"/>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sp>
          <p:nvSpPr>
            <p:cNvPr id="124" name="Freeform 413"/>
            <p:cNvSpPr>
              <a:spLocks noEditPoints="1"/>
            </p:cNvSpPr>
            <p:nvPr/>
          </p:nvSpPr>
          <p:spPr bwMode="auto">
            <a:xfrm>
              <a:off x="8038" y="4291"/>
              <a:ext cx="409" cy="410"/>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grpSp>
      <p:grpSp>
        <p:nvGrpSpPr>
          <p:cNvPr id="31765" name="组合 55"/>
          <p:cNvGrpSpPr/>
          <p:nvPr/>
        </p:nvGrpSpPr>
        <p:grpSpPr bwMode="auto">
          <a:xfrm>
            <a:off x="3587750" y="1536700"/>
            <a:ext cx="322263" cy="314325"/>
            <a:chOff x="5992201" y="3228835"/>
            <a:chExt cx="485593" cy="474666"/>
          </a:xfrm>
        </p:grpSpPr>
        <p:sp>
          <p:nvSpPr>
            <p:cNvPr id="31774" name="Freeform 355"/>
            <p:cNvSpPr/>
            <p:nvPr/>
          </p:nvSpPr>
          <p:spPr bwMode="auto">
            <a:xfrm>
              <a:off x="6191034" y="3228835"/>
              <a:ext cx="66944" cy="78945"/>
            </a:xfrm>
            <a:custGeom>
              <a:avLst/>
              <a:gdLst>
                <a:gd name="T0" fmla="*/ 26299 w 28"/>
                <a:gd name="T1" fmla="*/ 76553 h 33"/>
                <a:gd name="T2" fmla="*/ 62162 w 28"/>
                <a:gd name="T3" fmla="*/ 45453 h 33"/>
                <a:gd name="T4" fmla="*/ 40645 w 28"/>
                <a:gd name="T5" fmla="*/ 2392 h 33"/>
                <a:gd name="T6" fmla="*/ 2391 w 28"/>
                <a:gd name="T7" fmla="*/ 33492 h 33"/>
                <a:gd name="T8" fmla="*/ 26299 w 28"/>
                <a:gd name="T9" fmla="*/ 76553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solidFill>
              <a:srgbClr val="FF0000"/>
            </a:solidFill>
            <a:ln w="9525">
              <a:noFill/>
              <a:round/>
            </a:ln>
          </p:spPr>
          <p:txBody>
            <a:bodyPr/>
            <a:lstStyle/>
            <a:p>
              <a:endParaRPr lang="zh-CN" altLang="en-US"/>
            </a:p>
          </p:txBody>
        </p:sp>
        <p:sp>
          <p:nvSpPr>
            <p:cNvPr id="31775" name="Freeform 356"/>
            <p:cNvSpPr/>
            <p:nvPr/>
          </p:nvSpPr>
          <p:spPr bwMode="auto">
            <a:xfrm>
              <a:off x="6047155" y="3298786"/>
              <a:ext cx="301747" cy="313779"/>
            </a:xfrm>
            <a:custGeom>
              <a:avLst/>
              <a:gdLst>
                <a:gd name="T0" fmla="*/ 64660 w 126"/>
                <a:gd name="T1" fmla="*/ 76648 h 131"/>
                <a:gd name="T2" fmla="*/ 95793 w 126"/>
                <a:gd name="T3" fmla="*/ 52696 h 131"/>
                <a:gd name="T4" fmla="*/ 62265 w 126"/>
                <a:gd name="T5" fmla="*/ 148506 h 131"/>
                <a:gd name="T6" fmla="*/ 62265 w 126"/>
                <a:gd name="T7" fmla="*/ 148506 h 131"/>
                <a:gd name="T8" fmla="*/ 86213 w 126"/>
                <a:gd name="T9" fmla="*/ 158087 h 131"/>
                <a:gd name="T10" fmla="*/ 74239 w 126"/>
                <a:gd name="T11" fmla="*/ 217969 h 131"/>
                <a:gd name="T12" fmla="*/ 40712 w 126"/>
                <a:gd name="T13" fmla="*/ 294617 h 131"/>
                <a:gd name="T14" fmla="*/ 76634 w 126"/>
                <a:gd name="T15" fmla="*/ 313779 h 131"/>
                <a:gd name="T16" fmla="*/ 122136 w 126"/>
                <a:gd name="T17" fmla="*/ 210783 h 131"/>
                <a:gd name="T18" fmla="*/ 129320 w 126"/>
                <a:gd name="T19" fmla="*/ 177249 h 131"/>
                <a:gd name="T20" fmla="*/ 179611 w 126"/>
                <a:gd name="T21" fmla="*/ 179644 h 131"/>
                <a:gd name="T22" fmla="*/ 174822 w 126"/>
                <a:gd name="T23" fmla="*/ 189225 h 131"/>
                <a:gd name="T24" fmla="*/ 167637 w 126"/>
                <a:gd name="T25" fmla="*/ 229945 h 131"/>
                <a:gd name="T26" fmla="*/ 205954 w 126"/>
                <a:gd name="T27" fmla="*/ 239526 h 131"/>
                <a:gd name="T28" fmla="*/ 220323 w 126"/>
                <a:gd name="T29" fmla="*/ 191621 h 131"/>
                <a:gd name="T30" fmla="*/ 227508 w 126"/>
                <a:gd name="T31" fmla="*/ 165273 h 131"/>
                <a:gd name="T32" fmla="*/ 205954 w 126"/>
                <a:gd name="T33" fmla="*/ 136530 h 131"/>
                <a:gd name="T34" fmla="*/ 205954 w 126"/>
                <a:gd name="T35" fmla="*/ 136530 h 131"/>
                <a:gd name="T36" fmla="*/ 203560 w 126"/>
                <a:gd name="T37" fmla="*/ 136530 h 131"/>
                <a:gd name="T38" fmla="*/ 201165 w 126"/>
                <a:gd name="T39" fmla="*/ 136530 h 131"/>
                <a:gd name="T40" fmla="*/ 193980 w 126"/>
                <a:gd name="T41" fmla="*/ 134135 h 131"/>
                <a:gd name="T42" fmla="*/ 182006 w 126"/>
                <a:gd name="T43" fmla="*/ 134135 h 131"/>
                <a:gd name="T44" fmla="*/ 158058 w 126"/>
                <a:gd name="T45" fmla="*/ 131739 h 131"/>
                <a:gd name="T46" fmla="*/ 177217 w 126"/>
                <a:gd name="T47" fmla="*/ 64672 h 131"/>
                <a:gd name="T48" fmla="*/ 186796 w 126"/>
                <a:gd name="T49" fmla="*/ 79044 h 131"/>
                <a:gd name="T50" fmla="*/ 198770 w 126"/>
                <a:gd name="T51" fmla="*/ 93415 h 131"/>
                <a:gd name="T52" fmla="*/ 201165 w 126"/>
                <a:gd name="T53" fmla="*/ 95810 h 131"/>
                <a:gd name="T54" fmla="*/ 217928 w 126"/>
                <a:gd name="T55" fmla="*/ 107787 h 131"/>
                <a:gd name="T56" fmla="*/ 217928 w 126"/>
                <a:gd name="T57" fmla="*/ 107787 h 131"/>
                <a:gd name="T58" fmla="*/ 217928 w 126"/>
                <a:gd name="T59" fmla="*/ 107787 h 131"/>
                <a:gd name="T60" fmla="*/ 220323 w 126"/>
                <a:gd name="T61" fmla="*/ 107787 h 131"/>
                <a:gd name="T62" fmla="*/ 227508 w 126"/>
                <a:gd name="T63" fmla="*/ 107787 h 131"/>
                <a:gd name="T64" fmla="*/ 301747 w 126"/>
                <a:gd name="T65" fmla="*/ 107787 h 131"/>
                <a:gd name="T66" fmla="*/ 301747 w 126"/>
                <a:gd name="T67" fmla="*/ 67067 h 131"/>
                <a:gd name="T68" fmla="*/ 227508 w 126"/>
                <a:gd name="T69" fmla="*/ 69463 h 131"/>
                <a:gd name="T70" fmla="*/ 225113 w 126"/>
                <a:gd name="T71" fmla="*/ 69463 h 131"/>
                <a:gd name="T72" fmla="*/ 217928 w 126"/>
                <a:gd name="T73" fmla="*/ 57486 h 131"/>
                <a:gd name="T74" fmla="*/ 193980 w 126"/>
                <a:gd name="T75" fmla="*/ 28743 h 131"/>
                <a:gd name="T76" fmla="*/ 179611 w 126"/>
                <a:gd name="T77" fmla="*/ 21557 h 131"/>
                <a:gd name="T78" fmla="*/ 177217 w 126"/>
                <a:gd name="T79" fmla="*/ 19162 h 131"/>
                <a:gd name="T80" fmla="*/ 182006 w 126"/>
                <a:gd name="T81" fmla="*/ 33534 h 131"/>
                <a:gd name="T82" fmla="*/ 170032 w 126"/>
                <a:gd name="T83" fmla="*/ 38324 h 131"/>
                <a:gd name="T84" fmla="*/ 170032 w 126"/>
                <a:gd name="T85" fmla="*/ 50300 h 131"/>
                <a:gd name="T86" fmla="*/ 146084 w 126"/>
                <a:gd name="T87" fmla="*/ 88625 h 131"/>
                <a:gd name="T88" fmla="*/ 162848 w 126"/>
                <a:gd name="T89" fmla="*/ 28743 h 131"/>
                <a:gd name="T90" fmla="*/ 165242 w 126"/>
                <a:gd name="T91" fmla="*/ 26348 h 131"/>
                <a:gd name="T92" fmla="*/ 167637 w 126"/>
                <a:gd name="T93" fmla="*/ 14372 h 131"/>
                <a:gd name="T94" fmla="*/ 162848 w 126"/>
                <a:gd name="T95" fmla="*/ 11976 h 131"/>
                <a:gd name="T96" fmla="*/ 155663 w 126"/>
                <a:gd name="T97" fmla="*/ 23953 h 131"/>
                <a:gd name="T98" fmla="*/ 155663 w 126"/>
                <a:gd name="T99" fmla="*/ 26348 h 131"/>
                <a:gd name="T100" fmla="*/ 136505 w 126"/>
                <a:gd name="T101" fmla="*/ 83834 h 131"/>
                <a:gd name="T102" fmla="*/ 138899 w 126"/>
                <a:gd name="T103" fmla="*/ 40719 h 131"/>
                <a:gd name="T104" fmla="*/ 146084 w 126"/>
                <a:gd name="T105" fmla="*/ 28743 h 131"/>
                <a:gd name="T106" fmla="*/ 141294 w 126"/>
                <a:gd name="T107" fmla="*/ 19162 h 131"/>
                <a:gd name="T108" fmla="*/ 150874 w 126"/>
                <a:gd name="T109" fmla="*/ 9581 h 131"/>
                <a:gd name="T110" fmla="*/ 126925 w 126"/>
                <a:gd name="T111" fmla="*/ 2395 h 131"/>
                <a:gd name="T112" fmla="*/ 105372 w 126"/>
                <a:gd name="T113" fmla="*/ 2395 h 131"/>
                <a:gd name="T114" fmla="*/ 43107 w 126"/>
                <a:gd name="T115" fmla="*/ 45510 h 131"/>
                <a:gd name="T116" fmla="*/ 0 w 126"/>
                <a:gd name="T117" fmla="*/ 117368 h 131"/>
                <a:gd name="T118" fmla="*/ 35922 w 126"/>
                <a:gd name="T119" fmla="*/ 136530 h 131"/>
                <a:gd name="T120" fmla="*/ 64660 w 126"/>
                <a:gd name="T121" fmla="*/ 76648 h 1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
                <a:gd name="T184" fmla="*/ 0 h 131"/>
                <a:gd name="T185" fmla="*/ 126 w 126"/>
                <a:gd name="T186" fmla="*/ 131 h 1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solidFill>
              <a:srgbClr val="FF0000"/>
            </a:solidFill>
            <a:ln w="9525">
              <a:noFill/>
              <a:round/>
            </a:ln>
          </p:spPr>
          <p:txBody>
            <a:bodyPr/>
            <a:lstStyle/>
            <a:p>
              <a:endParaRPr lang="zh-CN" altLang="en-US"/>
            </a:p>
          </p:txBody>
        </p:sp>
        <p:sp>
          <p:nvSpPr>
            <p:cNvPr id="31776" name="Freeform 357"/>
            <p:cNvSpPr>
              <a:spLocks noEditPoints="1"/>
            </p:cNvSpPr>
            <p:nvPr/>
          </p:nvSpPr>
          <p:spPr bwMode="auto">
            <a:xfrm>
              <a:off x="5992201" y="3430693"/>
              <a:ext cx="106911" cy="97931"/>
            </a:xfrm>
            <a:custGeom>
              <a:avLst/>
              <a:gdLst>
                <a:gd name="T0" fmla="*/ 11879 w 45"/>
                <a:gd name="T1" fmla="*/ 78823 h 41"/>
                <a:gd name="T2" fmla="*/ 16631 w 45"/>
                <a:gd name="T3" fmla="*/ 76434 h 41"/>
                <a:gd name="T4" fmla="*/ 16631 w 45"/>
                <a:gd name="T5" fmla="*/ 76434 h 41"/>
                <a:gd name="T6" fmla="*/ 68898 w 45"/>
                <a:gd name="T7" fmla="*/ 93154 h 41"/>
                <a:gd name="T8" fmla="*/ 68898 w 45"/>
                <a:gd name="T9" fmla="*/ 93154 h 41"/>
                <a:gd name="T10" fmla="*/ 71274 w 45"/>
                <a:gd name="T11" fmla="*/ 97931 h 41"/>
                <a:gd name="T12" fmla="*/ 76026 w 45"/>
                <a:gd name="T13" fmla="*/ 97931 h 41"/>
                <a:gd name="T14" fmla="*/ 78401 w 45"/>
                <a:gd name="T15" fmla="*/ 95542 h 41"/>
                <a:gd name="T16" fmla="*/ 78401 w 45"/>
                <a:gd name="T17" fmla="*/ 95542 h 41"/>
                <a:gd name="T18" fmla="*/ 90280 w 45"/>
                <a:gd name="T19" fmla="*/ 88377 h 41"/>
                <a:gd name="T20" fmla="*/ 104535 w 45"/>
                <a:gd name="T21" fmla="*/ 42994 h 41"/>
                <a:gd name="T22" fmla="*/ 97408 w 45"/>
                <a:gd name="T23" fmla="*/ 31051 h 41"/>
                <a:gd name="T24" fmla="*/ 85529 w 45"/>
                <a:gd name="T25" fmla="*/ 26274 h 41"/>
                <a:gd name="T26" fmla="*/ 85529 w 45"/>
                <a:gd name="T27" fmla="*/ 26274 h 41"/>
                <a:gd name="T28" fmla="*/ 76026 w 45"/>
                <a:gd name="T29" fmla="*/ 9554 h 41"/>
                <a:gd name="T30" fmla="*/ 59395 w 45"/>
                <a:gd name="T31" fmla="*/ 2389 h 41"/>
                <a:gd name="T32" fmla="*/ 40389 w 45"/>
                <a:gd name="T33" fmla="*/ 11943 h 41"/>
                <a:gd name="T34" fmla="*/ 40389 w 45"/>
                <a:gd name="T35" fmla="*/ 14331 h 41"/>
                <a:gd name="T36" fmla="*/ 28510 w 45"/>
                <a:gd name="T37" fmla="*/ 9554 h 41"/>
                <a:gd name="T38" fmla="*/ 16631 w 45"/>
                <a:gd name="T39" fmla="*/ 16720 h 41"/>
                <a:gd name="T40" fmla="*/ 2376 w 45"/>
                <a:gd name="T41" fmla="*/ 59714 h 41"/>
                <a:gd name="T42" fmla="*/ 7127 w 45"/>
                <a:gd name="T43" fmla="*/ 71657 h 41"/>
                <a:gd name="T44" fmla="*/ 7127 w 45"/>
                <a:gd name="T45" fmla="*/ 74045 h 41"/>
                <a:gd name="T46" fmla="*/ 7127 w 45"/>
                <a:gd name="T47" fmla="*/ 76434 h 41"/>
                <a:gd name="T48" fmla="*/ 11879 w 45"/>
                <a:gd name="T49" fmla="*/ 78823 h 41"/>
                <a:gd name="T50" fmla="*/ 47516 w 45"/>
                <a:gd name="T51" fmla="*/ 14331 h 41"/>
                <a:gd name="T52" fmla="*/ 57019 w 45"/>
                <a:gd name="T53" fmla="*/ 9554 h 41"/>
                <a:gd name="T54" fmla="*/ 73650 w 45"/>
                <a:gd name="T55" fmla="*/ 16720 h 41"/>
                <a:gd name="T56" fmla="*/ 78401 w 45"/>
                <a:gd name="T57" fmla="*/ 23886 h 41"/>
                <a:gd name="T58" fmla="*/ 78401 w 45"/>
                <a:gd name="T59" fmla="*/ 23886 h 41"/>
                <a:gd name="T60" fmla="*/ 47516 w 45"/>
                <a:gd name="T61" fmla="*/ 14331 h 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
                <a:gd name="T94" fmla="*/ 0 h 41"/>
                <a:gd name="T95" fmla="*/ 45 w 45"/>
                <a:gd name="T96" fmla="*/ 41 h 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solidFill>
              <a:srgbClr val="FF0000"/>
            </a:solidFill>
            <a:ln w="9525">
              <a:noFill/>
              <a:round/>
            </a:ln>
          </p:spPr>
          <p:txBody>
            <a:bodyPr/>
            <a:lstStyle/>
            <a:p>
              <a:endParaRPr lang="zh-CN" altLang="en-US"/>
            </a:p>
          </p:txBody>
        </p:sp>
        <p:sp>
          <p:nvSpPr>
            <p:cNvPr id="31777" name="Freeform 358"/>
            <p:cNvSpPr/>
            <p:nvPr/>
          </p:nvSpPr>
          <p:spPr bwMode="auto">
            <a:xfrm>
              <a:off x="5999195" y="3411706"/>
              <a:ext cx="478599" cy="291795"/>
            </a:xfrm>
            <a:custGeom>
              <a:avLst/>
              <a:gdLst>
                <a:gd name="T0" fmla="*/ 478599 w 479"/>
                <a:gd name="T1" fmla="*/ 0 h 292"/>
                <a:gd name="T2" fmla="*/ 394669 w 479"/>
                <a:gd name="T3" fmla="*/ 32977 h 292"/>
                <a:gd name="T4" fmla="*/ 411655 w 479"/>
                <a:gd name="T5" fmla="*/ 44968 h 292"/>
                <a:gd name="T6" fmla="*/ 306743 w 479"/>
                <a:gd name="T7" fmla="*/ 157889 h 292"/>
                <a:gd name="T8" fmla="*/ 212822 w 479"/>
                <a:gd name="T9" fmla="*/ 147896 h 292"/>
                <a:gd name="T10" fmla="*/ 138884 w 479"/>
                <a:gd name="T11" fmla="*/ 224842 h 292"/>
                <a:gd name="T12" fmla="*/ 61948 w 479"/>
                <a:gd name="T13" fmla="*/ 186869 h 292"/>
                <a:gd name="T14" fmla="*/ 0 w 479"/>
                <a:gd name="T15" fmla="*/ 265813 h 292"/>
                <a:gd name="T16" fmla="*/ 32972 w 479"/>
                <a:gd name="T17" fmla="*/ 291795 h 292"/>
                <a:gd name="T18" fmla="*/ 73938 w 479"/>
                <a:gd name="T19" fmla="*/ 241830 h 292"/>
                <a:gd name="T20" fmla="*/ 147876 w 479"/>
                <a:gd name="T21" fmla="*/ 277805 h 292"/>
                <a:gd name="T22" fmla="*/ 229807 w 479"/>
                <a:gd name="T23" fmla="*/ 193864 h 292"/>
                <a:gd name="T24" fmla="*/ 322730 w 479"/>
                <a:gd name="T25" fmla="*/ 203857 h 292"/>
                <a:gd name="T26" fmla="*/ 447625 w 479"/>
                <a:gd name="T27" fmla="*/ 71949 h 292"/>
                <a:gd name="T28" fmla="*/ 471605 w 479"/>
                <a:gd name="T29" fmla="*/ 87938 h 292"/>
                <a:gd name="T30" fmla="*/ 478599 w 479"/>
                <a:gd name="T31" fmla="*/ 0 h 2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9"/>
                <a:gd name="T49" fmla="*/ 0 h 292"/>
                <a:gd name="T50" fmla="*/ 479 w 479"/>
                <a:gd name="T51" fmla="*/ 292 h 2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solidFill>
              <a:srgbClr val="FF0000"/>
            </a:solidFill>
            <a:ln w="9525">
              <a:noFill/>
              <a:round/>
            </a:ln>
          </p:spPr>
          <p:txBody>
            <a:bodyPr/>
            <a:lstStyle/>
            <a:p>
              <a:endParaRPr lang="zh-CN" altLang="en-US"/>
            </a:p>
          </p:txBody>
        </p:sp>
      </p:grpSp>
      <p:sp>
        <p:nvSpPr>
          <p:cNvPr id="131" name="Freeform 15"/>
          <p:cNvSpPr/>
          <p:nvPr/>
        </p:nvSpPr>
        <p:spPr bwMode="auto">
          <a:xfrm rot="5400000">
            <a:off x="3411538" y="3778250"/>
            <a:ext cx="647700" cy="647700"/>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sp>
        <p:nvSpPr>
          <p:cNvPr id="31767" name="Freeform 21"/>
          <p:cNvSpPr>
            <a:spLocks noEditPoints="1"/>
          </p:cNvSpPr>
          <p:nvPr/>
        </p:nvSpPr>
        <p:spPr bwMode="auto">
          <a:xfrm>
            <a:off x="3557588" y="3881438"/>
            <a:ext cx="393700" cy="404812"/>
          </a:xfrm>
          <a:custGeom>
            <a:avLst/>
            <a:gdLst>
              <a:gd name="T0" fmla="*/ 157480 w 60"/>
              <a:gd name="T1" fmla="*/ 45740 h 62"/>
              <a:gd name="T2" fmla="*/ 249343 w 60"/>
              <a:gd name="T3" fmla="*/ 45740 h 62"/>
              <a:gd name="T4" fmla="*/ 308398 w 60"/>
              <a:gd name="T5" fmla="*/ 45740 h 62"/>
              <a:gd name="T6" fmla="*/ 308398 w 60"/>
              <a:gd name="T7" fmla="*/ 117618 h 62"/>
              <a:gd name="T8" fmla="*/ 308398 w 60"/>
              <a:gd name="T9" fmla="*/ 45740 h 62"/>
              <a:gd name="T10" fmla="*/ 131233 w 60"/>
              <a:gd name="T11" fmla="*/ 241771 h 62"/>
              <a:gd name="T12" fmla="*/ 137795 w 60"/>
              <a:gd name="T13" fmla="*/ 378993 h 62"/>
              <a:gd name="T14" fmla="*/ 98425 w 60"/>
              <a:gd name="T15" fmla="*/ 261374 h 62"/>
              <a:gd name="T16" fmla="*/ 78740 w 60"/>
              <a:gd name="T17" fmla="*/ 378993 h 62"/>
              <a:gd name="T18" fmla="*/ 45932 w 60"/>
              <a:gd name="T19" fmla="*/ 241771 h 62"/>
              <a:gd name="T20" fmla="*/ 13123 w 60"/>
              <a:gd name="T21" fmla="*/ 235237 h 62"/>
              <a:gd name="T22" fmla="*/ 45932 w 60"/>
              <a:gd name="T23" fmla="*/ 124153 h 62"/>
              <a:gd name="T24" fmla="*/ 91863 w 60"/>
              <a:gd name="T25" fmla="*/ 156825 h 62"/>
              <a:gd name="T26" fmla="*/ 137795 w 60"/>
              <a:gd name="T27" fmla="*/ 124153 h 62"/>
              <a:gd name="T28" fmla="*/ 190288 w 60"/>
              <a:gd name="T29" fmla="*/ 104550 h 62"/>
              <a:gd name="T30" fmla="*/ 196850 w 60"/>
              <a:gd name="T31" fmla="*/ 124153 h 62"/>
              <a:gd name="T32" fmla="*/ 196850 w 60"/>
              <a:gd name="T33" fmla="*/ 209099 h 62"/>
              <a:gd name="T34" fmla="*/ 203412 w 60"/>
              <a:gd name="T35" fmla="*/ 209099 h 62"/>
              <a:gd name="T36" fmla="*/ 203412 w 60"/>
              <a:gd name="T37" fmla="*/ 209099 h 62"/>
              <a:gd name="T38" fmla="*/ 209973 w 60"/>
              <a:gd name="T39" fmla="*/ 124153 h 62"/>
              <a:gd name="T40" fmla="*/ 209973 w 60"/>
              <a:gd name="T41" fmla="*/ 104550 h 62"/>
              <a:gd name="T42" fmla="*/ 262467 w 60"/>
              <a:gd name="T43" fmla="*/ 124153 h 62"/>
              <a:gd name="T44" fmla="*/ 308398 w 60"/>
              <a:gd name="T45" fmla="*/ 156825 h 62"/>
              <a:gd name="T46" fmla="*/ 354330 w 60"/>
              <a:gd name="T47" fmla="*/ 124153 h 62"/>
              <a:gd name="T48" fmla="*/ 380577 w 60"/>
              <a:gd name="T49" fmla="*/ 228702 h 62"/>
              <a:gd name="T50" fmla="*/ 347768 w 60"/>
              <a:gd name="T51" fmla="*/ 241771 h 62"/>
              <a:gd name="T52" fmla="*/ 354330 w 60"/>
              <a:gd name="T53" fmla="*/ 378993 h 62"/>
              <a:gd name="T54" fmla="*/ 314960 w 60"/>
              <a:gd name="T55" fmla="*/ 261374 h 62"/>
              <a:gd name="T56" fmla="*/ 295275 w 60"/>
              <a:gd name="T57" fmla="*/ 378993 h 62"/>
              <a:gd name="T58" fmla="*/ 262467 w 60"/>
              <a:gd name="T59" fmla="*/ 241771 h 62"/>
              <a:gd name="T60" fmla="*/ 249343 w 60"/>
              <a:gd name="T61" fmla="*/ 248306 h 62"/>
              <a:gd name="T62" fmla="*/ 216535 w 60"/>
              <a:gd name="T63" fmla="*/ 405130 h 62"/>
              <a:gd name="T64" fmla="*/ 190288 w 60"/>
              <a:gd name="T65" fmla="*/ 267909 h 62"/>
              <a:gd name="T66" fmla="*/ 144357 w 60"/>
              <a:gd name="T67" fmla="*/ 405130 h 62"/>
              <a:gd name="T68" fmla="*/ 131233 w 60"/>
              <a:gd name="T69" fmla="*/ 235237 h 62"/>
              <a:gd name="T70" fmla="*/ 59055 w 60"/>
              <a:gd name="T71" fmla="*/ 84947 h 62"/>
              <a:gd name="T72" fmla="*/ 131233 w 60"/>
              <a:gd name="T73" fmla="*/ 84947 h 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2"/>
              <a:gd name="T113" fmla="*/ 60 w 60"/>
              <a:gd name="T114" fmla="*/ 62 h 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FF0000"/>
          </a:solidFill>
          <a:ln w="9525">
            <a:noFill/>
            <a:round/>
          </a:ln>
        </p:spPr>
        <p:txBody>
          <a:bodyPr/>
          <a:lstStyle/>
          <a:p>
            <a:endParaRPr lang="zh-CN" altLang="en-US"/>
          </a:p>
        </p:txBody>
      </p:sp>
      <p:sp>
        <p:nvSpPr>
          <p:cNvPr id="133" name="文本框 132"/>
          <p:cNvSpPr txBox="1"/>
          <p:nvPr/>
        </p:nvSpPr>
        <p:spPr>
          <a:xfrm>
            <a:off x="4191000" y="1063625"/>
            <a:ext cx="4429125" cy="1050925"/>
          </a:xfrm>
          <a:prstGeom prst="rect">
            <a:avLst/>
          </a:prstGeom>
          <a:noFill/>
          <a:ln w="12700">
            <a:noFill/>
          </a:ln>
        </p:spPr>
        <p:txBody>
          <a:bodyPr>
            <a:spAutoFit/>
          </a:bodyPr>
          <a:lstStyle/>
          <a:p>
            <a:pPr>
              <a:defRPr/>
            </a:pPr>
            <a:r>
              <a:rPr lang="zh-CN" altLang="en-US" sz="1400" spc="8" dirty="0">
                <a:solidFill>
                  <a:srgbClr val="FF0000"/>
                </a:solidFill>
                <a:latin typeface="微软雅黑" panose="020B0503020204020204" charset="-122"/>
                <a:ea typeface="微软雅黑" panose="020B0503020204020204" charset="-122"/>
                <a:cs typeface="宋体" panose="02010600030101010101" pitchFamily="2" charset="-122"/>
                <a:sym typeface="+mn-ea"/>
              </a:rPr>
              <a:t>七大</a:t>
            </a:r>
            <a:r>
              <a:rPr lang="en-US" altLang="zh-CN" sz="1400" spc="8" dirty="0">
                <a:solidFill>
                  <a:srgbClr val="FF0000"/>
                </a:solidFill>
                <a:latin typeface="微软雅黑" panose="020B0503020204020204" charset="-122"/>
                <a:ea typeface="微软雅黑" panose="020B0503020204020204" charset="-122"/>
                <a:cs typeface="宋体" panose="02010600030101010101" pitchFamily="2" charset="-122"/>
                <a:sym typeface="+mn-ea"/>
              </a:rPr>
              <a:t>NO</a:t>
            </a:r>
            <a:r>
              <a:rPr lang="zh-CN" altLang="en-US" sz="1400" spc="8" dirty="0">
                <a:solidFill>
                  <a:srgbClr val="FF0000"/>
                </a:solidFill>
                <a:latin typeface="微软雅黑" panose="020B0503020204020204" charset="-122"/>
                <a:ea typeface="微软雅黑" panose="020B0503020204020204" charset="-122"/>
                <a:cs typeface="宋体" panose="02010600030101010101" pitchFamily="2" charset="-122"/>
                <a:sym typeface="+mn-ea"/>
              </a:rPr>
              <a:t>.</a:t>
            </a:r>
            <a:r>
              <a:rPr lang="en-US" altLang="zh-CN" sz="1400" spc="8" dirty="0">
                <a:solidFill>
                  <a:srgbClr val="FF0000"/>
                </a:solidFill>
                <a:latin typeface="微软雅黑" panose="020B0503020204020204" charset="-122"/>
                <a:ea typeface="微软雅黑" panose="020B0503020204020204" charset="-122"/>
                <a:cs typeface="宋体" panose="02010600030101010101" pitchFamily="2" charset="-122"/>
                <a:sym typeface="+mn-ea"/>
              </a:rPr>
              <a:t>1</a:t>
            </a:r>
            <a:endParaRPr lang="en-US" altLang="zh-CN" sz="1400" spc="8" dirty="0">
              <a:solidFill>
                <a:srgbClr val="FF0000"/>
              </a:solidFill>
              <a:latin typeface="微软雅黑" panose="020B0503020204020204" charset="-122"/>
              <a:ea typeface="微软雅黑" panose="020B0503020204020204" charset="-122"/>
              <a:cs typeface="宋体" panose="02010600030101010101" pitchFamily="2" charset="-122"/>
              <a:sym typeface="+mn-ea"/>
            </a:endParaRPr>
          </a:p>
          <a:p>
            <a:pPr>
              <a:defRPr/>
            </a:pPr>
            <a:r>
              <a:rPr lang="zh-CN" altLang="en-US" sz="1200" b="0" spc="8" dirty="0">
                <a:latin typeface="微软雅黑" panose="020B0503020204020204" charset="-122"/>
                <a:ea typeface="微软雅黑" panose="020B0503020204020204" charset="-122"/>
                <a:cs typeface="宋体" panose="02010600030101010101" pitchFamily="2" charset="-122"/>
                <a:sym typeface="+mn-ea"/>
              </a:rPr>
              <a:t>家族财富管理研究院；家族财富管理系列丛书；家族财富管理方向课程体系、家族财富管理方向专业；“家族办公室”牌照；构建两岸三地家族财富管理协会；为家族财富管理机构搭建服务平台的开放型机构；成功举办国际家族办公室大会。</a:t>
            </a:r>
            <a:endParaRPr lang="zh-CN" altLang="en-US" sz="1200" b="0" spc="8" dirty="0">
              <a:latin typeface="微软雅黑" panose="020B0503020204020204" charset="-122"/>
              <a:ea typeface="微软雅黑" panose="020B0503020204020204" charset="-122"/>
              <a:cs typeface="宋体" panose="02010600030101010101" pitchFamily="2" charset="-122"/>
              <a:sym typeface="+mn-ea"/>
            </a:endParaRPr>
          </a:p>
        </p:txBody>
      </p:sp>
      <p:sp>
        <p:nvSpPr>
          <p:cNvPr id="31769" name="文本框 134"/>
          <p:cNvSpPr txBox="1">
            <a:spLocks noChangeArrowheads="1"/>
          </p:cNvSpPr>
          <p:nvPr/>
        </p:nvSpPr>
        <p:spPr bwMode="auto">
          <a:xfrm>
            <a:off x="5140325" y="2273300"/>
            <a:ext cx="3354388" cy="1036638"/>
          </a:xfrm>
          <a:prstGeom prst="rect">
            <a:avLst/>
          </a:prstGeom>
          <a:noFill/>
          <a:ln w="12700">
            <a:noFill/>
            <a:miter lim="800000"/>
          </a:ln>
        </p:spPr>
        <p:txBody>
          <a:bodyPr>
            <a:spAutoFit/>
          </a:bodyPr>
          <a:lstStyle/>
          <a:p>
            <a:r>
              <a:rPr lang="zh-CN" altLang="zh-CN" sz="1400">
                <a:solidFill>
                  <a:srgbClr val="FF0000"/>
                </a:solidFill>
                <a:sym typeface="+mn-ea"/>
              </a:rPr>
              <a:t>B2B+O2O</a:t>
            </a:r>
            <a:endParaRPr lang="zh-CN" altLang="zh-CN" sz="1400">
              <a:solidFill>
                <a:srgbClr val="FF0000"/>
              </a:solidFill>
              <a:sym typeface="+mn-ea"/>
            </a:endParaRPr>
          </a:p>
          <a:p>
            <a:r>
              <a:rPr lang="zh-CN" sz="1200" b="0"/>
              <a:t>打造专业管理机构加盟、协会配套有序协作、平台开放共生共赢的平台型家族财富管理模式。中国首家也是唯一家族办公室</a:t>
            </a:r>
            <a:r>
              <a:rPr lang="zh-CN" altLang="zh-CN" sz="1200" b="0"/>
              <a:t>B2B+O2O</a:t>
            </a:r>
            <a:r>
              <a:rPr lang="zh-CN" sz="1200" b="0"/>
              <a:t>服务平台，成为两岸三地财富管理机构的入驻平台。</a:t>
            </a:r>
            <a:endParaRPr lang="zh-CN" sz="1200" b="0"/>
          </a:p>
        </p:txBody>
      </p:sp>
      <p:sp>
        <p:nvSpPr>
          <p:cNvPr id="31770" name="文本框 136"/>
          <p:cNvSpPr txBox="1">
            <a:spLocks noChangeArrowheads="1"/>
          </p:cNvSpPr>
          <p:nvPr/>
        </p:nvSpPr>
        <p:spPr bwMode="auto">
          <a:xfrm>
            <a:off x="4191000" y="3576638"/>
            <a:ext cx="4303713" cy="1050925"/>
          </a:xfrm>
          <a:prstGeom prst="rect">
            <a:avLst/>
          </a:prstGeom>
          <a:noFill/>
          <a:ln w="12700">
            <a:noFill/>
            <a:miter lim="800000"/>
          </a:ln>
        </p:spPr>
        <p:txBody>
          <a:bodyPr>
            <a:spAutoFit/>
          </a:bodyPr>
          <a:lstStyle/>
          <a:p>
            <a:r>
              <a:rPr lang="zh-CN" sz="1400">
                <a:solidFill>
                  <a:srgbClr val="FF0000"/>
                </a:solidFill>
                <a:latin typeface="微软雅黑" panose="020B0503020204020204" charset="-122"/>
                <a:ea typeface="微软雅黑" panose="020B0503020204020204" charset="-122"/>
              </a:rPr>
              <a:t>专业人士</a:t>
            </a:r>
            <a:endParaRPr lang="zh-CN" sz="1400">
              <a:solidFill>
                <a:srgbClr val="FF0000"/>
              </a:solidFill>
              <a:latin typeface="微软雅黑" panose="020B0503020204020204" charset="-122"/>
              <a:ea typeface="微软雅黑" panose="020B0503020204020204" charset="-122"/>
            </a:endParaRPr>
          </a:p>
          <a:p>
            <a:r>
              <a:rPr lang="zh-CN" sz="1200" b="0">
                <a:latin typeface="微软雅黑" panose="020B0503020204020204" charset="-122"/>
                <a:ea typeface="微软雅黑" panose="020B0503020204020204" charset="-122"/>
              </a:rPr>
              <a:t>家族财富管理的专业人士，</a:t>
            </a:r>
            <a:r>
              <a:rPr lang="en-US" altLang="zh-CN" sz="1200" b="0">
                <a:latin typeface="微软雅黑" panose="020B0503020204020204" charset="-122"/>
                <a:ea typeface="微软雅黑" panose="020B0503020204020204" charset="-122"/>
              </a:rPr>
              <a:t>5</a:t>
            </a:r>
            <a:r>
              <a:rPr lang="zh-CN" altLang="zh-CN" sz="1200" b="0">
                <a:latin typeface="微软雅黑" panose="020B0503020204020204" charset="-122"/>
                <a:ea typeface="微软雅黑" panose="020B0503020204020204" charset="-122"/>
              </a:rPr>
              <a:t>0%</a:t>
            </a:r>
            <a:r>
              <a:rPr lang="zh-CN" sz="1200" b="0">
                <a:latin typeface="微软雅黑" panose="020B0503020204020204" charset="-122"/>
                <a:ea typeface="微软雅黑" panose="020B0503020204020204" charset="-122"/>
              </a:rPr>
              <a:t>以上的硕士以上学位，科学的人才资本化机制、合伙人架构和跨领域专业人士的强强组合，提供家族财富立体式跨界管理服务。</a:t>
            </a:r>
            <a:r>
              <a:rPr lang="zh-CN" altLang="zh-CN" sz="1200" b="0">
                <a:latin typeface="微软雅黑" panose="020B0503020204020204" charset="-122"/>
                <a:ea typeface="微软雅黑" panose="020B0503020204020204" charset="-122"/>
              </a:rPr>
              <a:t>2016</a:t>
            </a:r>
            <a:r>
              <a:rPr lang="zh-CN" sz="1200" b="0">
                <a:latin typeface="微软雅黑" panose="020B0503020204020204" charset="-122"/>
                <a:ea typeface="微软雅黑" panose="020B0503020204020204" charset="-122"/>
              </a:rPr>
              <a:t>第一届国际家族办公室大会云集与会嘉宾</a:t>
            </a:r>
            <a:r>
              <a:rPr lang="zh-CN" altLang="zh-CN" sz="1200" b="0">
                <a:latin typeface="微软雅黑" panose="020B0503020204020204" charset="-122"/>
                <a:ea typeface="微软雅黑" panose="020B0503020204020204" charset="-122"/>
              </a:rPr>
              <a:t>1500</a:t>
            </a:r>
            <a:r>
              <a:rPr lang="zh-CN" sz="1200" b="0">
                <a:latin typeface="微软雅黑" panose="020B0503020204020204" charset="-122"/>
                <a:ea typeface="微软雅黑" panose="020B0503020204020204" charset="-122"/>
              </a:rPr>
              <a:t>余位，创此类大会规模的先河。</a:t>
            </a:r>
            <a:endParaRPr lang="zh-CN" sz="1200" b="0">
              <a:latin typeface="微软雅黑" panose="020B0503020204020204" charset="-122"/>
              <a:ea typeface="微软雅黑" panose="020B0503020204020204" charset="-122"/>
            </a:endParaRPr>
          </a:p>
        </p:txBody>
      </p:sp>
      <p:sp>
        <p:nvSpPr>
          <p:cNvPr id="31771" name="Freeform 21"/>
          <p:cNvSpPr>
            <a:spLocks noEditPoints="1"/>
          </p:cNvSpPr>
          <p:nvPr/>
        </p:nvSpPr>
        <p:spPr bwMode="auto">
          <a:xfrm>
            <a:off x="2352675" y="3455988"/>
            <a:ext cx="385763" cy="398462"/>
          </a:xfrm>
          <a:custGeom>
            <a:avLst/>
            <a:gdLst>
              <a:gd name="T0" fmla="*/ 154432 w 60"/>
              <a:gd name="T1" fmla="*/ 44880 h 62"/>
              <a:gd name="T2" fmla="*/ 244517 w 60"/>
              <a:gd name="T3" fmla="*/ 44880 h 62"/>
              <a:gd name="T4" fmla="*/ 302429 w 60"/>
              <a:gd name="T5" fmla="*/ 44880 h 62"/>
              <a:gd name="T6" fmla="*/ 302429 w 60"/>
              <a:gd name="T7" fmla="*/ 115406 h 62"/>
              <a:gd name="T8" fmla="*/ 302429 w 60"/>
              <a:gd name="T9" fmla="*/ 44880 h 62"/>
              <a:gd name="T10" fmla="*/ 128693 w 60"/>
              <a:gd name="T11" fmla="*/ 237224 h 62"/>
              <a:gd name="T12" fmla="*/ 135128 w 60"/>
              <a:gd name="T13" fmla="*/ 371864 h 62"/>
              <a:gd name="T14" fmla="*/ 96520 w 60"/>
              <a:gd name="T15" fmla="*/ 256458 h 62"/>
              <a:gd name="T16" fmla="*/ 77216 w 60"/>
              <a:gd name="T17" fmla="*/ 371864 h 62"/>
              <a:gd name="T18" fmla="*/ 45043 w 60"/>
              <a:gd name="T19" fmla="*/ 237224 h 62"/>
              <a:gd name="T20" fmla="*/ 12869 w 60"/>
              <a:gd name="T21" fmla="*/ 230812 h 62"/>
              <a:gd name="T22" fmla="*/ 45043 w 60"/>
              <a:gd name="T23" fmla="*/ 121818 h 62"/>
              <a:gd name="T24" fmla="*/ 90085 w 60"/>
              <a:gd name="T25" fmla="*/ 153875 h 62"/>
              <a:gd name="T26" fmla="*/ 135128 w 60"/>
              <a:gd name="T27" fmla="*/ 121818 h 62"/>
              <a:gd name="T28" fmla="*/ 186605 w 60"/>
              <a:gd name="T29" fmla="*/ 102583 h 62"/>
              <a:gd name="T30" fmla="*/ 193040 w 60"/>
              <a:gd name="T31" fmla="*/ 121818 h 62"/>
              <a:gd name="T32" fmla="*/ 193040 w 60"/>
              <a:gd name="T33" fmla="*/ 205166 h 62"/>
              <a:gd name="T34" fmla="*/ 199475 w 60"/>
              <a:gd name="T35" fmla="*/ 205166 h 62"/>
              <a:gd name="T36" fmla="*/ 199475 w 60"/>
              <a:gd name="T37" fmla="*/ 205166 h 62"/>
              <a:gd name="T38" fmla="*/ 205909 w 60"/>
              <a:gd name="T39" fmla="*/ 121818 h 62"/>
              <a:gd name="T40" fmla="*/ 205909 w 60"/>
              <a:gd name="T41" fmla="*/ 102583 h 62"/>
              <a:gd name="T42" fmla="*/ 257387 w 60"/>
              <a:gd name="T43" fmla="*/ 121818 h 62"/>
              <a:gd name="T44" fmla="*/ 302429 w 60"/>
              <a:gd name="T45" fmla="*/ 153875 h 62"/>
              <a:gd name="T46" fmla="*/ 347472 w 60"/>
              <a:gd name="T47" fmla="*/ 121818 h 62"/>
              <a:gd name="T48" fmla="*/ 373211 w 60"/>
              <a:gd name="T49" fmla="*/ 224401 h 62"/>
              <a:gd name="T50" fmla="*/ 341037 w 60"/>
              <a:gd name="T51" fmla="*/ 237224 h 62"/>
              <a:gd name="T52" fmla="*/ 347472 w 60"/>
              <a:gd name="T53" fmla="*/ 371864 h 62"/>
              <a:gd name="T54" fmla="*/ 308864 w 60"/>
              <a:gd name="T55" fmla="*/ 256458 h 62"/>
              <a:gd name="T56" fmla="*/ 289560 w 60"/>
              <a:gd name="T57" fmla="*/ 371864 h 62"/>
              <a:gd name="T58" fmla="*/ 257387 w 60"/>
              <a:gd name="T59" fmla="*/ 237224 h 62"/>
              <a:gd name="T60" fmla="*/ 244517 w 60"/>
              <a:gd name="T61" fmla="*/ 243635 h 62"/>
              <a:gd name="T62" fmla="*/ 212344 w 60"/>
              <a:gd name="T63" fmla="*/ 397510 h 62"/>
              <a:gd name="T64" fmla="*/ 186605 w 60"/>
              <a:gd name="T65" fmla="*/ 262870 h 62"/>
              <a:gd name="T66" fmla="*/ 141563 w 60"/>
              <a:gd name="T67" fmla="*/ 397510 h 62"/>
              <a:gd name="T68" fmla="*/ 128693 w 60"/>
              <a:gd name="T69" fmla="*/ 230812 h 62"/>
              <a:gd name="T70" fmla="*/ 57912 w 60"/>
              <a:gd name="T71" fmla="*/ 83349 h 62"/>
              <a:gd name="T72" fmla="*/ 128693 w 60"/>
              <a:gd name="T73" fmla="*/ 83349 h 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2"/>
              <a:gd name="T113" fmla="*/ 60 w 60"/>
              <a:gd name="T114" fmla="*/ 62 h 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777777"/>
          </a:solidFill>
          <a:ln w="9525">
            <a:noFill/>
            <a:round/>
          </a:ln>
        </p:spPr>
        <p:txBody>
          <a:bodyPr/>
          <a:lstStyle/>
          <a:p>
            <a:endParaRPr lang="zh-CN" altLang="en-US"/>
          </a:p>
        </p:txBody>
      </p:sp>
      <p:pic>
        <p:nvPicPr>
          <p:cNvPr id="31772" name="图片 9" descr="20140624研究院logo_副本"/>
          <p:cNvPicPr>
            <a:picLocks noChangeAspect="1"/>
          </p:cNvPicPr>
          <p:nvPr/>
        </p:nvPicPr>
        <p:blipFill>
          <a:blip r:embed="rId1" cstate="print"/>
          <a:srcRect/>
          <a:stretch>
            <a:fillRect/>
          </a:stretch>
        </p:blipFill>
        <p:spPr bwMode="auto">
          <a:xfrm>
            <a:off x="1452563" y="2444750"/>
            <a:ext cx="579437" cy="593725"/>
          </a:xfrm>
          <a:prstGeom prst="rect">
            <a:avLst/>
          </a:prstGeom>
          <a:noFill/>
          <a:ln w="9525">
            <a:noFill/>
            <a:miter lim="800000"/>
            <a:headEnd/>
            <a:tailEnd/>
          </a:ln>
        </p:spPr>
      </p:pic>
      <p:pic>
        <p:nvPicPr>
          <p:cNvPr id="31773" name="图片 10" descr="20140624研究院logo_副本"/>
          <p:cNvPicPr>
            <a:picLocks noChangeAspect="1"/>
          </p:cNvPicPr>
          <p:nvPr/>
        </p:nvPicPr>
        <p:blipFill>
          <a:blip r:embed="rId2" cstate="print"/>
          <a:srcRect/>
          <a:stretch>
            <a:fillRect/>
          </a:stretch>
        </p:blipFill>
        <p:spPr bwMode="auto">
          <a:xfrm>
            <a:off x="735013" y="376238"/>
            <a:ext cx="450850" cy="461962"/>
          </a:xfrm>
          <a:prstGeom prst="rect">
            <a:avLst/>
          </a:prstGeom>
          <a:noFill/>
          <a:ln w="9525">
            <a:noFill/>
            <a:miter lim="800000"/>
            <a:headEnd/>
            <a:tailEnd/>
          </a:ln>
        </p:spPr>
      </p:pic>
      <p:pic>
        <p:nvPicPr>
          <p:cNvPr id="62" name="Picture 2" descr="E:\蓝源工作文件\蓝源集团简介\logo2.png"/>
          <p:cNvPicPr>
            <a:picLocks noChangeAspect="1" noChangeArrowheads="1"/>
          </p:cNvPicPr>
          <p:nvPr/>
        </p:nvPicPr>
        <p:blipFill>
          <a:blip r:embed="rId3"/>
          <a:srcRect/>
          <a:stretch>
            <a:fillRect/>
          </a:stretch>
        </p:blipFill>
        <p:spPr bwMode="auto">
          <a:xfrm>
            <a:off x="8077200" y="57150"/>
            <a:ext cx="812800" cy="688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灯片编号占位符 1"/>
          <p:cNvSpPr>
            <a:spLocks noGrp="1"/>
          </p:cNvSpPr>
          <p:nvPr>
            <p:ph type="sldNum" sz="quarter" idx="10"/>
          </p:nvPr>
        </p:nvSpPr>
        <p:spPr bwMode="auto">
          <a:noFill/>
          <a:ln>
            <a:miter lim="800000"/>
          </a:ln>
        </p:spPr>
        <p:txBody>
          <a:bodyPr vert="horz" wrap="square" numCol="1" anchor="t" anchorCtr="0" compatLnSpc="1"/>
          <a:lstStyle/>
          <a:p>
            <a:fld id="{02762269-A7B1-487C-AC47-89093F269827}" type="slidenum">
              <a:rPr lang="en-US" altLang="zh-CN">
                <a:latin typeface="Arial" panose="020B0604020202020204" pitchFamily="34" charset="0"/>
                <a:ea typeface="黑体" panose="02010609060101010101" pitchFamily="2" charset="-122"/>
              </a:rPr>
            </a:fld>
            <a:endParaRPr lang="en-US" altLang="zh-CN">
              <a:latin typeface="Arial" panose="020B0604020202020204" pitchFamily="34" charset="0"/>
              <a:ea typeface="黑体" panose="02010609060101010101" pitchFamily="2" charset="-122"/>
            </a:endParaRPr>
          </a:p>
        </p:txBody>
      </p:sp>
      <p:sp>
        <p:nvSpPr>
          <p:cNvPr id="119" name="Freeform 15"/>
          <p:cNvSpPr/>
          <p:nvPr/>
        </p:nvSpPr>
        <p:spPr bwMode="auto">
          <a:xfrm rot="5400000">
            <a:off x="3410744" y="1188244"/>
            <a:ext cx="647700" cy="649288"/>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grpSp>
        <p:nvGrpSpPr>
          <p:cNvPr id="32771" name="组合 119"/>
          <p:cNvGrpSpPr/>
          <p:nvPr/>
        </p:nvGrpSpPr>
        <p:grpSpPr bwMode="auto">
          <a:xfrm>
            <a:off x="3517900" y="1327150"/>
            <a:ext cx="433388" cy="403225"/>
            <a:chOff x="6838" y="2558"/>
            <a:chExt cx="683" cy="637"/>
          </a:xfrm>
        </p:grpSpPr>
        <p:sp>
          <p:nvSpPr>
            <p:cNvPr id="32840" name="Freeform 884"/>
            <p:cNvSpPr>
              <a:spLocks noEditPoints="1"/>
            </p:cNvSpPr>
            <p:nvPr/>
          </p:nvSpPr>
          <p:spPr bwMode="auto">
            <a:xfrm>
              <a:off x="7035" y="2558"/>
              <a:ext cx="486" cy="424"/>
            </a:xfrm>
            <a:custGeom>
              <a:avLst/>
              <a:gdLst>
                <a:gd name="T0" fmla="*/ 251 w 174"/>
                <a:gd name="T1" fmla="*/ 34 h 176"/>
                <a:gd name="T2" fmla="*/ 251 w 174"/>
                <a:gd name="T3" fmla="*/ 0 h 176"/>
                <a:gd name="T4" fmla="*/ 223 w 174"/>
                <a:gd name="T5" fmla="*/ 0 h 176"/>
                <a:gd name="T6" fmla="*/ 223 w 174"/>
                <a:gd name="T7" fmla="*/ 34 h 176"/>
                <a:gd name="T8" fmla="*/ 0 w 174"/>
                <a:gd name="T9" fmla="*/ 34 h 176"/>
                <a:gd name="T10" fmla="*/ 0 w 174"/>
                <a:gd name="T11" fmla="*/ 96 h 176"/>
                <a:gd name="T12" fmla="*/ 25 w 174"/>
                <a:gd name="T13" fmla="*/ 96 h 176"/>
                <a:gd name="T14" fmla="*/ 25 w 174"/>
                <a:gd name="T15" fmla="*/ 332 h 176"/>
                <a:gd name="T16" fmla="*/ 196 w 174"/>
                <a:gd name="T17" fmla="*/ 332 h 176"/>
                <a:gd name="T18" fmla="*/ 92 w 174"/>
                <a:gd name="T19" fmla="*/ 405 h 176"/>
                <a:gd name="T20" fmla="*/ 109 w 174"/>
                <a:gd name="T21" fmla="*/ 424 h 176"/>
                <a:gd name="T22" fmla="*/ 240 w 174"/>
                <a:gd name="T23" fmla="*/ 332 h 176"/>
                <a:gd name="T24" fmla="*/ 240 w 174"/>
                <a:gd name="T25" fmla="*/ 332 h 176"/>
                <a:gd name="T26" fmla="*/ 371 w 174"/>
                <a:gd name="T27" fmla="*/ 424 h 176"/>
                <a:gd name="T28" fmla="*/ 391 w 174"/>
                <a:gd name="T29" fmla="*/ 405 h 176"/>
                <a:gd name="T30" fmla="*/ 285 w 174"/>
                <a:gd name="T31" fmla="*/ 332 h 176"/>
                <a:gd name="T32" fmla="*/ 458 w 174"/>
                <a:gd name="T33" fmla="*/ 332 h 176"/>
                <a:gd name="T34" fmla="*/ 458 w 174"/>
                <a:gd name="T35" fmla="*/ 96 h 176"/>
                <a:gd name="T36" fmla="*/ 486 w 174"/>
                <a:gd name="T37" fmla="*/ 96 h 176"/>
                <a:gd name="T38" fmla="*/ 486 w 174"/>
                <a:gd name="T39" fmla="*/ 34 h 176"/>
                <a:gd name="T40" fmla="*/ 251 w 174"/>
                <a:gd name="T41" fmla="*/ 34 h 176"/>
                <a:gd name="T42" fmla="*/ 430 w 174"/>
                <a:gd name="T43" fmla="*/ 308 h 176"/>
                <a:gd name="T44" fmla="*/ 53 w 174"/>
                <a:gd name="T45" fmla="*/ 308 h 176"/>
                <a:gd name="T46" fmla="*/ 53 w 174"/>
                <a:gd name="T47" fmla="*/ 96 h 176"/>
                <a:gd name="T48" fmla="*/ 430 w 174"/>
                <a:gd name="T49" fmla="*/ 96 h 176"/>
                <a:gd name="T50" fmla="*/ 430 w 174"/>
                <a:gd name="T51" fmla="*/ 308 h 176"/>
                <a:gd name="T52" fmla="*/ 142 w 174"/>
                <a:gd name="T53" fmla="*/ 253 h 176"/>
                <a:gd name="T54" fmla="*/ 142 w 174"/>
                <a:gd name="T55" fmla="*/ 190 h 176"/>
                <a:gd name="T56" fmla="*/ 215 w 174"/>
                <a:gd name="T57" fmla="*/ 190 h 176"/>
                <a:gd name="T58" fmla="*/ 142 w 174"/>
                <a:gd name="T59" fmla="*/ 128 h 176"/>
                <a:gd name="T60" fmla="*/ 70 w 174"/>
                <a:gd name="T61" fmla="*/ 190 h 176"/>
                <a:gd name="T62" fmla="*/ 142 w 174"/>
                <a:gd name="T63" fmla="*/ 253 h 176"/>
                <a:gd name="T64" fmla="*/ 165 w 174"/>
                <a:gd name="T65" fmla="*/ 270 h 176"/>
                <a:gd name="T66" fmla="*/ 237 w 174"/>
                <a:gd name="T67" fmla="*/ 207 h 176"/>
                <a:gd name="T68" fmla="*/ 165 w 174"/>
                <a:gd name="T69" fmla="*/ 207 h 176"/>
                <a:gd name="T70" fmla="*/ 165 w 174"/>
                <a:gd name="T71" fmla="*/ 270 h 176"/>
                <a:gd name="T72" fmla="*/ 385 w 174"/>
                <a:gd name="T73" fmla="*/ 142 h 176"/>
                <a:gd name="T74" fmla="*/ 293 w 174"/>
                <a:gd name="T75" fmla="*/ 142 h 176"/>
                <a:gd name="T76" fmla="*/ 293 w 174"/>
                <a:gd name="T77" fmla="*/ 166 h 176"/>
                <a:gd name="T78" fmla="*/ 385 w 174"/>
                <a:gd name="T79" fmla="*/ 166 h 176"/>
                <a:gd name="T80" fmla="*/ 385 w 174"/>
                <a:gd name="T81" fmla="*/ 142 h 176"/>
                <a:gd name="T82" fmla="*/ 385 w 174"/>
                <a:gd name="T83" fmla="*/ 186 h 176"/>
                <a:gd name="T84" fmla="*/ 293 w 174"/>
                <a:gd name="T85" fmla="*/ 186 h 176"/>
                <a:gd name="T86" fmla="*/ 293 w 174"/>
                <a:gd name="T87" fmla="*/ 210 h 176"/>
                <a:gd name="T88" fmla="*/ 385 w 174"/>
                <a:gd name="T89" fmla="*/ 210 h 176"/>
                <a:gd name="T90" fmla="*/ 385 w 174"/>
                <a:gd name="T91" fmla="*/ 186 h 176"/>
                <a:gd name="T92" fmla="*/ 385 w 174"/>
                <a:gd name="T93" fmla="*/ 231 h 176"/>
                <a:gd name="T94" fmla="*/ 293 w 174"/>
                <a:gd name="T95" fmla="*/ 231 h 176"/>
                <a:gd name="T96" fmla="*/ 293 w 174"/>
                <a:gd name="T97" fmla="*/ 255 h 176"/>
                <a:gd name="T98" fmla="*/ 385 w 174"/>
                <a:gd name="T99" fmla="*/ 255 h 176"/>
                <a:gd name="T100" fmla="*/ 385 w 174"/>
                <a:gd name="T101" fmla="*/ 231 h 1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4"/>
                <a:gd name="T154" fmla="*/ 0 h 176"/>
                <a:gd name="T155" fmla="*/ 174 w 174"/>
                <a:gd name="T156" fmla="*/ 176 h 1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solidFill>
              <a:srgbClr val="FF0000"/>
            </a:solidFill>
            <a:ln w="9525">
              <a:noFill/>
              <a:round/>
            </a:ln>
          </p:spPr>
          <p:txBody>
            <a:bodyPr lIns="68589" tIns="34295" rIns="68589" bIns="34295"/>
            <a:lstStyle/>
            <a:p>
              <a:endParaRPr lang="zh-CN" altLang="en-US"/>
            </a:p>
          </p:txBody>
        </p:sp>
        <p:sp>
          <p:nvSpPr>
            <p:cNvPr id="32841" name="Freeform 40"/>
            <p:cNvSpPr>
              <a:spLocks noEditPoints="1"/>
            </p:cNvSpPr>
            <p:nvPr/>
          </p:nvSpPr>
          <p:spPr bwMode="auto">
            <a:xfrm>
              <a:off x="6838" y="2677"/>
              <a:ext cx="379" cy="519"/>
            </a:xfrm>
            <a:custGeom>
              <a:avLst/>
              <a:gdLst>
                <a:gd name="T0" fmla="*/ 196 w 490"/>
                <a:gd name="T1" fmla="*/ 494 h 775"/>
                <a:gd name="T2" fmla="*/ 163 w 490"/>
                <a:gd name="T3" fmla="*/ 519 h 775"/>
                <a:gd name="T4" fmla="*/ 135 w 490"/>
                <a:gd name="T5" fmla="*/ 510 h 775"/>
                <a:gd name="T6" fmla="*/ 125 w 490"/>
                <a:gd name="T7" fmla="*/ 510 h 775"/>
                <a:gd name="T8" fmla="*/ 97 w 490"/>
                <a:gd name="T9" fmla="*/ 519 h 775"/>
                <a:gd name="T10" fmla="*/ 65 w 490"/>
                <a:gd name="T11" fmla="*/ 494 h 775"/>
                <a:gd name="T12" fmla="*/ 59 w 490"/>
                <a:gd name="T13" fmla="*/ 318 h 775"/>
                <a:gd name="T14" fmla="*/ 50 w 490"/>
                <a:gd name="T15" fmla="*/ 317 h 775"/>
                <a:gd name="T16" fmla="*/ 16 w 490"/>
                <a:gd name="T17" fmla="*/ 295 h 775"/>
                <a:gd name="T18" fmla="*/ 15 w 490"/>
                <a:gd name="T19" fmla="*/ 145 h 775"/>
                <a:gd name="T20" fmla="*/ 37 w 490"/>
                <a:gd name="T21" fmla="*/ 129 h 775"/>
                <a:gd name="T22" fmla="*/ 94 w 490"/>
                <a:gd name="T23" fmla="*/ 123 h 775"/>
                <a:gd name="T24" fmla="*/ 102 w 490"/>
                <a:gd name="T25" fmla="*/ 127 h 775"/>
                <a:gd name="T26" fmla="*/ 130 w 490"/>
                <a:gd name="T27" fmla="*/ 163 h 775"/>
                <a:gd name="T28" fmla="*/ 158 w 490"/>
                <a:gd name="T29" fmla="*/ 127 h 775"/>
                <a:gd name="T30" fmla="*/ 167 w 490"/>
                <a:gd name="T31" fmla="*/ 123 h 775"/>
                <a:gd name="T32" fmla="*/ 199 w 490"/>
                <a:gd name="T33" fmla="*/ 126 h 775"/>
                <a:gd name="T34" fmla="*/ 227 w 490"/>
                <a:gd name="T35" fmla="*/ 137 h 775"/>
                <a:gd name="T36" fmla="*/ 256 w 490"/>
                <a:gd name="T37" fmla="*/ 168 h 775"/>
                <a:gd name="T38" fmla="*/ 262 w 490"/>
                <a:gd name="T39" fmla="*/ 173 h 775"/>
                <a:gd name="T40" fmla="*/ 275 w 490"/>
                <a:gd name="T41" fmla="*/ 175 h 775"/>
                <a:gd name="T42" fmla="*/ 280 w 490"/>
                <a:gd name="T43" fmla="*/ 171 h 775"/>
                <a:gd name="T44" fmla="*/ 314 w 490"/>
                <a:gd name="T45" fmla="*/ 149 h 775"/>
                <a:gd name="T46" fmla="*/ 350 w 490"/>
                <a:gd name="T47" fmla="*/ 190 h 775"/>
                <a:gd name="T48" fmla="*/ 313 w 490"/>
                <a:gd name="T49" fmla="*/ 213 h 775"/>
                <a:gd name="T50" fmla="*/ 276 w 490"/>
                <a:gd name="T51" fmla="*/ 232 h 775"/>
                <a:gd name="T52" fmla="*/ 248 w 490"/>
                <a:gd name="T53" fmla="*/ 230 h 775"/>
                <a:gd name="T54" fmla="*/ 213 w 490"/>
                <a:gd name="T55" fmla="*/ 202 h 775"/>
                <a:gd name="T56" fmla="*/ 205 w 490"/>
                <a:gd name="T57" fmla="*/ 195 h 775"/>
                <a:gd name="T58" fmla="*/ 196 w 490"/>
                <a:gd name="T59" fmla="*/ 494 h 775"/>
                <a:gd name="T60" fmla="*/ 131 w 490"/>
                <a:gd name="T61" fmla="*/ 1 h 775"/>
                <a:gd name="T62" fmla="*/ 183 w 490"/>
                <a:gd name="T63" fmla="*/ 50 h 775"/>
                <a:gd name="T64" fmla="*/ 129 w 490"/>
                <a:gd name="T65" fmla="*/ 106 h 775"/>
                <a:gd name="T66" fmla="*/ 77 w 490"/>
                <a:gd name="T67" fmla="*/ 48 h 775"/>
                <a:gd name="T68" fmla="*/ 131 w 490"/>
                <a:gd name="T69" fmla="*/ 1 h 7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0"/>
                <a:gd name="T106" fmla="*/ 0 h 775"/>
                <a:gd name="T107" fmla="*/ 490 w 490"/>
                <a:gd name="T108" fmla="*/ 775 h 7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rgbClr val="FF0000"/>
            </a:solidFill>
            <a:ln w="9525">
              <a:noFill/>
              <a:round/>
            </a:ln>
          </p:spPr>
          <p:txBody>
            <a:bodyPr/>
            <a:lstStyle/>
            <a:p>
              <a:endParaRPr lang="zh-CN" altLang="en-US"/>
            </a:p>
          </p:txBody>
        </p:sp>
      </p:grpSp>
      <p:sp>
        <p:nvSpPr>
          <p:cNvPr id="130" name="Freeform 15"/>
          <p:cNvSpPr/>
          <p:nvPr/>
        </p:nvSpPr>
        <p:spPr bwMode="auto">
          <a:xfrm rot="5400000">
            <a:off x="3860006" y="3217069"/>
            <a:ext cx="649288" cy="647700"/>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sp>
        <p:nvSpPr>
          <p:cNvPr id="131" name="Freeform 15"/>
          <p:cNvSpPr/>
          <p:nvPr/>
        </p:nvSpPr>
        <p:spPr bwMode="auto">
          <a:xfrm rot="5400000">
            <a:off x="3430588" y="4095750"/>
            <a:ext cx="647700" cy="647700"/>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grpSp>
        <p:nvGrpSpPr>
          <p:cNvPr id="97" name="组合 96"/>
          <p:cNvGrpSpPr/>
          <p:nvPr/>
        </p:nvGrpSpPr>
        <p:grpSpPr>
          <a:xfrm>
            <a:off x="3560445" y="4215130"/>
            <a:ext cx="347345" cy="330200"/>
            <a:chOff x="3294063" y="754063"/>
            <a:chExt cx="5600701" cy="5353051"/>
          </a:xfrm>
          <a:solidFill>
            <a:srgbClr val="FF0000"/>
          </a:solidFill>
        </p:grpSpPr>
        <p:sp>
          <p:nvSpPr>
            <p:cNvPr id="98"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p:spPr>
          <p:txBody>
            <a:bodyPr/>
            <a:lstStyle/>
            <a:p>
              <a:pPr algn="ctr" defTabSz="684530">
                <a:spcBef>
                  <a:spcPts val="0"/>
                </a:spcBef>
                <a:spcAft>
                  <a:spcPts val="0"/>
                </a:spcAft>
                <a:defRPr/>
              </a:pPr>
              <a:endParaRPr lang="zh-CN" altLang="en-US" sz="1400">
                <a:solidFill>
                  <a:prstClr val="black"/>
                </a:solidFill>
                <a:latin typeface="Calibri" panose="020F0502020204030204"/>
                <a:ea typeface="宋体" panose="02010600030101010101" pitchFamily="2" charset="-122"/>
              </a:endParaRPr>
            </a:p>
          </p:txBody>
        </p:sp>
        <p:sp>
          <p:nvSpPr>
            <p:cNvPr id="100"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p:spPr>
          <p:txBody>
            <a:bodyPr/>
            <a:lstStyle/>
            <a:p>
              <a:pPr algn="ctr" defTabSz="684530">
                <a:spcBef>
                  <a:spcPts val="0"/>
                </a:spcBef>
                <a:spcAft>
                  <a:spcPts val="0"/>
                </a:spcAft>
                <a:defRPr/>
              </a:pPr>
              <a:endParaRPr lang="zh-CN" altLang="en-US" sz="1400">
                <a:solidFill>
                  <a:prstClr val="black"/>
                </a:solidFill>
                <a:latin typeface="Calibri" panose="020F0502020204030204"/>
                <a:ea typeface="宋体" panose="02010600030101010101" pitchFamily="2" charset="-122"/>
              </a:endParaRPr>
            </a:p>
          </p:txBody>
        </p:sp>
        <p:sp>
          <p:nvSpPr>
            <p:cNvPr id="101"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p:spPr>
          <p:txBody>
            <a:bodyPr/>
            <a:lstStyle/>
            <a:p>
              <a:pPr algn="ctr" defTabSz="684530">
                <a:spcBef>
                  <a:spcPts val="0"/>
                </a:spcBef>
                <a:spcAft>
                  <a:spcPts val="0"/>
                </a:spcAft>
                <a:defRPr/>
              </a:pPr>
              <a:endParaRPr lang="zh-CN" altLang="en-US" sz="1400">
                <a:solidFill>
                  <a:prstClr val="black"/>
                </a:solidFill>
                <a:latin typeface="Calibri" panose="020F0502020204030204"/>
                <a:ea typeface="宋体" panose="02010600030101010101" pitchFamily="2" charset="-122"/>
              </a:endParaRPr>
            </a:p>
          </p:txBody>
        </p:sp>
        <p:sp>
          <p:nvSpPr>
            <p:cNvPr id="102"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p:spPr>
          <p:txBody>
            <a:bodyPr/>
            <a:lstStyle/>
            <a:p>
              <a:pPr algn="ctr" defTabSz="684530">
                <a:spcBef>
                  <a:spcPts val="0"/>
                </a:spcBef>
                <a:spcAft>
                  <a:spcPts val="0"/>
                </a:spcAft>
                <a:defRPr/>
              </a:pPr>
              <a:endParaRPr lang="zh-CN" altLang="en-US" sz="1400">
                <a:solidFill>
                  <a:prstClr val="black"/>
                </a:solidFill>
                <a:latin typeface="Calibri" panose="020F0502020204030204"/>
                <a:ea typeface="宋体" panose="02010600030101010101" pitchFamily="2" charset="-122"/>
              </a:endParaRPr>
            </a:p>
          </p:txBody>
        </p:sp>
        <p:sp>
          <p:nvSpPr>
            <p:cNvPr id="103"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p:spPr>
          <p:txBody>
            <a:bodyPr/>
            <a:lstStyle/>
            <a:p>
              <a:pPr algn="ctr" defTabSz="684530">
                <a:spcBef>
                  <a:spcPts val="0"/>
                </a:spcBef>
                <a:spcAft>
                  <a:spcPts val="0"/>
                </a:spcAft>
                <a:defRPr/>
              </a:pPr>
              <a:endParaRPr lang="zh-CN" altLang="en-US" sz="1400">
                <a:solidFill>
                  <a:prstClr val="black"/>
                </a:solidFill>
                <a:latin typeface="Calibri" panose="020F0502020204030204"/>
                <a:ea typeface="宋体" panose="02010600030101010101" pitchFamily="2" charset="-122"/>
              </a:endParaRPr>
            </a:p>
          </p:txBody>
        </p:sp>
        <p:sp>
          <p:nvSpPr>
            <p:cNvPr id="104"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p:spPr>
          <p:txBody>
            <a:bodyPr/>
            <a:lstStyle/>
            <a:p>
              <a:pPr algn="ctr" defTabSz="684530">
                <a:spcBef>
                  <a:spcPts val="0"/>
                </a:spcBef>
                <a:spcAft>
                  <a:spcPts val="0"/>
                </a:spcAft>
                <a:defRPr/>
              </a:pPr>
              <a:endParaRPr lang="zh-CN" altLang="en-US" sz="1400">
                <a:solidFill>
                  <a:prstClr val="black"/>
                </a:solidFill>
                <a:latin typeface="Calibri" panose="020F0502020204030204"/>
                <a:ea typeface="宋体" panose="02010600030101010101" pitchFamily="2" charset="-122"/>
              </a:endParaRPr>
            </a:p>
          </p:txBody>
        </p:sp>
        <p:sp>
          <p:nvSpPr>
            <p:cNvPr id="106"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p:spPr>
          <p:txBody>
            <a:bodyPr/>
            <a:lstStyle/>
            <a:p>
              <a:pPr algn="ctr" defTabSz="684530">
                <a:spcBef>
                  <a:spcPts val="0"/>
                </a:spcBef>
                <a:spcAft>
                  <a:spcPts val="0"/>
                </a:spcAft>
                <a:defRPr/>
              </a:pPr>
              <a:endParaRPr lang="zh-CN" altLang="en-US" sz="1400">
                <a:solidFill>
                  <a:prstClr val="black"/>
                </a:solidFill>
                <a:latin typeface="Calibri" panose="020F0502020204030204"/>
                <a:ea typeface="宋体" panose="02010600030101010101" pitchFamily="2" charset="-122"/>
              </a:endParaRPr>
            </a:p>
          </p:txBody>
        </p:sp>
        <p:sp>
          <p:nvSpPr>
            <p:cNvPr id="107"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p:spPr>
          <p:txBody>
            <a:bodyPr/>
            <a:lstStyle/>
            <a:p>
              <a:pPr algn="ctr" defTabSz="684530">
                <a:spcBef>
                  <a:spcPts val="0"/>
                </a:spcBef>
                <a:spcAft>
                  <a:spcPts val="0"/>
                </a:spcAft>
                <a:defRPr/>
              </a:pPr>
              <a:endParaRPr lang="zh-CN" altLang="en-US" sz="1400">
                <a:solidFill>
                  <a:prstClr val="black"/>
                </a:solidFill>
                <a:latin typeface="Calibri" panose="020F0502020204030204"/>
                <a:ea typeface="宋体" panose="02010600030101010101" pitchFamily="2" charset="-122"/>
              </a:endParaRPr>
            </a:p>
          </p:txBody>
        </p:sp>
        <p:sp>
          <p:nvSpPr>
            <p:cNvPr id="108"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p:spPr>
          <p:txBody>
            <a:bodyPr/>
            <a:lstStyle/>
            <a:p>
              <a:pPr algn="ctr" defTabSz="684530">
                <a:spcBef>
                  <a:spcPts val="0"/>
                </a:spcBef>
                <a:spcAft>
                  <a:spcPts val="0"/>
                </a:spcAft>
                <a:defRPr/>
              </a:pPr>
              <a:endParaRPr lang="zh-CN" altLang="en-US" sz="1400">
                <a:solidFill>
                  <a:prstClr val="black"/>
                </a:solidFill>
                <a:latin typeface="Calibri" panose="020F0502020204030204"/>
                <a:ea typeface="宋体" panose="02010600030101010101" pitchFamily="2" charset="-122"/>
              </a:endParaRPr>
            </a:p>
          </p:txBody>
        </p:sp>
        <p:sp>
          <p:nvSpPr>
            <p:cNvPr id="109"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p:spPr>
          <p:txBody>
            <a:bodyPr/>
            <a:lstStyle/>
            <a:p>
              <a:pPr algn="ctr" defTabSz="684530">
                <a:spcBef>
                  <a:spcPts val="0"/>
                </a:spcBef>
                <a:spcAft>
                  <a:spcPts val="0"/>
                </a:spcAft>
                <a:defRPr/>
              </a:pPr>
              <a:endParaRPr lang="zh-CN" altLang="en-US" sz="1400">
                <a:solidFill>
                  <a:prstClr val="black"/>
                </a:solidFill>
                <a:latin typeface="Calibri" panose="020F0502020204030204"/>
                <a:ea typeface="宋体" panose="02010600030101010101" pitchFamily="2" charset="-122"/>
              </a:endParaRPr>
            </a:p>
          </p:txBody>
        </p:sp>
        <p:sp>
          <p:nvSpPr>
            <p:cNvPr id="110"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p:spPr>
          <p:txBody>
            <a:bodyPr/>
            <a:lstStyle/>
            <a:p>
              <a:pPr algn="ctr" defTabSz="684530">
                <a:spcBef>
                  <a:spcPts val="0"/>
                </a:spcBef>
                <a:spcAft>
                  <a:spcPts val="0"/>
                </a:spcAft>
                <a:defRPr/>
              </a:pPr>
              <a:endParaRPr lang="zh-CN" altLang="en-US" sz="1400">
                <a:solidFill>
                  <a:prstClr val="black"/>
                </a:solidFill>
                <a:latin typeface="Calibri" panose="020F0502020204030204"/>
                <a:ea typeface="宋体" panose="02010600030101010101" pitchFamily="2" charset="-122"/>
              </a:endParaRPr>
            </a:p>
          </p:txBody>
        </p:sp>
      </p:grpSp>
      <p:sp>
        <p:nvSpPr>
          <p:cNvPr id="133" name="文本框 132"/>
          <p:cNvSpPr txBox="1"/>
          <p:nvPr/>
        </p:nvSpPr>
        <p:spPr>
          <a:xfrm>
            <a:off x="4191000" y="1077913"/>
            <a:ext cx="4430713" cy="1046162"/>
          </a:xfrm>
          <a:prstGeom prst="rect">
            <a:avLst/>
          </a:prstGeom>
          <a:noFill/>
          <a:ln w="12700">
            <a:noFill/>
          </a:ln>
        </p:spPr>
        <p:txBody>
          <a:bodyPr>
            <a:spAutoFit/>
          </a:bodyPr>
          <a:lstStyle/>
          <a:p>
            <a:pPr>
              <a:defRPr/>
            </a:pPr>
            <a:r>
              <a:rPr lang="zh-CN" altLang="en-US" sz="1400" spc="8" dirty="0">
                <a:solidFill>
                  <a:srgbClr val="FF0000"/>
                </a:solidFill>
                <a:latin typeface="微软雅黑" panose="020B0503020204020204" charset="-122"/>
                <a:ea typeface="微软雅黑" panose="020B0503020204020204" charset="-122"/>
                <a:cs typeface="宋体" panose="02010600030101010101" pitchFamily="2" charset="-122"/>
                <a:sym typeface="+mn-ea"/>
              </a:rPr>
              <a:t>三位一体生态金融体系</a:t>
            </a:r>
            <a:endParaRPr lang="zh-CN" altLang="en-US" sz="1400" spc="8" dirty="0">
              <a:solidFill>
                <a:srgbClr val="FF0000"/>
              </a:solidFill>
              <a:latin typeface="微软雅黑" panose="020B0503020204020204" charset="-122"/>
              <a:ea typeface="微软雅黑" panose="020B0503020204020204" charset="-122"/>
              <a:cs typeface="宋体" panose="02010600030101010101" pitchFamily="2" charset="-122"/>
              <a:sym typeface="+mn-ea"/>
            </a:endParaRPr>
          </a:p>
          <a:p>
            <a:pPr>
              <a:defRPr/>
            </a:pPr>
            <a:r>
              <a:rPr lang="zh-CN" altLang="en-US" sz="1200" b="0" spc="8" dirty="0">
                <a:latin typeface="微软雅黑" panose="020B0503020204020204" charset="-122"/>
                <a:ea typeface="微软雅黑" panose="020B0503020204020204" charset="-122"/>
                <a:cs typeface="宋体" panose="02010600030101010101" pitchFamily="2" charset="-122"/>
                <a:sym typeface="+mn-ea"/>
              </a:rPr>
              <a:t>家族财富板块与基于企业全生命周期的全产链基金管理模式、第三方科技金融人才服务平台一起共同构成了蓝源投资集团三位一体的金融生态体系，互为依托，共同成长。让蓝源资本家族财富板块更具特色和生命力。</a:t>
            </a:r>
            <a:endParaRPr lang="zh-CN" altLang="en-US" sz="1200" b="0" spc="8" dirty="0">
              <a:latin typeface="微软雅黑" panose="020B0503020204020204" charset="-122"/>
              <a:ea typeface="微软雅黑" panose="020B0503020204020204" charset="-122"/>
              <a:cs typeface="宋体" panose="02010600030101010101" pitchFamily="2" charset="-122"/>
              <a:sym typeface="+mn-ea"/>
            </a:endParaRPr>
          </a:p>
        </p:txBody>
      </p:sp>
      <p:sp>
        <p:nvSpPr>
          <p:cNvPr id="32776" name="文本框 134"/>
          <p:cNvSpPr txBox="1">
            <a:spLocks noChangeArrowheads="1"/>
          </p:cNvSpPr>
          <p:nvPr/>
        </p:nvSpPr>
        <p:spPr bwMode="auto">
          <a:xfrm>
            <a:off x="4662488" y="2178050"/>
            <a:ext cx="3830637" cy="868363"/>
          </a:xfrm>
          <a:prstGeom prst="rect">
            <a:avLst/>
          </a:prstGeom>
          <a:noFill/>
          <a:ln w="12700">
            <a:noFill/>
            <a:miter lim="800000"/>
          </a:ln>
        </p:spPr>
        <p:txBody>
          <a:bodyPr>
            <a:spAutoFit/>
          </a:bodyPr>
          <a:lstStyle/>
          <a:p>
            <a:r>
              <a:rPr lang="zh-CN" altLang="en-US" sz="1400">
                <a:solidFill>
                  <a:srgbClr val="FF0000"/>
                </a:solidFill>
                <a:latin typeface="微软雅黑" panose="020B0503020204020204" charset="-122"/>
                <a:ea typeface="微软雅黑" panose="020B0503020204020204" charset="-122"/>
              </a:rPr>
              <a:t>政府管理新选项</a:t>
            </a:r>
            <a:endParaRPr lang="zh-CN" sz="1400">
              <a:solidFill>
                <a:srgbClr val="FF0000"/>
              </a:solidFill>
              <a:latin typeface="微软雅黑" panose="020B0503020204020204" charset="-122"/>
              <a:ea typeface="微软雅黑" panose="020B0503020204020204" charset="-122"/>
            </a:endParaRPr>
          </a:p>
          <a:p>
            <a:r>
              <a:rPr lang="zh-CN" altLang="en-US" sz="1200" b="0">
                <a:latin typeface="微软雅黑" panose="020B0503020204020204" charset="-122"/>
                <a:ea typeface="微软雅黑" panose="020B0503020204020204" charset="-122"/>
              </a:rPr>
              <a:t>上升到国家战略，</a:t>
            </a:r>
            <a:r>
              <a:rPr lang="zh-CN" sz="1200" b="0">
                <a:latin typeface="微软雅黑" panose="020B0503020204020204" charset="-122"/>
                <a:ea typeface="微软雅黑" panose="020B0503020204020204" charset="-122"/>
              </a:rPr>
              <a:t>政府引导基金创新型管管理模式正成为政府的首选；家族财富管理前瞻性研究成为政府重点关注的社会领域，未来五年爆发点即将来临。</a:t>
            </a:r>
            <a:endParaRPr lang="zh-CN" sz="1200" b="0">
              <a:latin typeface="微软雅黑" panose="020B0503020204020204" charset="-122"/>
              <a:ea typeface="微软雅黑" panose="020B0503020204020204" charset="-122"/>
            </a:endParaRPr>
          </a:p>
        </p:txBody>
      </p:sp>
      <p:sp>
        <p:nvSpPr>
          <p:cNvPr id="32777" name="文本框 135"/>
          <p:cNvSpPr txBox="1">
            <a:spLocks noChangeArrowheads="1"/>
          </p:cNvSpPr>
          <p:nvPr/>
        </p:nvSpPr>
        <p:spPr bwMode="auto">
          <a:xfrm>
            <a:off x="4662488" y="3094038"/>
            <a:ext cx="3959225" cy="862012"/>
          </a:xfrm>
          <a:prstGeom prst="rect">
            <a:avLst/>
          </a:prstGeom>
          <a:noFill/>
          <a:ln w="12700">
            <a:noFill/>
            <a:miter lim="800000"/>
          </a:ln>
        </p:spPr>
        <p:txBody>
          <a:bodyPr>
            <a:spAutoFit/>
          </a:bodyPr>
          <a:lstStyle/>
          <a:p>
            <a:r>
              <a:rPr lang="zh-CN" altLang="en-US" sz="1400">
                <a:solidFill>
                  <a:srgbClr val="FF0000"/>
                </a:solidFill>
                <a:latin typeface="微软雅黑" panose="020B0503020204020204" charset="-122"/>
                <a:ea typeface="微软雅黑" panose="020B0503020204020204" charset="-122"/>
              </a:rPr>
              <a:t>顶级资源汇集</a:t>
            </a:r>
            <a:endParaRPr lang="zh-CN" altLang="en-US" sz="1400">
              <a:solidFill>
                <a:srgbClr val="FF0000"/>
              </a:solidFill>
              <a:latin typeface="微软雅黑" panose="020B0503020204020204" charset="-122"/>
              <a:ea typeface="微软雅黑" panose="020B0503020204020204" charset="-122"/>
            </a:endParaRPr>
          </a:p>
          <a:p>
            <a:r>
              <a:rPr lang="zh-CN" altLang="en-US" sz="1200" b="0">
                <a:latin typeface="微软雅黑" panose="020B0503020204020204" charset="-122"/>
                <a:ea typeface="微软雅黑" panose="020B0503020204020204" charset="-122"/>
              </a:rPr>
              <a:t>来自美国、欧洲、美国东南亚、香港，台湾等200多家顶级家族财富管理机构包括罗斯柴尔德家族、包玉刚家族等共同打造</a:t>
            </a:r>
            <a:endParaRPr lang="zh-CN" altLang="en-US" sz="1200" b="0">
              <a:latin typeface="微软雅黑" panose="020B0503020204020204" charset="-122"/>
              <a:ea typeface="微软雅黑" panose="020B0503020204020204" charset="-122"/>
            </a:endParaRPr>
          </a:p>
        </p:txBody>
      </p:sp>
      <p:sp>
        <p:nvSpPr>
          <p:cNvPr id="32778" name="文本框 136"/>
          <p:cNvSpPr txBox="1">
            <a:spLocks noChangeArrowheads="1"/>
          </p:cNvSpPr>
          <p:nvPr/>
        </p:nvSpPr>
        <p:spPr bwMode="auto">
          <a:xfrm>
            <a:off x="4191000" y="3957638"/>
            <a:ext cx="4303713" cy="1046162"/>
          </a:xfrm>
          <a:prstGeom prst="rect">
            <a:avLst/>
          </a:prstGeom>
          <a:noFill/>
          <a:ln w="12700">
            <a:noFill/>
            <a:miter lim="800000"/>
          </a:ln>
        </p:spPr>
        <p:txBody>
          <a:bodyPr>
            <a:spAutoFit/>
          </a:bodyPr>
          <a:lstStyle/>
          <a:p>
            <a:r>
              <a:rPr lang="zh-CN" altLang="en-US" sz="1400">
                <a:solidFill>
                  <a:srgbClr val="FF0000"/>
                </a:solidFill>
                <a:latin typeface="微软雅黑" panose="020B0503020204020204" charset="-122"/>
                <a:ea typeface="微软雅黑" panose="020B0503020204020204" charset="-122"/>
              </a:rPr>
              <a:t>中国特色</a:t>
            </a:r>
            <a:r>
              <a:rPr lang="zh-CN" sz="1400">
                <a:solidFill>
                  <a:srgbClr val="FF0000"/>
                </a:solidFill>
                <a:latin typeface="微软雅黑" panose="020B0503020204020204" charset="-122"/>
                <a:ea typeface="微软雅黑" panose="020B0503020204020204" charset="-122"/>
              </a:rPr>
              <a:t>复合型盈利模式</a:t>
            </a:r>
            <a:endParaRPr lang="zh-CN" sz="1400">
              <a:solidFill>
                <a:srgbClr val="FF0000"/>
              </a:solidFill>
              <a:latin typeface="微软雅黑" panose="020B0503020204020204" charset="-122"/>
              <a:ea typeface="微软雅黑" panose="020B0503020204020204" charset="-122"/>
            </a:endParaRPr>
          </a:p>
          <a:p>
            <a:r>
              <a:rPr lang="zh-CN" altLang="en-US" sz="1200" b="0">
                <a:latin typeface="微软雅黑" panose="020B0503020204020204" charset="-122"/>
                <a:ea typeface="微软雅黑" panose="020B0503020204020204" charset="-122"/>
              </a:rPr>
              <a:t>聚焦家族财富管理和家族基金，形成特有担任</a:t>
            </a:r>
            <a:r>
              <a:rPr lang="zh-CN" sz="1200" b="0">
                <a:latin typeface="微软雅黑" panose="020B0503020204020204" charset="-122"/>
                <a:ea typeface="微软雅黑" panose="020B0503020204020204" charset="-122"/>
              </a:rPr>
              <a:t>专业性赢利模式</a:t>
            </a:r>
            <a:r>
              <a:rPr lang="en-US" altLang="zh-CN" sz="1200" b="0">
                <a:latin typeface="微软雅黑" panose="020B0503020204020204" charset="-122"/>
                <a:ea typeface="微软雅黑" panose="020B0503020204020204" charset="-122"/>
              </a:rPr>
              <a:t>+</a:t>
            </a:r>
            <a:r>
              <a:rPr lang="zh-CN" sz="1200" b="0">
                <a:latin typeface="微软雅黑" panose="020B0503020204020204" charset="-122"/>
                <a:ea typeface="微软雅黑" panose="020B0503020204020204" charset="-122"/>
              </a:rPr>
              <a:t>平台式赢利模式</a:t>
            </a:r>
            <a:r>
              <a:rPr lang="en-US" altLang="zh-CN" sz="1200" b="0">
                <a:latin typeface="微软雅黑" panose="020B0503020204020204" charset="-122"/>
                <a:ea typeface="微软雅黑" panose="020B0503020204020204" charset="-122"/>
              </a:rPr>
              <a:t>+</a:t>
            </a:r>
            <a:r>
              <a:rPr lang="zh-CN" sz="1200" b="0">
                <a:latin typeface="微软雅黑" panose="020B0503020204020204" charset="-122"/>
                <a:ea typeface="微软雅黑" panose="020B0503020204020204" charset="-122"/>
              </a:rPr>
              <a:t>碎片整合式赢利模式</a:t>
            </a:r>
            <a:r>
              <a:rPr lang="en-US" altLang="zh-CN" sz="1200" b="0">
                <a:latin typeface="微软雅黑" panose="020B0503020204020204" charset="-122"/>
                <a:ea typeface="微软雅黑" panose="020B0503020204020204" charset="-122"/>
              </a:rPr>
              <a:t>+</a:t>
            </a:r>
            <a:r>
              <a:rPr lang="zh-CN" sz="1200" b="0">
                <a:latin typeface="微软雅黑" panose="020B0503020204020204" charset="-122"/>
                <a:ea typeface="微软雅黑" panose="020B0503020204020204" charset="-122"/>
              </a:rPr>
              <a:t>产业互联网赢利模式</a:t>
            </a:r>
            <a:r>
              <a:rPr lang="en-US" altLang="zh-CN" sz="1200" b="0">
                <a:latin typeface="微软雅黑" panose="020B0503020204020204" charset="-122"/>
                <a:ea typeface="微软雅黑" panose="020B0503020204020204" charset="-122"/>
              </a:rPr>
              <a:t>+</a:t>
            </a:r>
            <a:r>
              <a:rPr lang="zh-CN" sz="1200" b="0">
                <a:latin typeface="微软雅黑" panose="020B0503020204020204" charset="-122"/>
                <a:ea typeface="微软雅黑" panose="020B0503020204020204" charset="-122"/>
              </a:rPr>
              <a:t>家族基金赢利模式，共同打造家族财富管理领域的阿里巴巴</a:t>
            </a:r>
            <a:endParaRPr lang="zh-CN" sz="1200" b="0">
              <a:latin typeface="微软雅黑" panose="020B0503020204020204" charset="-122"/>
              <a:ea typeface="微软雅黑" panose="020B0503020204020204" charset="-122"/>
            </a:endParaRPr>
          </a:p>
        </p:txBody>
      </p:sp>
      <p:grpSp>
        <p:nvGrpSpPr>
          <p:cNvPr id="32779" name="组合 111"/>
          <p:cNvGrpSpPr/>
          <p:nvPr/>
        </p:nvGrpSpPr>
        <p:grpSpPr bwMode="auto">
          <a:xfrm rot="1860000">
            <a:off x="1030288" y="1035050"/>
            <a:ext cx="1389062" cy="1387475"/>
            <a:chOff x="434" y="1660"/>
            <a:chExt cx="2187" cy="2186"/>
          </a:xfrm>
        </p:grpSpPr>
        <p:grpSp>
          <p:nvGrpSpPr>
            <p:cNvPr id="32835" name="组合 183"/>
            <p:cNvGrpSpPr/>
            <p:nvPr/>
          </p:nvGrpSpPr>
          <p:grpSpPr bwMode="auto">
            <a:xfrm>
              <a:off x="717" y="1660"/>
              <a:ext cx="1905" cy="2186"/>
              <a:chOff x="3273692" y="1099961"/>
              <a:chExt cx="1202093" cy="1388087"/>
            </a:xfrm>
          </p:grpSpPr>
          <p:sp>
            <p:nvSpPr>
              <p:cNvPr id="32837" name="Freeform 14"/>
              <p:cNvSpPr/>
              <p:nvPr/>
            </p:nvSpPr>
            <p:spPr bwMode="auto">
              <a:xfrm>
                <a:off x="3345550" y="1141029"/>
                <a:ext cx="529701" cy="237166"/>
              </a:xfrm>
              <a:custGeom>
                <a:avLst/>
                <a:gdLst>
                  <a:gd name="T0" fmla="*/ 0 w 516"/>
                  <a:gd name="T1" fmla="*/ 237166 h 231"/>
                  <a:gd name="T2" fmla="*/ 408568 w 516"/>
                  <a:gd name="T3" fmla="*/ 0 h 231"/>
                  <a:gd name="T4" fmla="*/ 529701 w 516"/>
                  <a:gd name="T5" fmla="*/ 0 h 231"/>
                  <a:gd name="T6" fmla="*/ 529701 w 516"/>
                  <a:gd name="T7" fmla="*/ 237166 h 231"/>
                  <a:gd name="T8" fmla="*/ 0 w 516"/>
                  <a:gd name="T9" fmla="*/ 237166 h 231"/>
                  <a:gd name="T10" fmla="*/ 0 60000 65536"/>
                  <a:gd name="T11" fmla="*/ 0 60000 65536"/>
                  <a:gd name="T12" fmla="*/ 0 60000 65536"/>
                  <a:gd name="T13" fmla="*/ 0 60000 65536"/>
                  <a:gd name="T14" fmla="*/ 0 60000 65536"/>
                  <a:gd name="T15" fmla="*/ 0 w 516"/>
                  <a:gd name="T16" fmla="*/ 0 h 231"/>
                  <a:gd name="T17" fmla="*/ 516 w 516"/>
                  <a:gd name="T18" fmla="*/ 231 h 231"/>
                </a:gdLst>
                <a:ahLst/>
                <a:cxnLst>
                  <a:cxn ang="T10">
                    <a:pos x="T0" y="T1"/>
                  </a:cxn>
                  <a:cxn ang="T11">
                    <a:pos x="T2" y="T3"/>
                  </a:cxn>
                  <a:cxn ang="T12">
                    <a:pos x="T4" y="T5"/>
                  </a:cxn>
                  <a:cxn ang="T13">
                    <a:pos x="T6" y="T7"/>
                  </a:cxn>
                  <a:cxn ang="T14">
                    <a:pos x="T8" y="T9"/>
                  </a:cxn>
                </a:cxnLst>
                <a:rect l="T15" t="T16" r="T17" b="T18"/>
                <a:pathLst>
                  <a:path w="516" h="231">
                    <a:moveTo>
                      <a:pt x="0" y="231"/>
                    </a:moveTo>
                    <a:lnTo>
                      <a:pt x="398" y="0"/>
                    </a:lnTo>
                    <a:lnTo>
                      <a:pt x="516" y="0"/>
                    </a:lnTo>
                    <a:lnTo>
                      <a:pt x="516" y="231"/>
                    </a:lnTo>
                    <a:lnTo>
                      <a:pt x="0" y="231"/>
                    </a:lnTo>
                    <a:close/>
                  </a:path>
                </a:pathLst>
              </a:custGeom>
              <a:solidFill>
                <a:srgbClr val="5F6524"/>
              </a:solidFill>
              <a:ln w="9525">
                <a:noFill/>
                <a:round/>
              </a:ln>
            </p:spPr>
            <p:txBody>
              <a:bodyPr lIns="68589" tIns="34295" rIns="68589" bIns="34295"/>
              <a:lstStyle/>
              <a:p>
                <a:endParaRPr lang="zh-CN" altLang="en-US"/>
              </a:p>
            </p:txBody>
          </p:sp>
          <p:sp>
            <p:nvSpPr>
              <p:cNvPr id="187" name="Freeform 15"/>
              <p:cNvSpPr/>
              <p:nvPr/>
            </p:nvSpPr>
            <p:spPr bwMode="auto">
              <a:xfrm>
                <a:off x="3272536" y="1098407"/>
                <a:ext cx="1201819"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sp>
            <p:nvSpPr>
              <p:cNvPr id="188" name="Freeform 16"/>
              <p:cNvSpPr/>
              <p:nvPr/>
            </p:nvSpPr>
            <p:spPr bwMode="auto">
              <a:xfrm>
                <a:off x="3344481" y="1140048"/>
                <a:ext cx="408492" cy="441520"/>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dirty="0"/>
              </a:p>
            </p:txBody>
          </p:sp>
        </p:grpSp>
        <p:sp>
          <p:nvSpPr>
            <p:cNvPr id="32836" name="TextBox 184"/>
            <p:cNvSpPr txBox="1">
              <a:spLocks noChangeArrowheads="1"/>
            </p:cNvSpPr>
            <p:nvPr/>
          </p:nvSpPr>
          <p:spPr bwMode="auto">
            <a:xfrm>
              <a:off x="434" y="1911"/>
              <a:ext cx="1503" cy="576"/>
            </a:xfrm>
            <a:prstGeom prst="rect">
              <a:avLst/>
            </a:prstGeom>
            <a:noFill/>
            <a:ln w="9525">
              <a:noFill/>
              <a:miter lim="800000"/>
            </a:ln>
          </p:spPr>
          <p:txBody>
            <a:bodyPr>
              <a:spAutoFit/>
            </a:bodyPr>
            <a:lstStyle/>
            <a:p>
              <a:pPr algn="ctr"/>
              <a:r>
                <a:rPr lang="en-US" altLang="zh-CN">
                  <a:solidFill>
                    <a:srgbClr val="FFFFFF"/>
                  </a:solidFill>
                  <a:latin typeface="Agency FB" panose="020B0503020202020204"/>
                </a:rPr>
                <a:t>04</a:t>
              </a:r>
              <a:endParaRPr lang="zh-CN" altLang="en-US">
                <a:solidFill>
                  <a:srgbClr val="FFFFFF"/>
                </a:solidFill>
                <a:latin typeface="Agency FB" panose="020B0503020202020204"/>
              </a:endParaRPr>
            </a:p>
          </p:txBody>
        </p:sp>
      </p:grpSp>
      <p:grpSp>
        <p:nvGrpSpPr>
          <p:cNvPr id="32780" name="组合 6"/>
          <p:cNvGrpSpPr/>
          <p:nvPr/>
        </p:nvGrpSpPr>
        <p:grpSpPr bwMode="auto">
          <a:xfrm rot="1860000">
            <a:off x="2066925" y="2892425"/>
            <a:ext cx="1390650" cy="1387475"/>
            <a:chOff x="5410994" y="2729597"/>
            <a:chExt cx="1368156" cy="1388087"/>
          </a:xfrm>
        </p:grpSpPr>
        <p:grpSp>
          <p:nvGrpSpPr>
            <p:cNvPr id="32830" name="组合 7"/>
            <p:cNvGrpSpPr/>
            <p:nvPr/>
          </p:nvGrpSpPr>
          <p:grpSpPr bwMode="auto">
            <a:xfrm>
              <a:off x="5577057" y="2729597"/>
              <a:ext cx="1202093" cy="1388087"/>
              <a:chOff x="3260995" y="1099961"/>
              <a:chExt cx="1202093" cy="1388087"/>
            </a:xfrm>
          </p:grpSpPr>
          <p:sp>
            <p:nvSpPr>
              <p:cNvPr id="32832" name="Freeform 14"/>
              <p:cNvSpPr/>
              <p:nvPr/>
            </p:nvSpPr>
            <p:spPr bwMode="auto">
              <a:xfrm>
                <a:off x="3345550" y="1141029"/>
                <a:ext cx="529701" cy="237166"/>
              </a:xfrm>
              <a:custGeom>
                <a:avLst/>
                <a:gdLst>
                  <a:gd name="T0" fmla="*/ 0 w 516"/>
                  <a:gd name="T1" fmla="*/ 237166 h 231"/>
                  <a:gd name="T2" fmla="*/ 408568 w 516"/>
                  <a:gd name="T3" fmla="*/ 0 h 231"/>
                  <a:gd name="T4" fmla="*/ 529701 w 516"/>
                  <a:gd name="T5" fmla="*/ 0 h 231"/>
                  <a:gd name="T6" fmla="*/ 529701 w 516"/>
                  <a:gd name="T7" fmla="*/ 237166 h 231"/>
                  <a:gd name="T8" fmla="*/ 0 w 516"/>
                  <a:gd name="T9" fmla="*/ 237166 h 231"/>
                  <a:gd name="T10" fmla="*/ 0 60000 65536"/>
                  <a:gd name="T11" fmla="*/ 0 60000 65536"/>
                  <a:gd name="T12" fmla="*/ 0 60000 65536"/>
                  <a:gd name="T13" fmla="*/ 0 60000 65536"/>
                  <a:gd name="T14" fmla="*/ 0 60000 65536"/>
                  <a:gd name="T15" fmla="*/ 0 w 516"/>
                  <a:gd name="T16" fmla="*/ 0 h 231"/>
                  <a:gd name="T17" fmla="*/ 516 w 516"/>
                  <a:gd name="T18" fmla="*/ 231 h 231"/>
                </a:gdLst>
                <a:ahLst/>
                <a:cxnLst>
                  <a:cxn ang="T10">
                    <a:pos x="T0" y="T1"/>
                  </a:cxn>
                  <a:cxn ang="T11">
                    <a:pos x="T2" y="T3"/>
                  </a:cxn>
                  <a:cxn ang="T12">
                    <a:pos x="T4" y="T5"/>
                  </a:cxn>
                  <a:cxn ang="T13">
                    <a:pos x="T6" y="T7"/>
                  </a:cxn>
                  <a:cxn ang="T14">
                    <a:pos x="T8" y="T9"/>
                  </a:cxn>
                </a:cxnLst>
                <a:rect l="T15" t="T16" r="T17" b="T18"/>
                <a:pathLst>
                  <a:path w="516" h="231">
                    <a:moveTo>
                      <a:pt x="0" y="231"/>
                    </a:moveTo>
                    <a:lnTo>
                      <a:pt x="398" y="0"/>
                    </a:lnTo>
                    <a:lnTo>
                      <a:pt x="516" y="0"/>
                    </a:lnTo>
                    <a:lnTo>
                      <a:pt x="516" y="231"/>
                    </a:lnTo>
                    <a:lnTo>
                      <a:pt x="0" y="231"/>
                    </a:lnTo>
                    <a:close/>
                  </a:path>
                </a:pathLst>
              </a:custGeom>
              <a:solidFill>
                <a:srgbClr val="5F6524"/>
              </a:solidFill>
              <a:ln w="9525">
                <a:noFill/>
                <a:round/>
              </a:ln>
            </p:spPr>
            <p:txBody>
              <a:bodyPr lIns="68589" tIns="34295" rIns="68589" bIns="34295"/>
              <a:lstStyle/>
              <a:p>
                <a:endParaRPr lang="zh-CN" altLang="en-US"/>
              </a:p>
            </p:txBody>
          </p:sp>
          <p:sp>
            <p:nvSpPr>
              <p:cNvPr id="10" name="Freeform 15"/>
              <p:cNvSpPr/>
              <p:nvPr/>
            </p:nvSpPr>
            <p:spPr bwMode="auto">
              <a:xfrm>
                <a:off x="3259671" y="1099909"/>
                <a:ext cx="120260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sp>
            <p:nvSpPr>
              <p:cNvPr id="11" name="Freeform 16"/>
              <p:cNvSpPr/>
              <p:nvPr/>
            </p:nvSpPr>
            <p:spPr bwMode="auto">
              <a:xfrm>
                <a:off x="3342452" y="1140592"/>
                <a:ext cx="409197" cy="441520"/>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dirty="0"/>
              </a:p>
            </p:txBody>
          </p:sp>
        </p:grpSp>
        <p:sp>
          <p:nvSpPr>
            <p:cNvPr id="32831" name="TextBox 190"/>
            <p:cNvSpPr txBox="1">
              <a:spLocks noChangeArrowheads="1"/>
            </p:cNvSpPr>
            <p:nvPr/>
          </p:nvSpPr>
          <p:spPr bwMode="auto">
            <a:xfrm>
              <a:off x="5410994" y="2889012"/>
              <a:ext cx="948647" cy="365760"/>
            </a:xfrm>
            <a:prstGeom prst="rect">
              <a:avLst/>
            </a:prstGeom>
            <a:noFill/>
            <a:ln w="9525">
              <a:noFill/>
              <a:miter lim="800000"/>
            </a:ln>
          </p:spPr>
          <p:txBody>
            <a:bodyPr>
              <a:spAutoFit/>
            </a:bodyPr>
            <a:lstStyle/>
            <a:p>
              <a:pPr algn="ctr"/>
              <a:r>
                <a:rPr lang="en-US" altLang="zh-CN">
                  <a:solidFill>
                    <a:srgbClr val="FFFFFF"/>
                  </a:solidFill>
                  <a:latin typeface="Agency FB" panose="020B0503020202020204"/>
                </a:rPr>
                <a:t>06</a:t>
              </a:r>
              <a:endParaRPr lang="zh-CN" altLang="en-US">
                <a:solidFill>
                  <a:srgbClr val="FFFFFF"/>
                </a:solidFill>
                <a:latin typeface="Agency FB" panose="020B0503020202020204"/>
              </a:endParaRPr>
            </a:p>
          </p:txBody>
        </p:sp>
      </p:grpSp>
      <p:sp>
        <p:nvSpPr>
          <p:cNvPr id="15" name="Freeform 15"/>
          <p:cNvSpPr/>
          <p:nvPr/>
        </p:nvSpPr>
        <p:spPr bwMode="auto">
          <a:xfrm rot="1860000">
            <a:off x="1182688" y="2305050"/>
            <a:ext cx="1201737" cy="1387475"/>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grpSp>
        <p:nvGrpSpPr>
          <p:cNvPr id="32782" name="组合 17"/>
          <p:cNvGrpSpPr/>
          <p:nvPr/>
        </p:nvGrpSpPr>
        <p:grpSpPr bwMode="auto">
          <a:xfrm rot="1860000">
            <a:off x="2079625" y="1665288"/>
            <a:ext cx="1389063" cy="1389062"/>
            <a:chOff x="610393" y="2729597"/>
            <a:chExt cx="1380853" cy="1388087"/>
          </a:xfrm>
        </p:grpSpPr>
        <p:grpSp>
          <p:nvGrpSpPr>
            <p:cNvPr id="32825" name="组合 18"/>
            <p:cNvGrpSpPr/>
            <p:nvPr/>
          </p:nvGrpSpPr>
          <p:grpSpPr bwMode="auto">
            <a:xfrm>
              <a:off x="789153" y="2729597"/>
              <a:ext cx="1202093" cy="1388087"/>
              <a:chOff x="3273692" y="1099961"/>
              <a:chExt cx="1202093" cy="1388087"/>
            </a:xfrm>
          </p:grpSpPr>
          <p:sp>
            <p:nvSpPr>
              <p:cNvPr id="32827" name="Freeform 14"/>
              <p:cNvSpPr/>
              <p:nvPr/>
            </p:nvSpPr>
            <p:spPr bwMode="auto">
              <a:xfrm>
                <a:off x="3345550" y="1141029"/>
                <a:ext cx="529701" cy="237166"/>
              </a:xfrm>
              <a:custGeom>
                <a:avLst/>
                <a:gdLst>
                  <a:gd name="T0" fmla="*/ 0 w 516"/>
                  <a:gd name="T1" fmla="*/ 237166 h 231"/>
                  <a:gd name="T2" fmla="*/ 408568 w 516"/>
                  <a:gd name="T3" fmla="*/ 0 h 231"/>
                  <a:gd name="T4" fmla="*/ 529701 w 516"/>
                  <a:gd name="T5" fmla="*/ 0 h 231"/>
                  <a:gd name="T6" fmla="*/ 529701 w 516"/>
                  <a:gd name="T7" fmla="*/ 237166 h 231"/>
                  <a:gd name="T8" fmla="*/ 0 w 516"/>
                  <a:gd name="T9" fmla="*/ 237166 h 231"/>
                  <a:gd name="T10" fmla="*/ 0 60000 65536"/>
                  <a:gd name="T11" fmla="*/ 0 60000 65536"/>
                  <a:gd name="T12" fmla="*/ 0 60000 65536"/>
                  <a:gd name="T13" fmla="*/ 0 60000 65536"/>
                  <a:gd name="T14" fmla="*/ 0 60000 65536"/>
                  <a:gd name="T15" fmla="*/ 0 w 516"/>
                  <a:gd name="T16" fmla="*/ 0 h 231"/>
                  <a:gd name="T17" fmla="*/ 516 w 516"/>
                  <a:gd name="T18" fmla="*/ 231 h 231"/>
                </a:gdLst>
                <a:ahLst/>
                <a:cxnLst>
                  <a:cxn ang="T10">
                    <a:pos x="T0" y="T1"/>
                  </a:cxn>
                  <a:cxn ang="T11">
                    <a:pos x="T2" y="T3"/>
                  </a:cxn>
                  <a:cxn ang="T12">
                    <a:pos x="T4" y="T5"/>
                  </a:cxn>
                  <a:cxn ang="T13">
                    <a:pos x="T6" y="T7"/>
                  </a:cxn>
                  <a:cxn ang="T14">
                    <a:pos x="T8" y="T9"/>
                  </a:cxn>
                </a:cxnLst>
                <a:rect l="T15" t="T16" r="T17" b="T18"/>
                <a:pathLst>
                  <a:path w="516" h="231">
                    <a:moveTo>
                      <a:pt x="0" y="231"/>
                    </a:moveTo>
                    <a:lnTo>
                      <a:pt x="398" y="0"/>
                    </a:lnTo>
                    <a:lnTo>
                      <a:pt x="516" y="0"/>
                    </a:lnTo>
                    <a:lnTo>
                      <a:pt x="516" y="231"/>
                    </a:lnTo>
                    <a:lnTo>
                      <a:pt x="0" y="231"/>
                    </a:lnTo>
                    <a:close/>
                  </a:path>
                </a:pathLst>
              </a:custGeom>
              <a:solidFill>
                <a:srgbClr val="5F6524"/>
              </a:solidFill>
              <a:ln w="9525">
                <a:noFill/>
                <a:round/>
              </a:ln>
            </p:spPr>
            <p:txBody>
              <a:bodyPr lIns="68589" tIns="34295" rIns="68589" bIns="34295"/>
              <a:lstStyle/>
              <a:p>
                <a:endParaRPr lang="zh-CN" altLang="en-US"/>
              </a:p>
            </p:txBody>
          </p:sp>
          <p:sp>
            <p:nvSpPr>
              <p:cNvPr id="21" name="Freeform 15"/>
              <p:cNvSpPr/>
              <p:nvPr/>
            </p:nvSpPr>
            <p:spPr bwMode="auto">
              <a:xfrm>
                <a:off x="3272460" y="1098408"/>
                <a:ext cx="1202525"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sp>
            <p:nvSpPr>
              <p:cNvPr id="22" name="Freeform 16"/>
              <p:cNvSpPr/>
              <p:nvPr/>
            </p:nvSpPr>
            <p:spPr bwMode="auto">
              <a:xfrm>
                <a:off x="3344040" y="1140115"/>
                <a:ext cx="408733" cy="441015"/>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dirty="0"/>
              </a:p>
            </p:txBody>
          </p:sp>
        </p:grpSp>
        <p:sp>
          <p:nvSpPr>
            <p:cNvPr id="32826" name="TextBox 178"/>
            <p:cNvSpPr txBox="1">
              <a:spLocks noChangeArrowheads="1"/>
            </p:cNvSpPr>
            <p:nvPr/>
          </p:nvSpPr>
          <p:spPr bwMode="auto">
            <a:xfrm>
              <a:off x="610393" y="2889012"/>
              <a:ext cx="948647" cy="369332"/>
            </a:xfrm>
            <a:prstGeom prst="rect">
              <a:avLst/>
            </a:prstGeom>
            <a:noFill/>
            <a:ln w="9525">
              <a:noFill/>
              <a:miter lim="800000"/>
            </a:ln>
          </p:spPr>
          <p:txBody>
            <a:bodyPr>
              <a:spAutoFit/>
            </a:bodyPr>
            <a:lstStyle/>
            <a:p>
              <a:pPr algn="ctr"/>
              <a:r>
                <a:rPr lang="en-US" altLang="zh-CN">
                  <a:solidFill>
                    <a:srgbClr val="FFFFFF"/>
                  </a:solidFill>
                  <a:latin typeface="Agency FB" panose="020B0503020202020204"/>
                </a:rPr>
                <a:t>05</a:t>
              </a:r>
              <a:endParaRPr lang="zh-CN" altLang="en-US">
                <a:solidFill>
                  <a:srgbClr val="FFFFFF"/>
                </a:solidFill>
                <a:latin typeface="Agency FB" panose="020B0503020202020204"/>
              </a:endParaRPr>
            </a:p>
          </p:txBody>
        </p:sp>
      </p:grpSp>
      <p:grpSp>
        <p:nvGrpSpPr>
          <p:cNvPr id="32783" name="组合 23"/>
          <p:cNvGrpSpPr/>
          <p:nvPr/>
        </p:nvGrpSpPr>
        <p:grpSpPr bwMode="auto">
          <a:xfrm rot="1860000">
            <a:off x="1154113" y="3529013"/>
            <a:ext cx="1209675" cy="1389062"/>
            <a:chOff x="3273692" y="1099961"/>
            <a:chExt cx="1202093" cy="1388087"/>
          </a:xfrm>
        </p:grpSpPr>
        <p:sp>
          <p:nvSpPr>
            <p:cNvPr id="32822" name="Freeform 14"/>
            <p:cNvSpPr/>
            <p:nvPr/>
          </p:nvSpPr>
          <p:spPr bwMode="auto">
            <a:xfrm>
              <a:off x="3345550" y="1141029"/>
              <a:ext cx="529701" cy="237166"/>
            </a:xfrm>
            <a:custGeom>
              <a:avLst/>
              <a:gdLst>
                <a:gd name="T0" fmla="*/ 0 w 516"/>
                <a:gd name="T1" fmla="*/ 237166 h 231"/>
                <a:gd name="T2" fmla="*/ 408568 w 516"/>
                <a:gd name="T3" fmla="*/ 0 h 231"/>
                <a:gd name="T4" fmla="*/ 529701 w 516"/>
                <a:gd name="T5" fmla="*/ 0 h 231"/>
                <a:gd name="T6" fmla="*/ 529701 w 516"/>
                <a:gd name="T7" fmla="*/ 237166 h 231"/>
                <a:gd name="T8" fmla="*/ 0 w 516"/>
                <a:gd name="T9" fmla="*/ 237166 h 231"/>
                <a:gd name="T10" fmla="*/ 0 60000 65536"/>
                <a:gd name="T11" fmla="*/ 0 60000 65536"/>
                <a:gd name="T12" fmla="*/ 0 60000 65536"/>
                <a:gd name="T13" fmla="*/ 0 60000 65536"/>
                <a:gd name="T14" fmla="*/ 0 60000 65536"/>
                <a:gd name="T15" fmla="*/ 0 w 516"/>
                <a:gd name="T16" fmla="*/ 0 h 231"/>
                <a:gd name="T17" fmla="*/ 516 w 516"/>
                <a:gd name="T18" fmla="*/ 231 h 231"/>
              </a:gdLst>
              <a:ahLst/>
              <a:cxnLst>
                <a:cxn ang="T10">
                  <a:pos x="T0" y="T1"/>
                </a:cxn>
                <a:cxn ang="T11">
                  <a:pos x="T2" y="T3"/>
                </a:cxn>
                <a:cxn ang="T12">
                  <a:pos x="T4" y="T5"/>
                </a:cxn>
                <a:cxn ang="T13">
                  <a:pos x="T6" y="T7"/>
                </a:cxn>
                <a:cxn ang="T14">
                  <a:pos x="T8" y="T9"/>
                </a:cxn>
              </a:cxnLst>
              <a:rect l="T15" t="T16" r="T17" b="T18"/>
              <a:pathLst>
                <a:path w="516" h="231">
                  <a:moveTo>
                    <a:pt x="0" y="231"/>
                  </a:moveTo>
                  <a:lnTo>
                    <a:pt x="398" y="0"/>
                  </a:lnTo>
                  <a:lnTo>
                    <a:pt x="516" y="0"/>
                  </a:lnTo>
                  <a:lnTo>
                    <a:pt x="516" y="231"/>
                  </a:lnTo>
                  <a:lnTo>
                    <a:pt x="0" y="231"/>
                  </a:lnTo>
                  <a:close/>
                </a:path>
              </a:pathLst>
            </a:custGeom>
            <a:solidFill>
              <a:srgbClr val="5F6524"/>
            </a:solidFill>
            <a:ln w="9525">
              <a:noFill/>
              <a:round/>
            </a:ln>
          </p:spPr>
          <p:txBody>
            <a:bodyPr lIns="68589" tIns="34295" rIns="68589" bIns="34295"/>
            <a:lstStyle/>
            <a:p>
              <a:endParaRPr lang="zh-CN" altLang="en-US"/>
            </a:p>
          </p:txBody>
        </p:sp>
        <p:sp>
          <p:nvSpPr>
            <p:cNvPr id="26"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sp>
          <p:nvSpPr>
            <p:cNvPr id="27" name="Freeform 16"/>
            <p:cNvSpPr/>
            <p:nvPr/>
          </p:nvSpPr>
          <p:spPr bwMode="auto">
            <a:xfrm>
              <a:off x="3345246" y="1141668"/>
              <a:ext cx="408586" cy="441015"/>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dirty="0"/>
            </a:p>
          </p:txBody>
        </p:sp>
      </p:grpSp>
      <p:sp>
        <p:nvSpPr>
          <p:cNvPr id="32784" name="TextBox 190"/>
          <p:cNvSpPr txBox="1">
            <a:spLocks noChangeArrowheads="1"/>
          </p:cNvSpPr>
          <p:nvPr/>
        </p:nvSpPr>
        <p:spPr bwMode="auto">
          <a:xfrm rot="1860000">
            <a:off x="1198563" y="3579813"/>
            <a:ext cx="954087" cy="369887"/>
          </a:xfrm>
          <a:prstGeom prst="rect">
            <a:avLst/>
          </a:prstGeom>
          <a:noFill/>
          <a:ln w="9525">
            <a:noFill/>
            <a:miter lim="800000"/>
          </a:ln>
        </p:spPr>
        <p:txBody>
          <a:bodyPr>
            <a:spAutoFit/>
          </a:bodyPr>
          <a:lstStyle/>
          <a:p>
            <a:pPr algn="ctr"/>
            <a:r>
              <a:rPr lang="en-US" altLang="zh-CN">
                <a:solidFill>
                  <a:srgbClr val="FFFFFF"/>
                </a:solidFill>
                <a:latin typeface="Agency FB" panose="020B0503020202020204"/>
              </a:rPr>
              <a:t>07</a:t>
            </a:r>
            <a:endParaRPr lang="zh-CN" altLang="en-US">
              <a:solidFill>
                <a:srgbClr val="FFFFFF"/>
              </a:solidFill>
              <a:latin typeface="Agency FB" panose="020B0503020202020204"/>
            </a:endParaRPr>
          </a:p>
        </p:txBody>
      </p:sp>
      <p:grpSp>
        <p:nvGrpSpPr>
          <p:cNvPr id="32785" name="组合 46"/>
          <p:cNvGrpSpPr/>
          <p:nvPr/>
        </p:nvGrpSpPr>
        <p:grpSpPr bwMode="auto">
          <a:xfrm>
            <a:off x="1908175" y="1468438"/>
            <a:ext cx="368300" cy="430212"/>
            <a:chOff x="1475" y="2175"/>
            <a:chExt cx="675" cy="785"/>
          </a:xfrm>
        </p:grpSpPr>
        <p:sp>
          <p:nvSpPr>
            <p:cNvPr id="32820" name="Freeform 884"/>
            <p:cNvSpPr>
              <a:spLocks noEditPoints="1"/>
            </p:cNvSpPr>
            <p:nvPr/>
          </p:nvSpPr>
          <p:spPr bwMode="auto">
            <a:xfrm>
              <a:off x="1646" y="2175"/>
              <a:ext cx="505" cy="511"/>
            </a:xfrm>
            <a:custGeom>
              <a:avLst/>
              <a:gdLst>
                <a:gd name="T0" fmla="*/ 261 w 174"/>
                <a:gd name="T1" fmla="*/ 41 h 176"/>
                <a:gd name="T2" fmla="*/ 261 w 174"/>
                <a:gd name="T3" fmla="*/ 0 h 176"/>
                <a:gd name="T4" fmla="*/ 232 w 174"/>
                <a:gd name="T5" fmla="*/ 0 h 176"/>
                <a:gd name="T6" fmla="*/ 232 w 174"/>
                <a:gd name="T7" fmla="*/ 41 h 176"/>
                <a:gd name="T8" fmla="*/ 0 w 174"/>
                <a:gd name="T9" fmla="*/ 41 h 176"/>
                <a:gd name="T10" fmla="*/ 0 w 174"/>
                <a:gd name="T11" fmla="*/ 116 h 176"/>
                <a:gd name="T12" fmla="*/ 26 w 174"/>
                <a:gd name="T13" fmla="*/ 116 h 176"/>
                <a:gd name="T14" fmla="*/ 26 w 174"/>
                <a:gd name="T15" fmla="*/ 401 h 176"/>
                <a:gd name="T16" fmla="*/ 203 w 174"/>
                <a:gd name="T17" fmla="*/ 401 h 176"/>
                <a:gd name="T18" fmla="*/ 96 w 174"/>
                <a:gd name="T19" fmla="*/ 488 h 176"/>
                <a:gd name="T20" fmla="*/ 113 w 174"/>
                <a:gd name="T21" fmla="*/ 511 h 176"/>
                <a:gd name="T22" fmla="*/ 250 w 174"/>
                <a:gd name="T23" fmla="*/ 401 h 176"/>
                <a:gd name="T24" fmla="*/ 250 w 174"/>
                <a:gd name="T25" fmla="*/ 401 h 176"/>
                <a:gd name="T26" fmla="*/ 386 w 174"/>
                <a:gd name="T27" fmla="*/ 511 h 176"/>
                <a:gd name="T28" fmla="*/ 406 w 174"/>
                <a:gd name="T29" fmla="*/ 488 h 176"/>
                <a:gd name="T30" fmla="*/ 296 w 174"/>
                <a:gd name="T31" fmla="*/ 401 h 176"/>
                <a:gd name="T32" fmla="*/ 476 w 174"/>
                <a:gd name="T33" fmla="*/ 401 h 176"/>
                <a:gd name="T34" fmla="*/ 476 w 174"/>
                <a:gd name="T35" fmla="*/ 116 h 176"/>
                <a:gd name="T36" fmla="*/ 505 w 174"/>
                <a:gd name="T37" fmla="*/ 116 h 176"/>
                <a:gd name="T38" fmla="*/ 505 w 174"/>
                <a:gd name="T39" fmla="*/ 41 h 176"/>
                <a:gd name="T40" fmla="*/ 261 w 174"/>
                <a:gd name="T41" fmla="*/ 41 h 176"/>
                <a:gd name="T42" fmla="*/ 447 w 174"/>
                <a:gd name="T43" fmla="*/ 372 h 176"/>
                <a:gd name="T44" fmla="*/ 55 w 174"/>
                <a:gd name="T45" fmla="*/ 372 h 176"/>
                <a:gd name="T46" fmla="*/ 55 w 174"/>
                <a:gd name="T47" fmla="*/ 116 h 176"/>
                <a:gd name="T48" fmla="*/ 447 w 174"/>
                <a:gd name="T49" fmla="*/ 116 h 176"/>
                <a:gd name="T50" fmla="*/ 447 w 174"/>
                <a:gd name="T51" fmla="*/ 372 h 176"/>
                <a:gd name="T52" fmla="*/ 148 w 174"/>
                <a:gd name="T53" fmla="*/ 305 h 176"/>
                <a:gd name="T54" fmla="*/ 148 w 174"/>
                <a:gd name="T55" fmla="*/ 229 h 176"/>
                <a:gd name="T56" fmla="*/ 223 w 174"/>
                <a:gd name="T57" fmla="*/ 229 h 176"/>
                <a:gd name="T58" fmla="*/ 148 w 174"/>
                <a:gd name="T59" fmla="*/ 154 h 176"/>
                <a:gd name="T60" fmla="*/ 73 w 174"/>
                <a:gd name="T61" fmla="*/ 229 h 176"/>
                <a:gd name="T62" fmla="*/ 148 w 174"/>
                <a:gd name="T63" fmla="*/ 305 h 176"/>
                <a:gd name="T64" fmla="*/ 171 w 174"/>
                <a:gd name="T65" fmla="*/ 325 h 176"/>
                <a:gd name="T66" fmla="*/ 247 w 174"/>
                <a:gd name="T67" fmla="*/ 250 h 176"/>
                <a:gd name="T68" fmla="*/ 171 w 174"/>
                <a:gd name="T69" fmla="*/ 250 h 176"/>
                <a:gd name="T70" fmla="*/ 171 w 174"/>
                <a:gd name="T71" fmla="*/ 325 h 176"/>
                <a:gd name="T72" fmla="*/ 401 w 174"/>
                <a:gd name="T73" fmla="*/ 171 h 176"/>
                <a:gd name="T74" fmla="*/ 305 w 174"/>
                <a:gd name="T75" fmla="*/ 171 h 176"/>
                <a:gd name="T76" fmla="*/ 305 w 174"/>
                <a:gd name="T77" fmla="*/ 200 h 176"/>
                <a:gd name="T78" fmla="*/ 401 w 174"/>
                <a:gd name="T79" fmla="*/ 200 h 176"/>
                <a:gd name="T80" fmla="*/ 401 w 174"/>
                <a:gd name="T81" fmla="*/ 171 h 176"/>
                <a:gd name="T82" fmla="*/ 401 w 174"/>
                <a:gd name="T83" fmla="*/ 224 h 176"/>
                <a:gd name="T84" fmla="*/ 305 w 174"/>
                <a:gd name="T85" fmla="*/ 224 h 176"/>
                <a:gd name="T86" fmla="*/ 305 w 174"/>
                <a:gd name="T87" fmla="*/ 253 h 176"/>
                <a:gd name="T88" fmla="*/ 401 w 174"/>
                <a:gd name="T89" fmla="*/ 253 h 176"/>
                <a:gd name="T90" fmla="*/ 401 w 174"/>
                <a:gd name="T91" fmla="*/ 224 h 176"/>
                <a:gd name="T92" fmla="*/ 401 w 174"/>
                <a:gd name="T93" fmla="*/ 279 h 176"/>
                <a:gd name="T94" fmla="*/ 305 w 174"/>
                <a:gd name="T95" fmla="*/ 279 h 176"/>
                <a:gd name="T96" fmla="*/ 305 w 174"/>
                <a:gd name="T97" fmla="*/ 308 h 176"/>
                <a:gd name="T98" fmla="*/ 401 w 174"/>
                <a:gd name="T99" fmla="*/ 308 h 176"/>
                <a:gd name="T100" fmla="*/ 401 w 174"/>
                <a:gd name="T101" fmla="*/ 279 h 1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4"/>
                <a:gd name="T154" fmla="*/ 0 h 176"/>
                <a:gd name="T155" fmla="*/ 174 w 174"/>
                <a:gd name="T156" fmla="*/ 176 h 1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solidFill>
              <a:srgbClr val="777777"/>
            </a:solidFill>
            <a:ln w="9525">
              <a:noFill/>
              <a:round/>
            </a:ln>
          </p:spPr>
          <p:txBody>
            <a:bodyPr lIns="68589" tIns="34295" rIns="68589" bIns="34295"/>
            <a:lstStyle/>
            <a:p>
              <a:endParaRPr lang="zh-CN" altLang="en-US"/>
            </a:p>
          </p:txBody>
        </p:sp>
        <p:sp>
          <p:nvSpPr>
            <p:cNvPr id="32821" name="Freeform 40"/>
            <p:cNvSpPr>
              <a:spLocks noEditPoints="1"/>
            </p:cNvSpPr>
            <p:nvPr/>
          </p:nvSpPr>
          <p:spPr bwMode="auto">
            <a:xfrm>
              <a:off x="1475" y="2336"/>
              <a:ext cx="395" cy="624"/>
            </a:xfrm>
            <a:custGeom>
              <a:avLst/>
              <a:gdLst>
                <a:gd name="T0" fmla="*/ 204 w 490"/>
                <a:gd name="T1" fmla="*/ 593 h 775"/>
                <a:gd name="T2" fmla="*/ 170 w 490"/>
                <a:gd name="T3" fmla="*/ 624 h 775"/>
                <a:gd name="T4" fmla="*/ 141 w 490"/>
                <a:gd name="T5" fmla="*/ 614 h 775"/>
                <a:gd name="T6" fmla="*/ 130 w 490"/>
                <a:gd name="T7" fmla="*/ 614 h 775"/>
                <a:gd name="T8" fmla="*/ 101 w 490"/>
                <a:gd name="T9" fmla="*/ 624 h 775"/>
                <a:gd name="T10" fmla="*/ 68 w 490"/>
                <a:gd name="T11" fmla="*/ 593 h 775"/>
                <a:gd name="T12" fmla="*/ 61 w 490"/>
                <a:gd name="T13" fmla="*/ 382 h 775"/>
                <a:gd name="T14" fmla="*/ 52 w 490"/>
                <a:gd name="T15" fmla="*/ 382 h 775"/>
                <a:gd name="T16" fmla="*/ 17 w 490"/>
                <a:gd name="T17" fmla="*/ 355 h 775"/>
                <a:gd name="T18" fmla="*/ 15 w 490"/>
                <a:gd name="T19" fmla="*/ 175 h 775"/>
                <a:gd name="T20" fmla="*/ 39 w 490"/>
                <a:gd name="T21" fmla="*/ 155 h 775"/>
                <a:gd name="T22" fmla="*/ 98 w 490"/>
                <a:gd name="T23" fmla="*/ 147 h 775"/>
                <a:gd name="T24" fmla="*/ 106 w 490"/>
                <a:gd name="T25" fmla="*/ 152 h 775"/>
                <a:gd name="T26" fmla="*/ 135 w 490"/>
                <a:gd name="T27" fmla="*/ 196 h 775"/>
                <a:gd name="T28" fmla="*/ 164 w 490"/>
                <a:gd name="T29" fmla="*/ 152 h 775"/>
                <a:gd name="T30" fmla="*/ 174 w 490"/>
                <a:gd name="T31" fmla="*/ 147 h 775"/>
                <a:gd name="T32" fmla="*/ 207 w 490"/>
                <a:gd name="T33" fmla="*/ 151 h 775"/>
                <a:gd name="T34" fmla="*/ 236 w 490"/>
                <a:gd name="T35" fmla="*/ 165 h 775"/>
                <a:gd name="T36" fmla="*/ 267 w 490"/>
                <a:gd name="T37" fmla="*/ 202 h 775"/>
                <a:gd name="T38" fmla="*/ 273 w 490"/>
                <a:gd name="T39" fmla="*/ 209 h 775"/>
                <a:gd name="T40" fmla="*/ 286 w 490"/>
                <a:gd name="T41" fmla="*/ 210 h 775"/>
                <a:gd name="T42" fmla="*/ 292 w 490"/>
                <a:gd name="T43" fmla="*/ 206 h 775"/>
                <a:gd name="T44" fmla="*/ 327 w 490"/>
                <a:gd name="T45" fmla="*/ 180 h 775"/>
                <a:gd name="T46" fmla="*/ 364 w 490"/>
                <a:gd name="T47" fmla="*/ 229 h 775"/>
                <a:gd name="T48" fmla="*/ 326 w 490"/>
                <a:gd name="T49" fmla="*/ 256 h 775"/>
                <a:gd name="T50" fmla="*/ 288 w 490"/>
                <a:gd name="T51" fmla="*/ 279 h 775"/>
                <a:gd name="T52" fmla="*/ 259 w 490"/>
                <a:gd name="T53" fmla="*/ 276 h 775"/>
                <a:gd name="T54" fmla="*/ 222 w 490"/>
                <a:gd name="T55" fmla="*/ 243 h 775"/>
                <a:gd name="T56" fmla="*/ 214 w 490"/>
                <a:gd name="T57" fmla="*/ 234 h 775"/>
                <a:gd name="T58" fmla="*/ 204 w 490"/>
                <a:gd name="T59" fmla="*/ 593 h 775"/>
                <a:gd name="T60" fmla="*/ 137 w 490"/>
                <a:gd name="T61" fmla="*/ 1 h 775"/>
                <a:gd name="T62" fmla="*/ 190 w 490"/>
                <a:gd name="T63" fmla="*/ 60 h 775"/>
                <a:gd name="T64" fmla="*/ 135 w 490"/>
                <a:gd name="T65" fmla="*/ 128 h 775"/>
                <a:gd name="T66" fmla="*/ 81 w 490"/>
                <a:gd name="T67" fmla="*/ 57 h 775"/>
                <a:gd name="T68" fmla="*/ 137 w 490"/>
                <a:gd name="T69" fmla="*/ 1 h 7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0"/>
                <a:gd name="T106" fmla="*/ 0 h 775"/>
                <a:gd name="T107" fmla="*/ 490 w 490"/>
                <a:gd name="T108" fmla="*/ 775 h 7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rgbClr val="777777"/>
            </a:solidFill>
            <a:ln w="9525">
              <a:noFill/>
              <a:round/>
            </a:ln>
          </p:spPr>
          <p:txBody>
            <a:bodyPr/>
            <a:lstStyle/>
            <a:p>
              <a:endParaRPr lang="zh-CN" altLang="en-US"/>
            </a:p>
          </p:txBody>
        </p:sp>
      </p:grpSp>
      <p:sp>
        <p:nvSpPr>
          <p:cNvPr id="43" name="矩形 42"/>
          <p:cNvSpPr/>
          <p:nvPr/>
        </p:nvSpPr>
        <p:spPr>
          <a:xfrm>
            <a:off x="1225550" y="3182938"/>
            <a:ext cx="1114425" cy="417512"/>
          </a:xfrm>
          <a:prstGeom prst="rect">
            <a:avLst/>
          </a:prstGeom>
        </p:spPr>
        <p:txBody>
          <a:bodyPr>
            <a:spAutoFit/>
          </a:bodyPr>
          <a:lstStyle/>
          <a:p>
            <a:pPr algn="ctr" defTabSz="934085">
              <a:spcBef>
                <a:spcPts val="0"/>
              </a:spcBef>
              <a:spcAft>
                <a:spcPts val="0"/>
              </a:spcAft>
              <a:defRPr/>
            </a:pPr>
            <a:r>
              <a:rPr lang="zh-CN" altLang="en-US" sz="2000" kern="0" dirty="0">
                <a:solidFill>
                  <a:srgbClr val="FF0000"/>
                </a:solidFill>
                <a:latin typeface="微软雅黑" panose="020B0503020204020204" charset="-122"/>
                <a:ea typeface="微软雅黑" panose="020B0503020204020204" charset="-122"/>
              </a:rPr>
              <a:t>特色</a:t>
            </a:r>
            <a:endParaRPr lang="zh-CN" altLang="en-US" sz="2000" kern="0" dirty="0">
              <a:solidFill>
                <a:srgbClr val="FF0000"/>
              </a:solidFill>
              <a:latin typeface="微软雅黑" panose="020B0503020204020204" charset="-122"/>
              <a:ea typeface="微软雅黑" panose="020B0503020204020204" charset="-122"/>
            </a:endParaRPr>
          </a:p>
        </p:txBody>
      </p:sp>
      <p:sp>
        <p:nvSpPr>
          <p:cNvPr id="48" name="文本框 47"/>
          <p:cNvSpPr txBox="1"/>
          <p:nvPr/>
        </p:nvSpPr>
        <p:spPr>
          <a:xfrm>
            <a:off x="1365250" y="2049463"/>
            <a:ext cx="901700" cy="307975"/>
          </a:xfrm>
          <a:prstGeom prst="rect">
            <a:avLst/>
          </a:prstGeom>
          <a:noFill/>
        </p:spPr>
        <p:txBody>
          <a:bodyPr wrap="none">
            <a:spAutoFit/>
          </a:bodyPr>
          <a:lstStyle/>
          <a:p>
            <a:pPr algn="ctr">
              <a:defRPr/>
            </a:pPr>
            <a:r>
              <a:rPr lang="zh-CN" altLang="en-US" sz="1400" kern="0" dirty="0">
                <a:solidFill>
                  <a:schemeClr val="accent3">
                    <a:lumMod val="75000"/>
                  </a:schemeClr>
                </a:solidFill>
                <a:latin typeface="Arial" panose="020B0604020202020204"/>
                <a:ea typeface="微软雅黑" panose="020B0503020204020204" charset="-122"/>
                <a:cs typeface="+mj-cs"/>
                <a:sym typeface="+mn-ea"/>
              </a:rPr>
              <a:t>母体优势</a:t>
            </a:r>
            <a:endParaRPr lang="zh-CN" altLang="en-US" sz="1400" kern="0" dirty="0">
              <a:solidFill>
                <a:schemeClr val="accent3">
                  <a:lumMod val="75000"/>
                </a:schemeClr>
              </a:solidFill>
              <a:latin typeface="Arial" panose="020B0604020202020204"/>
              <a:ea typeface="微软雅黑" panose="020B0503020204020204" charset="-122"/>
              <a:cs typeface="+mj-cs"/>
              <a:sym typeface="+mn-ea"/>
            </a:endParaRPr>
          </a:p>
        </p:txBody>
      </p:sp>
      <p:grpSp>
        <p:nvGrpSpPr>
          <p:cNvPr id="32788" name="组合 43"/>
          <p:cNvGrpSpPr/>
          <p:nvPr/>
        </p:nvGrpSpPr>
        <p:grpSpPr bwMode="auto">
          <a:xfrm>
            <a:off x="2922588" y="2144713"/>
            <a:ext cx="409575" cy="400050"/>
            <a:chOff x="5992201" y="3228835"/>
            <a:chExt cx="485593" cy="474666"/>
          </a:xfrm>
        </p:grpSpPr>
        <p:sp>
          <p:nvSpPr>
            <p:cNvPr id="32816" name="Freeform 355"/>
            <p:cNvSpPr/>
            <p:nvPr/>
          </p:nvSpPr>
          <p:spPr bwMode="auto">
            <a:xfrm>
              <a:off x="6191034" y="3228835"/>
              <a:ext cx="66944" cy="78945"/>
            </a:xfrm>
            <a:custGeom>
              <a:avLst/>
              <a:gdLst>
                <a:gd name="T0" fmla="*/ 26299 w 28"/>
                <a:gd name="T1" fmla="*/ 76553 h 33"/>
                <a:gd name="T2" fmla="*/ 62162 w 28"/>
                <a:gd name="T3" fmla="*/ 45453 h 33"/>
                <a:gd name="T4" fmla="*/ 40645 w 28"/>
                <a:gd name="T5" fmla="*/ 2392 h 33"/>
                <a:gd name="T6" fmla="*/ 2391 w 28"/>
                <a:gd name="T7" fmla="*/ 33492 h 33"/>
                <a:gd name="T8" fmla="*/ 26299 w 28"/>
                <a:gd name="T9" fmla="*/ 76553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solidFill>
              <a:srgbClr val="777777"/>
            </a:solidFill>
            <a:ln w="9525">
              <a:noFill/>
              <a:round/>
            </a:ln>
          </p:spPr>
          <p:txBody>
            <a:bodyPr/>
            <a:lstStyle/>
            <a:p>
              <a:endParaRPr lang="zh-CN" altLang="en-US"/>
            </a:p>
          </p:txBody>
        </p:sp>
        <p:sp>
          <p:nvSpPr>
            <p:cNvPr id="32817" name="Freeform 356"/>
            <p:cNvSpPr/>
            <p:nvPr/>
          </p:nvSpPr>
          <p:spPr bwMode="auto">
            <a:xfrm>
              <a:off x="6047155" y="3298786"/>
              <a:ext cx="301747" cy="313779"/>
            </a:xfrm>
            <a:custGeom>
              <a:avLst/>
              <a:gdLst>
                <a:gd name="T0" fmla="*/ 64660 w 126"/>
                <a:gd name="T1" fmla="*/ 76648 h 131"/>
                <a:gd name="T2" fmla="*/ 95793 w 126"/>
                <a:gd name="T3" fmla="*/ 52696 h 131"/>
                <a:gd name="T4" fmla="*/ 62265 w 126"/>
                <a:gd name="T5" fmla="*/ 148506 h 131"/>
                <a:gd name="T6" fmla="*/ 62265 w 126"/>
                <a:gd name="T7" fmla="*/ 148506 h 131"/>
                <a:gd name="T8" fmla="*/ 86213 w 126"/>
                <a:gd name="T9" fmla="*/ 158087 h 131"/>
                <a:gd name="T10" fmla="*/ 74239 w 126"/>
                <a:gd name="T11" fmla="*/ 217969 h 131"/>
                <a:gd name="T12" fmla="*/ 40712 w 126"/>
                <a:gd name="T13" fmla="*/ 294617 h 131"/>
                <a:gd name="T14" fmla="*/ 76634 w 126"/>
                <a:gd name="T15" fmla="*/ 313779 h 131"/>
                <a:gd name="T16" fmla="*/ 122136 w 126"/>
                <a:gd name="T17" fmla="*/ 210783 h 131"/>
                <a:gd name="T18" fmla="*/ 129320 w 126"/>
                <a:gd name="T19" fmla="*/ 177249 h 131"/>
                <a:gd name="T20" fmla="*/ 179611 w 126"/>
                <a:gd name="T21" fmla="*/ 179644 h 131"/>
                <a:gd name="T22" fmla="*/ 174822 w 126"/>
                <a:gd name="T23" fmla="*/ 189225 h 131"/>
                <a:gd name="T24" fmla="*/ 167637 w 126"/>
                <a:gd name="T25" fmla="*/ 229945 h 131"/>
                <a:gd name="T26" fmla="*/ 205954 w 126"/>
                <a:gd name="T27" fmla="*/ 239526 h 131"/>
                <a:gd name="T28" fmla="*/ 220323 w 126"/>
                <a:gd name="T29" fmla="*/ 191621 h 131"/>
                <a:gd name="T30" fmla="*/ 227508 w 126"/>
                <a:gd name="T31" fmla="*/ 165273 h 131"/>
                <a:gd name="T32" fmla="*/ 205954 w 126"/>
                <a:gd name="T33" fmla="*/ 136530 h 131"/>
                <a:gd name="T34" fmla="*/ 205954 w 126"/>
                <a:gd name="T35" fmla="*/ 136530 h 131"/>
                <a:gd name="T36" fmla="*/ 203560 w 126"/>
                <a:gd name="T37" fmla="*/ 136530 h 131"/>
                <a:gd name="T38" fmla="*/ 201165 w 126"/>
                <a:gd name="T39" fmla="*/ 136530 h 131"/>
                <a:gd name="T40" fmla="*/ 193980 w 126"/>
                <a:gd name="T41" fmla="*/ 134135 h 131"/>
                <a:gd name="T42" fmla="*/ 182006 w 126"/>
                <a:gd name="T43" fmla="*/ 134135 h 131"/>
                <a:gd name="T44" fmla="*/ 158058 w 126"/>
                <a:gd name="T45" fmla="*/ 131739 h 131"/>
                <a:gd name="T46" fmla="*/ 177217 w 126"/>
                <a:gd name="T47" fmla="*/ 64672 h 131"/>
                <a:gd name="T48" fmla="*/ 186796 w 126"/>
                <a:gd name="T49" fmla="*/ 79044 h 131"/>
                <a:gd name="T50" fmla="*/ 198770 w 126"/>
                <a:gd name="T51" fmla="*/ 93415 h 131"/>
                <a:gd name="T52" fmla="*/ 201165 w 126"/>
                <a:gd name="T53" fmla="*/ 95810 h 131"/>
                <a:gd name="T54" fmla="*/ 217928 w 126"/>
                <a:gd name="T55" fmla="*/ 107787 h 131"/>
                <a:gd name="T56" fmla="*/ 217928 w 126"/>
                <a:gd name="T57" fmla="*/ 107787 h 131"/>
                <a:gd name="T58" fmla="*/ 217928 w 126"/>
                <a:gd name="T59" fmla="*/ 107787 h 131"/>
                <a:gd name="T60" fmla="*/ 220323 w 126"/>
                <a:gd name="T61" fmla="*/ 107787 h 131"/>
                <a:gd name="T62" fmla="*/ 227508 w 126"/>
                <a:gd name="T63" fmla="*/ 107787 h 131"/>
                <a:gd name="T64" fmla="*/ 301747 w 126"/>
                <a:gd name="T65" fmla="*/ 107787 h 131"/>
                <a:gd name="T66" fmla="*/ 301747 w 126"/>
                <a:gd name="T67" fmla="*/ 67067 h 131"/>
                <a:gd name="T68" fmla="*/ 227508 w 126"/>
                <a:gd name="T69" fmla="*/ 69463 h 131"/>
                <a:gd name="T70" fmla="*/ 225113 w 126"/>
                <a:gd name="T71" fmla="*/ 69463 h 131"/>
                <a:gd name="T72" fmla="*/ 217928 w 126"/>
                <a:gd name="T73" fmla="*/ 57486 h 131"/>
                <a:gd name="T74" fmla="*/ 193980 w 126"/>
                <a:gd name="T75" fmla="*/ 28743 h 131"/>
                <a:gd name="T76" fmla="*/ 179611 w 126"/>
                <a:gd name="T77" fmla="*/ 21557 h 131"/>
                <a:gd name="T78" fmla="*/ 177217 w 126"/>
                <a:gd name="T79" fmla="*/ 19162 h 131"/>
                <a:gd name="T80" fmla="*/ 182006 w 126"/>
                <a:gd name="T81" fmla="*/ 33534 h 131"/>
                <a:gd name="T82" fmla="*/ 170032 w 126"/>
                <a:gd name="T83" fmla="*/ 38324 h 131"/>
                <a:gd name="T84" fmla="*/ 170032 w 126"/>
                <a:gd name="T85" fmla="*/ 50300 h 131"/>
                <a:gd name="T86" fmla="*/ 146084 w 126"/>
                <a:gd name="T87" fmla="*/ 88625 h 131"/>
                <a:gd name="T88" fmla="*/ 162848 w 126"/>
                <a:gd name="T89" fmla="*/ 28743 h 131"/>
                <a:gd name="T90" fmla="*/ 165242 w 126"/>
                <a:gd name="T91" fmla="*/ 26348 h 131"/>
                <a:gd name="T92" fmla="*/ 167637 w 126"/>
                <a:gd name="T93" fmla="*/ 14372 h 131"/>
                <a:gd name="T94" fmla="*/ 162848 w 126"/>
                <a:gd name="T95" fmla="*/ 11976 h 131"/>
                <a:gd name="T96" fmla="*/ 155663 w 126"/>
                <a:gd name="T97" fmla="*/ 23953 h 131"/>
                <a:gd name="T98" fmla="*/ 155663 w 126"/>
                <a:gd name="T99" fmla="*/ 26348 h 131"/>
                <a:gd name="T100" fmla="*/ 136505 w 126"/>
                <a:gd name="T101" fmla="*/ 83834 h 131"/>
                <a:gd name="T102" fmla="*/ 138899 w 126"/>
                <a:gd name="T103" fmla="*/ 40719 h 131"/>
                <a:gd name="T104" fmla="*/ 146084 w 126"/>
                <a:gd name="T105" fmla="*/ 28743 h 131"/>
                <a:gd name="T106" fmla="*/ 141294 w 126"/>
                <a:gd name="T107" fmla="*/ 19162 h 131"/>
                <a:gd name="T108" fmla="*/ 150874 w 126"/>
                <a:gd name="T109" fmla="*/ 9581 h 131"/>
                <a:gd name="T110" fmla="*/ 126925 w 126"/>
                <a:gd name="T111" fmla="*/ 2395 h 131"/>
                <a:gd name="T112" fmla="*/ 105372 w 126"/>
                <a:gd name="T113" fmla="*/ 2395 h 131"/>
                <a:gd name="T114" fmla="*/ 43107 w 126"/>
                <a:gd name="T115" fmla="*/ 45510 h 131"/>
                <a:gd name="T116" fmla="*/ 0 w 126"/>
                <a:gd name="T117" fmla="*/ 117368 h 131"/>
                <a:gd name="T118" fmla="*/ 35922 w 126"/>
                <a:gd name="T119" fmla="*/ 136530 h 131"/>
                <a:gd name="T120" fmla="*/ 64660 w 126"/>
                <a:gd name="T121" fmla="*/ 76648 h 1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
                <a:gd name="T184" fmla="*/ 0 h 131"/>
                <a:gd name="T185" fmla="*/ 126 w 126"/>
                <a:gd name="T186" fmla="*/ 131 h 1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solidFill>
              <a:srgbClr val="777777"/>
            </a:solidFill>
            <a:ln w="9525">
              <a:noFill/>
              <a:round/>
            </a:ln>
          </p:spPr>
          <p:txBody>
            <a:bodyPr/>
            <a:lstStyle/>
            <a:p>
              <a:endParaRPr lang="zh-CN" altLang="en-US"/>
            </a:p>
          </p:txBody>
        </p:sp>
        <p:sp>
          <p:nvSpPr>
            <p:cNvPr id="32818" name="Freeform 357"/>
            <p:cNvSpPr>
              <a:spLocks noEditPoints="1"/>
            </p:cNvSpPr>
            <p:nvPr/>
          </p:nvSpPr>
          <p:spPr bwMode="auto">
            <a:xfrm>
              <a:off x="5992201" y="3430693"/>
              <a:ext cx="106911" cy="97931"/>
            </a:xfrm>
            <a:custGeom>
              <a:avLst/>
              <a:gdLst>
                <a:gd name="T0" fmla="*/ 11879 w 45"/>
                <a:gd name="T1" fmla="*/ 78823 h 41"/>
                <a:gd name="T2" fmla="*/ 16631 w 45"/>
                <a:gd name="T3" fmla="*/ 76434 h 41"/>
                <a:gd name="T4" fmla="*/ 16631 w 45"/>
                <a:gd name="T5" fmla="*/ 76434 h 41"/>
                <a:gd name="T6" fmla="*/ 68898 w 45"/>
                <a:gd name="T7" fmla="*/ 93154 h 41"/>
                <a:gd name="T8" fmla="*/ 68898 w 45"/>
                <a:gd name="T9" fmla="*/ 93154 h 41"/>
                <a:gd name="T10" fmla="*/ 71274 w 45"/>
                <a:gd name="T11" fmla="*/ 97931 h 41"/>
                <a:gd name="T12" fmla="*/ 76026 w 45"/>
                <a:gd name="T13" fmla="*/ 97931 h 41"/>
                <a:gd name="T14" fmla="*/ 78401 w 45"/>
                <a:gd name="T15" fmla="*/ 95542 h 41"/>
                <a:gd name="T16" fmla="*/ 78401 w 45"/>
                <a:gd name="T17" fmla="*/ 95542 h 41"/>
                <a:gd name="T18" fmla="*/ 90280 w 45"/>
                <a:gd name="T19" fmla="*/ 88377 h 41"/>
                <a:gd name="T20" fmla="*/ 104535 w 45"/>
                <a:gd name="T21" fmla="*/ 42994 h 41"/>
                <a:gd name="T22" fmla="*/ 97408 w 45"/>
                <a:gd name="T23" fmla="*/ 31051 h 41"/>
                <a:gd name="T24" fmla="*/ 85529 w 45"/>
                <a:gd name="T25" fmla="*/ 26274 h 41"/>
                <a:gd name="T26" fmla="*/ 85529 w 45"/>
                <a:gd name="T27" fmla="*/ 26274 h 41"/>
                <a:gd name="T28" fmla="*/ 76026 w 45"/>
                <a:gd name="T29" fmla="*/ 9554 h 41"/>
                <a:gd name="T30" fmla="*/ 59395 w 45"/>
                <a:gd name="T31" fmla="*/ 2389 h 41"/>
                <a:gd name="T32" fmla="*/ 40389 w 45"/>
                <a:gd name="T33" fmla="*/ 11943 h 41"/>
                <a:gd name="T34" fmla="*/ 40389 w 45"/>
                <a:gd name="T35" fmla="*/ 14331 h 41"/>
                <a:gd name="T36" fmla="*/ 28510 w 45"/>
                <a:gd name="T37" fmla="*/ 9554 h 41"/>
                <a:gd name="T38" fmla="*/ 16631 w 45"/>
                <a:gd name="T39" fmla="*/ 16720 h 41"/>
                <a:gd name="T40" fmla="*/ 2376 w 45"/>
                <a:gd name="T41" fmla="*/ 59714 h 41"/>
                <a:gd name="T42" fmla="*/ 7127 w 45"/>
                <a:gd name="T43" fmla="*/ 71657 h 41"/>
                <a:gd name="T44" fmla="*/ 7127 w 45"/>
                <a:gd name="T45" fmla="*/ 74045 h 41"/>
                <a:gd name="T46" fmla="*/ 7127 w 45"/>
                <a:gd name="T47" fmla="*/ 76434 h 41"/>
                <a:gd name="T48" fmla="*/ 11879 w 45"/>
                <a:gd name="T49" fmla="*/ 78823 h 41"/>
                <a:gd name="T50" fmla="*/ 47516 w 45"/>
                <a:gd name="T51" fmla="*/ 14331 h 41"/>
                <a:gd name="T52" fmla="*/ 57019 w 45"/>
                <a:gd name="T53" fmla="*/ 9554 h 41"/>
                <a:gd name="T54" fmla="*/ 73650 w 45"/>
                <a:gd name="T55" fmla="*/ 16720 h 41"/>
                <a:gd name="T56" fmla="*/ 78401 w 45"/>
                <a:gd name="T57" fmla="*/ 23886 h 41"/>
                <a:gd name="T58" fmla="*/ 78401 w 45"/>
                <a:gd name="T59" fmla="*/ 23886 h 41"/>
                <a:gd name="T60" fmla="*/ 47516 w 45"/>
                <a:gd name="T61" fmla="*/ 14331 h 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
                <a:gd name="T94" fmla="*/ 0 h 41"/>
                <a:gd name="T95" fmla="*/ 45 w 45"/>
                <a:gd name="T96" fmla="*/ 41 h 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solidFill>
              <a:srgbClr val="777777"/>
            </a:solidFill>
            <a:ln w="9525">
              <a:noFill/>
              <a:round/>
            </a:ln>
          </p:spPr>
          <p:txBody>
            <a:bodyPr/>
            <a:lstStyle/>
            <a:p>
              <a:endParaRPr lang="zh-CN" altLang="en-US"/>
            </a:p>
          </p:txBody>
        </p:sp>
        <p:sp>
          <p:nvSpPr>
            <p:cNvPr id="32819" name="Freeform 358"/>
            <p:cNvSpPr/>
            <p:nvPr/>
          </p:nvSpPr>
          <p:spPr bwMode="auto">
            <a:xfrm>
              <a:off x="5999195" y="3411706"/>
              <a:ext cx="478599" cy="291795"/>
            </a:xfrm>
            <a:custGeom>
              <a:avLst/>
              <a:gdLst>
                <a:gd name="T0" fmla="*/ 478599 w 479"/>
                <a:gd name="T1" fmla="*/ 0 h 292"/>
                <a:gd name="T2" fmla="*/ 394669 w 479"/>
                <a:gd name="T3" fmla="*/ 32977 h 292"/>
                <a:gd name="T4" fmla="*/ 411655 w 479"/>
                <a:gd name="T5" fmla="*/ 44968 h 292"/>
                <a:gd name="T6" fmla="*/ 306743 w 479"/>
                <a:gd name="T7" fmla="*/ 157889 h 292"/>
                <a:gd name="T8" fmla="*/ 212822 w 479"/>
                <a:gd name="T9" fmla="*/ 147896 h 292"/>
                <a:gd name="T10" fmla="*/ 138884 w 479"/>
                <a:gd name="T11" fmla="*/ 224842 h 292"/>
                <a:gd name="T12" fmla="*/ 61948 w 479"/>
                <a:gd name="T13" fmla="*/ 186869 h 292"/>
                <a:gd name="T14" fmla="*/ 0 w 479"/>
                <a:gd name="T15" fmla="*/ 265813 h 292"/>
                <a:gd name="T16" fmla="*/ 32972 w 479"/>
                <a:gd name="T17" fmla="*/ 291795 h 292"/>
                <a:gd name="T18" fmla="*/ 73938 w 479"/>
                <a:gd name="T19" fmla="*/ 241830 h 292"/>
                <a:gd name="T20" fmla="*/ 147876 w 479"/>
                <a:gd name="T21" fmla="*/ 277805 h 292"/>
                <a:gd name="T22" fmla="*/ 229807 w 479"/>
                <a:gd name="T23" fmla="*/ 193864 h 292"/>
                <a:gd name="T24" fmla="*/ 322730 w 479"/>
                <a:gd name="T25" fmla="*/ 203857 h 292"/>
                <a:gd name="T26" fmla="*/ 447625 w 479"/>
                <a:gd name="T27" fmla="*/ 71949 h 292"/>
                <a:gd name="T28" fmla="*/ 471605 w 479"/>
                <a:gd name="T29" fmla="*/ 87938 h 292"/>
                <a:gd name="T30" fmla="*/ 478599 w 479"/>
                <a:gd name="T31" fmla="*/ 0 h 2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9"/>
                <a:gd name="T49" fmla="*/ 0 h 292"/>
                <a:gd name="T50" fmla="*/ 479 w 479"/>
                <a:gd name="T51" fmla="*/ 292 h 2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solidFill>
              <a:srgbClr val="777777"/>
            </a:solidFill>
            <a:ln w="9525">
              <a:noFill/>
              <a:round/>
            </a:ln>
          </p:spPr>
          <p:txBody>
            <a:bodyPr/>
            <a:lstStyle/>
            <a:p>
              <a:endParaRPr lang="zh-CN" altLang="en-US"/>
            </a:p>
          </p:txBody>
        </p:sp>
      </p:grpSp>
      <p:sp>
        <p:nvSpPr>
          <p:cNvPr id="51" name="Rectangle 4"/>
          <p:cNvSpPr txBox="1">
            <a:spLocks noChangeArrowheads="1"/>
          </p:cNvSpPr>
          <p:nvPr/>
        </p:nvSpPr>
        <p:spPr bwMode="auto">
          <a:xfrm>
            <a:off x="2347913" y="2625725"/>
            <a:ext cx="973137" cy="360363"/>
          </a:xfrm>
          <a:prstGeom prst="rect">
            <a:avLst/>
          </a:prstGeom>
          <a:noFill/>
          <a:ln>
            <a:noFill/>
          </a:ln>
          <a:effectLst/>
        </p:spPr>
        <p:txBody>
          <a:bodyPr lIns="68571" tIns="34285" rIns="68571" bIns="34285" anchor="ct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spcBef>
                <a:spcPts val="0"/>
              </a:spcBef>
              <a:spcAft>
                <a:spcPts val="0"/>
              </a:spcAft>
              <a:defRPr/>
            </a:pPr>
            <a:r>
              <a:rPr lang="zh-CN" altLang="en-US" sz="1400" kern="0" dirty="0">
                <a:solidFill>
                  <a:schemeClr val="accent3">
                    <a:lumMod val="75000"/>
                  </a:schemeClr>
                </a:solidFill>
                <a:latin typeface="Arial" panose="020B0604020202020204"/>
                <a:ea typeface="微软雅黑" panose="020B0503020204020204" charset="-122"/>
              </a:rPr>
              <a:t>政府支持</a:t>
            </a:r>
            <a:endParaRPr lang="zh-CN" altLang="en-US" sz="1400" kern="0" dirty="0">
              <a:solidFill>
                <a:schemeClr val="accent3">
                  <a:lumMod val="75000"/>
                </a:schemeClr>
              </a:solidFill>
              <a:latin typeface="Arial" panose="020B0604020202020204"/>
              <a:ea typeface="微软雅黑" panose="020B0503020204020204" charset="-122"/>
            </a:endParaRPr>
          </a:p>
        </p:txBody>
      </p:sp>
      <p:sp>
        <p:nvSpPr>
          <p:cNvPr id="52" name="Rectangle 4"/>
          <p:cNvSpPr txBox="1">
            <a:spLocks noChangeArrowheads="1"/>
          </p:cNvSpPr>
          <p:nvPr/>
        </p:nvSpPr>
        <p:spPr bwMode="auto">
          <a:xfrm>
            <a:off x="2365375" y="3844925"/>
            <a:ext cx="971550" cy="358775"/>
          </a:xfrm>
          <a:prstGeom prst="rect">
            <a:avLst/>
          </a:prstGeom>
          <a:noFill/>
          <a:ln>
            <a:noFill/>
          </a:ln>
          <a:effectLst/>
        </p:spPr>
        <p:txBody>
          <a:bodyPr lIns="68571" tIns="34285" rIns="68571" bIns="34285" anchor="ct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spcBef>
                <a:spcPts val="0"/>
              </a:spcBef>
              <a:spcAft>
                <a:spcPts val="0"/>
              </a:spcAft>
              <a:defRPr/>
            </a:pPr>
            <a:r>
              <a:rPr lang="zh-CN" altLang="en-US" sz="1400" kern="0" dirty="0">
                <a:solidFill>
                  <a:schemeClr val="accent3">
                    <a:lumMod val="75000"/>
                  </a:schemeClr>
                </a:solidFill>
                <a:latin typeface="Arial" panose="020B0604020202020204"/>
                <a:ea typeface="微软雅黑" panose="020B0503020204020204" charset="-122"/>
              </a:rPr>
              <a:t>顶级资源</a:t>
            </a:r>
            <a:endParaRPr lang="zh-CN" altLang="en-US" sz="1400" kern="0" dirty="0">
              <a:solidFill>
                <a:schemeClr val="accent3">
                  <a:lumMod val="75000"/>
                </a:schemeClr>
              </a:solidFill>
              <a:latin typeface="Arial" panose="020B0604020202020204"/>
              <a:ea typeface="微软雅黑" panose="020B0503020204020204" charset="-122"/>
            </a:endParaRPr>
          </a:p>
        </p:txBody>
      </p:sp>
      <p:sp>
        <p:nvSpPr>
          <p:cNvPr id="53" name="Rectangle 4"/>
          <p:cNvSpPr txBox="1">
            <a:spLocks noChangeArrowheads="1"/>
          </p:cNvSpPr>
          <p:nvPr/>
        </p:nvSpPr>
        <p:spPr bwMode="auto">
          <a:xfrm>
            <a:off x="1298575" y="4375150"/>
            <a:ext cx="971550" cy="358775"/>
          </a:xfrm>
          <a:prstGeom prst="rect">
            <a:avLst/>
          </a:prstGeom>
          <a:noFill/>
          <a:ln>
            <a:noFill/>
          </a:ln>
          <a:effectLst/>
        </p:spPr>
        <p:txBody>
          <a:bodyPr lIns="68571" tIns="34285" rIns="68571" bIns="34285" anchor="ct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spcBef>
                <a:spcPts val="0"/>
              </a:spcBef>
              <a:spcAft>
                <a:spcPts val="0"/>
              </a:spcAft>
              <a:defRPr/>
            </a:pPr>
            <a:r>
              <a:rPr lang="zh-CN" altLang="en-US" sz="1400" kern="0" dirty="0">
                <a:solidFill>
                  <a:schemeClr val="accent3">
                    <a:lumMod val="75000"/>
                  </a:schemeClr>
                </a:solidFill>
                <a:latin typeface="Arial" panose="020B0604020202020204"/>
                <a:ea typeface="微软雅黑" panose="020B0503020204020204" charset="-122"/>
              </a:rPr>
              <a:t>独特</a:t>
            </a:r>
            <a:endParaRPr lang="zh-CN" altLang="en-US" sz="1400" kern="0" dirty="0">
              <a:solidFill>
                <a:schemeClr val="accent3">
                  <a:lumMod val="75000"/>
                </a:schemeClr>
              </a:solidFill>
              <a:latin typeface="Arial" panose="020B0604020202020204"/>
              <a:ea typeface="微软雅黑" panose="020B0503020204020204" charset="-122"/>
            </a:endParaRPr>
          </a:p>
          <a:p>
            <a:pPr>
              <a:spcBef>
                <a:spcPts val="0"/>
              </a:spcBef>
              <a:spcAft>
                <a:spcPts val="0"/>
              </a:spcAft>
              <a:defRPr/>
            </a:pPr>
            <a:r>
              <a:rPr lang="zh-CN" altLang="en-US" sz="1400" kern="0" dirty="0">
                <a:solidFill>
                  <a:schemeClr val="accent3">
                    <a:lumMod val="75000"/>
                  </a:schemeClr>
                </a:solidFill>
                <a:latin typeface="Arial" panose="020B0604020202020204"/>
                <a:ea typeface="微软雅黑" panose="020B0503020204020204" charset="-122"/>
              </a:rPr>
              <a:t>商业模式</a:t>
            </a:r>
            <a:endParaRPr lang="zh-CN" altLang="en-US" sz="1400" kern="0" dirty="0">
              <a:solidFill>
                <a:schemeClr val="accent3">
                  <a:lumMod val="75000"/>
                </a:schemeClr>
              </a:solidFill>
              <a:latin typeface="Arial" panose="020B0604020202020204"/>
              <a:ea typeface="微软雅黑" panose="020B0503020204020204" charset="-122"/>
            </a:endParaRPr>
          </a:p>
        </p:txBody>
      </p:sp>
      <p:grpSp>
        <p:nvGrpSpPr>
          <p:cNvPr id="32792" name="组合 53"/>
          <p:cNvGrpSpPr/>
          <p:nvPr/>
        </p:nvGrpSpPr>
        <p:grpSpPr bwMode="auto">
          <a:xfrm rot="540000">
            <a:off x="2874963" y="3336925"/>
            <a:ext cx="439737" cy="441325"/>
            <a:chOff x="11281" y="5236"/>
            <a:chExt cx="547" cy="548"/>
          </a:xfrm>
        </p:grpSpPr>
        <p:sp>
          <p:nvSpPr>
            <p:cNvPr id="32814" name="Freeform 412"/>
            <p:cNvSpPr>
              <a:spLocks noEditPoints="1"/>
            </p:cNvSpPr>
            <p:nvPr/>
          </p:nvSpPr>
          <p:spPr bwMode="auto">
            <a:xfrm>
              <a:off x="11622" y="5236"/>
              <a:ext cx="207" cy="208"/>
            </a:xfrm>
            <a:custGeom>
              <a:avLst/>
              <a:gdLst>
                <a:gd name="T0" fmla="*/ 201 w 108"/>
                <a:gd name="T1" fmla="*/ 85 h 108"/>
                <a:gd name="T2" fmla="*/ 171 w 108"/>
                <a:gd name="T3" fmla="*/ 79 h 108"/>
                <a:gd name="T4" fmla="*/ 169 w 108"/>
                <a:gd name="T5" fmla="*/ 73 h 108"/>
                <a:gd name="T6" fmla="*/ 186 w 108"/>
                <a:gd name="T7" fmla="*/ 48 h 108"/>
                <a:gd name="T8" fmla="*/ 184 w 108"/>
                <a:gd name="T9" fmla="*/ 39 h 108"/>
                <a:gd name="T10" fmla="*/ 167 w 108"/>
                <a:gd name="T11" fmla="*/ 21 h 108"/>
                <a:gd name="T12" fmla="*/ 159 w 108"/>
                <a:gd name="T13" fmla="*/ 21 h 108"/>
                <a:gd name="T14" fmla="*/ 132 w 108"/>
                <a:gd name="T15" fmla="*/ 39 h 108"/>
                <a:gd name="T16" fmla="*/ 127 w 108"/>
                <a:gd name="T17" fmla="*/ 37 h 108"/>
                <a:gd name="T18" fmla="*/ 123 w 108"/>
                <a:gd name="T19" fmla="*/ 6 h 108"/>
                <a:gd name="T20" fmla="*/ 115 w 108"/>
                <a:gd name="T21" fmla="*/ 0 h 108"/>
                <a:gd name="T22" fmla="*/ 92 w 108"/>
                <a:gd name="T23" fmla="*/ 0 h 108"/>
                <a:gd name="T24" fmla="*/ 84 w 108"/>
                <a:gd name="T25" fmla="*/ 6 h 108"/>
                <a:gd name="T26" fmla="*/ 79 w 108"/>
                <a:gd name="T27" fmla="*/ 37 h 108"/>
                <a:gd name="T28" fmla="*/ 73 w 108"/>
                <a:gd name="T29" fmla="*/ 39 h 108"/>
                <a:gd name="T30" fmla="*/ 48 w 108"/>
                <a:gd name="T31" fmla="*/ 21 h 108"/>
                <a:gd name="T32" fmla="*/ 38 w 108"/>
                <a:gd name="T33" fmla="*/ 21 h 108"/>
                <a:gd name="T34" fmla="*/ 21 w 108"/>
                <a:gd name="T35" fmla="*/ 39 h 108"/>
                <a:gd name="T36" fmla="*/ 21 w 108"/>
                <a:gd name="T37" fmla="*/ 48 h 108"/>
                <a:gd name="T38" fmla="*/ 38 w 108"/>
                <a:gd name="T39" fmla="*/ 73 h 108"/>
                <a:gd name="T40" fmla="*/ 36 w 108"/>
                <a:gd name="T41" fmla="*/ 79 h 108"/>
                <a:gd name="T42" fmla="*/ 6 w 108"/>
                <a:gd name="T43" fmla="*/ 85 h 108"/>
                <a:gd name="T44" fmla="*/ 0 w 108"/>
                <a:gd name="T45" fmla="*/ 92 h 108"/>
                <a:gd name="T46" fmla="*/ 0 w 108"/>
                <a:gd name="T47" fmla="*/ 116 h 108"/>
                <a:gd name="T48" fmla="*/ 6 w 108"/>
                <a:gd name="T49" fmla="*/ 123 h 108"/>
                <a:gd name="T50" fmla="*/ 36 w 108"/>
                <a:gd name="T51" fmla="*/ 129 h 108"/>
                <a:gd name="T52" fmla="*/ 38 w 108"/>
                <a:gd name="T53" fmla="*/ 133 h 108"/>
                <a:gd name="T54" fmla="*/ 21 w 108"/>
                <a:gd name="T55" fmla="*/ 160 h 108"/>
                <a:gd name="T56" fmla="*/ 21 w 108"/>
                <a:gd name="T57" fmla="*/ 169 h 108"/>
                <a:gd name="T58" fmla="*/ 38 w 108"/>
                <a:gd name="T59" fmla="*/ 185 h 108"/>
                <a:gd name="T60" fmla="*/ 48 w 108"/>
                <a:gd name="T61" fmla="*/ 187 h 108"/>
                <a:gd name="T62" fmla="*/ 73 w 108"/>
                <a:gd name="T63" fmla="*/ 169 h 108"/>
                <a:gd name="T64" fmla="*/ 79 w 108"/>
                <a:gd name="T65" fmla="*/ 171 h 108"/>
                <a:gd name="T66" fmla="*/ 84 w 108"/>
                <a:gd name="T67" fmla="*/ 202 h 108"/>
                <a:gd name="T68" fmla="*/ 92 w 108"/>
                <a:gd name="T69" fmla="*/ 208 h 108"/>
                <a:gd name="T70" fmla="*/ 115 w 108"/>
                <a:gd name="T71" fmla="*/ 208 h 108"/>
                <a:gd name="T72" fmla="*/ 123 w 108"/>
                <a:gd name="T73" fmla="*/ 202 h 108"/>
                <a:gd name="T74" fmla="*/ 127 w 108"/>
                <a:gd name="T75" fmla="*/ 171 h 108"/>
                <a:gd name="T76" fmla="*/ 132 w 108"/>
                <a:gd name="T77" fmla="*/ 169 h 108"/>
                <a:gd name="T78" fmla="*/ 159 w 108"/>
                <a:gd name="T79" fmla="*/ 187 h 108"/>
                <a:gd name="T80" fmla="*/ 167 w 108"/>
                <a:gd name="T81" fmla="*/ 185 h 108"/>
                <a:gd name="T82" fmla="*/ 184 w 108"/>
                <a:gd name="T83" fmla="*/ 169 h 108"/>
                <a:gd name="T84" fmla="*/ 186 w 108"/>
                <a:gd name="T85" fmla="*/ 160 h 108"/>
                <a:gd name="T86" fmla="*/ 169 w 108"/>
                <a:gd name="T87" fmla="*/ 133 h 108"/>
                <a:gd name="T88" fmla="*/ 171 w 108"/>
                <a:gd name="T89" fmla="*/ 129 h 108"/>
                <a:gd name="T90" fmla="*/ 201 w 108"/>
                <a:gd name="T91" fmla="*/ 123 h 108"/>
                <a:gd name="T92" fmla="*/ 207 w 108"/>
                <a:gd name="T93" fmla="*/ 116 h 108"/>
                <a:gd name="T94" fmla="*/ 207 w 108"/>
                <a:gd name="T95" fmla="*/ 92 h 108"/>
                <a:gd name="T96" fmla="*/ 201 w 108"/>
                <a:gd name="T97" fmla="*/ 85 h 108"/>
                <a:gd name="T98" fmla="*/ 104 w 108"/>
                <a:gd name="T99" fmla="*/ 137 h 108"/>
                <a:gd name="T100" fmla="*/ 71 w 108"/>
                <a:gd name="T101" fmla="*/ 104 h 108"/>
                <a:gd name="T102" fmla="*/ 104 w 108"/>
                <a:gd name="T103" fmla="*/ 71 h 108"/>
                <a:gd name="T104" fmla="*/ 136 w 108"/>
                <a:gd name="T105" fmla="*/ 104 h 108"/>
                <a:gd name="T106" fmla="*/ 104 w 108"/>
                <a:gd name="T107" fmla="*/ 137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08"/>
                <a:gd name="T164" fmla="*/ 108 w 108"/>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solidFill>
              <a:srgbClr val="777777"/>
            </a:solidFill>
            <a:ln w="9525">
              <a:noFill/>
              <a:round/>
            </a:ln>
          </p:spPr>
          <p:txBody>
            <a:bodyPr lIns="68589" tIns="34295" rIns="68589" bIns="34295"/>
            <a:lstStyle/>
            <a:p>
              <a:endParaRPr lang="zh-CN" altLang="en-US"/>
            </a:p>
          </p:txBody>
        </p:sp>
        <p:sp>
          <p:nvSpPr>
            <p:cNvPr id="32815" name="Freeform 413"/>
            <p:cNvSpPr>
              <a:spLocks noEditPoints="1"/>
            </p:cNvSpPr>
            <p:nvPr/>
          </p:nvSpPr>
          <p:spPr bwMode="auto">
            <a:xfrm>
              <a:off x="11281" y="5374"/>
              <a:ext cx="410" cy="410"/>
            </a:xfrm>
            <a:custGeom>
              <a:avLst/>
              <a:gdLst>
                <a:gd name="T0" fmla="*/ 399 w 216"/>
                <a:gd name="T1" fmla="*/ 169 h 216"/>
                <a:gd name="T2" fmla="*/ 338 w 216"/>
                <a:gd name="T3" fmla="*/ 158 h 216"/>
                <a:gd name="T4" fmla="*/ 334 w 216"/>
                <a:gd name="T5" fmla="*/ 146 h 216"/>
                <a:gd name="T6" fmla="*/ 368 w 216"/>
                <a:gd name="T7" fmla="*/ 93 h 216"/>
                <a:gd name="T8" fmla="*/ 366 w 216"/>
                <a:gd name="T9" fmla="*/ 78 h 216"/>
                <a:gd name="T10" fmla="*/ 332 w 216"/>
                <a:gd name="T11" fmla="*/ 44 h 216"/>
                <a:gd name="T12" fmla="*/ 317 w 216"/>
                <a:gd name="T13" fmla="*/ 42 h 216"/>
                <a:gd name="T14" fmla="*/ 264 w 216"/>
                <a:gd name="T15" fmla="*/ 76 h 216"/>
                <a:gd name="T16" fmla="*/ 252 w 216"/>
                <a:gd name="T17" fmla="*/ 72 h 216"/>
                <a:gd name="T18" fmla="*/ 241 w 216"/>
                <a:gd name="T19" fmla="*/ 11 h 216"/>
                <a:gd name="T20" fmla="*/ 230 w 216"/>
                <a:gd name="T21" fmla="*/ 0 h 216"/>
                <a:gd name="T22" fmla="*/ 180 w 216"/>
                <a:gd name="T23" fmla="*/ 0 h 216"/>
                <a:gd name="T24" fmla="*/ 169 w 216"/>
                <a:gd name="T25" fmla="*/ 11 h 216"/>
                <a:gd name="T26" fmla="*/ 158 w 216"/>
                <a:gd name="T27" fmla="*/ 72 h 216"/>
                <a:gd name="T28" fmla="*/ 146 w 216"/>
                <a:gd name="T29" fmla="*/ 76 h 216"/>
                <a:gd name="T30" fmla="*/ 93 w 216"/>
                <a:gd name="T31" fmla="*/ 42 h 216"/>
                <a:gd name="T32" fmla="*/ 78 w 216"/>
                <a:gd name="T33" fmla="*/ 44 h 216"/>
                <a:gd name="T34" fmla="*/ 44 w 216"/>
                <a:gd name="T35" fmla="*/ 78 h 216"/>
                <a:gd name="T36" fmla="*/ 42 w 216"/>
                <a:gd name="T37" fmla="*/ 93 h 216"/>
                <a:gd name="T38" fmla="*/ 76 w 216"/>
                <a:gd name="T39" fmla="*/ 146 h 216"/>
                <a:gd name="T40" fmla="*/ 72 w 216"/>
                <a:gd name="T41" fmla="*/ 158 h 216"/>
                <a:gd name="T42" fmla="*/ 11 w 216"/>
                <a:gd name="T43" fmla="*/ 169 h 216"/>
                <a:gd name="T44" fmla="*/ 0 w 216"/>
                <a:gd name="T45" fmla="*/ 180 h 216"/>
                <a:gd name="T46" fmla="*/ 0 w 216"/>
                <a:gd name="T47" fmla="*/ 230 h 216"/>
                <a:gd name="T48" fmla="*/ 11 w 216"/>
                <a:gd name="T49" fmla="*/ 241 h 216"/>
                <a:gd name="T50" fmla="*/ 72 w 216"/>
                <a:gd name="T51" fmla="*/ 252 h 216"/>
                <a:gd name="T52" fmla="*/ 76 w 216"/>
                <a:gd name="T53" fmla="*/ 264 h 216"/>
                <a:gd name="T54" fmla="*/ 42 w 216"/>
                <a:gd name="T55" fmla="*/ 317 h 216"/>
                <a:gd name="T56" fmla="*/ 44 w 216"/>
                <a:gd name="T57" fmla="*/ 332 h 216"/>
                <a:gd name="T58" fmla="*/ 78 w 216"/>
                <a:gd name="T59" fmla="*/ 366 h 216"/>
                <a:gd name="T60" fmla="*/ 93 w 216"/>
                <a:gd name="T61" fmla="*/ 368 h 216"/>
                <a:gd name="T62" fmla="*/ 146 w 216"/>
                <a:gd name="T63" fmla="*/ 334 h 216"/>
                <a:gd name="T64" fmla="*/ 158 w 216"/>
                <a:gd name="T65" fmla="*/ 338 h 216"/>
                <a:gd name="T66" fmla="*/ 169 w 216"/>
                <a:gd name="T67" fmla="*/ 399 h 216"/>
                <a:gd name="T68" fmla="*/ 180 w 216"/>
                <a:gd name="T69" fmla="*/ 410 h 216"/>
                <a:gd name="T70" fmla="*/ 230 w 216"/>
                <a:gd name="T71" fmla="*/ 410 h 216"/>
                <a:gd name="T72" fmla="*/ 241 w 216"/>
                <a:gd name="T73" fmla="*/ 399 h 216"/>
                <a:gd name="T74" fmla="*/ 252 w 216"/>
                <a:gd name="T75" fmla="*/ 338 h 216"/>
                <a:gd name="T76" fmla="*/ 264 w 216"/>
                <a:gd name="T77" fmla="*/ 334 h 216"/>
                <a:gd name="T78" fmla="*/ 317 w 216"/>
                <a:gd name="T79" fmla="*/ 368 h 216"/>
                <a:gd name="T80" fmla="*/ 332 w 216"/>
                <a:gd name="T81" fmla="*/ 366 h 216"/>
                <a:gd name="T82" fmla="*/ 366 w 216"/>
                <a:gd name="T83" fmla="*/ 332 h 216"/>
                <a:gd name="T84" fmla="*/ 368 w 216"/>
                <a:gd name="T85" fmla="*/ 317 h 216"/>
                <a:gd name="T86" fmla="*/ 334 w 216"/>
                <a:gd name="T87" fmla="*/ 264 h 216"/>
                <a:gd name="T88" fmla="*/ 338 w 216"/>
                <a:gd name="T89" fmla="*/ 252 h 216"/>
                <a:gd name="T90" fmla="*/ 399 w 216"/>
                <a:gd name="T91" fmla="*/ 241 h 216"/>
                <a:gd name="T92" fmla="*/ 410 w 216"/>
                <a:gd name="T93" fmla="*/ 230 h 216"/>
                <a:gd name="T94" fmla="*/ 410 w 216"/>
                <a:gd name="T95" fmla="*/ 180 h 216"/>
                <a:gd name="T96" fmla="*/ 399 w 216"/>
                <a:gd name="T97" fmla="*/ 169 h 216"/>
                <a:gd name="T98" fmla="*/ 205 w 216"/>
                <a:gd name="T99" fmla="*/ 279 h 216"/>
                <a:gd name="T100" fmla="*/ 131 w 216"/>
                <a:gd name="T101" fmla="*/ 205 h 216"/>
                <a:gd name="T102" fmla="*/ 205 w 216"/>
                <a:gd name="T103" fmla="*/ 131 h 216"/>
                <a:gd name="T104" fmla="*/ 279 w 216"/>
                <a:gd name="T105" fmla="*/ 205 h 216"/>
                <a:gd name="T106" fmla="*/ 205 w 216"/>
                <a:gd name="T107" fmla="*/ 279 h 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
                <a:gd name="T163" fmla="*/ 0 h 216"/>
                <a:gd name="T164" fmla="*/ 216 w 216"/>
                <a:gd name="T165" fmla="*/ 216 h 2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solidFill>
              <a:srgbClr val="777777"/>
            </a:solidFill>
            <a:ln w="9525">
              <a:noFill/>
              <a:round/>
            </a:ln>
          </p:spPr>
          <p:txBody>
            <a:bodyPr lIns="68589" tIns="34295" rIns="68589" bIns="34295"/>
            <a:lstStyle/>
            <a:p>
              <a:endParaRPr lang="zh-CN" altLang="en-US"/>
            </a:p>
          </p:txBody>
        </p:sp>
      </p:grpSp>
      <p:sp>
        <p:nvSpPr>
          <p:cNvPr id="32793" name="Freeform 21"/>
          <p:cNvSpPr>
            <a:spLocks noEditPoints="1"/>
          </p:cNvSpPr>
          <p:nvPr/>
        </p:nvSpPr>
        <p:spPr bwMode="auto">
          <a:xfrm rot="300000">
            <a:off x="1873250" y="3871913"/>
            <a:ext cx="385763" cy="396875"/>
          </a:xfrm>
          <a:custGeom>
            <a:avLst/>
            <a:gdLst>
              <a:gd name="T0" fmla="*/ 154432 w 60"/>
              <a:gd name="T1" fmla="*/ 44880 h 62"/>
              <a:gd name="T2" fmla="*/ 244517 w 60"/>
              <a:gd name="T3" fmla="*/ 44880 h 62"/>
              <a:gd name="T4" fmla="*/ 302429 w 60"/>
              <a:gd name="T5" fmla="*/ 44880 h 62"/>
              <a:gd name="T6" fmla="*/ 302429 w 60"/>
              <a:gd name="T7" fmla="*/ 115406 h 62"/>
              <a:gd name="T8" fmla="*/ 302429 w 60"/>
              <a:gd name="T9" fmla="*/ 44880 h 62"/>
              <a:gd name="T10" fmla="*/ 128693 w 60"/>
              <a:gd name="T11" fmla="*/ 237224 h 62"/>
              <a:gd name="T12" fmla="*/ 135128 w 60"/>
              <a:gd name="T13" fmla="*/ 371864 h 62"/>
              <a:gd name="T14" fmla="*/ 96520 w 60"/>
              <a:gd name="T15" fmla="*/ 256458 h 62"/>
              <a:gd name="T16" fmla="*/ 77216 w 60"/>
              <a:gd name="T17" fmla="*/ 371864 h 62"/>
              <a:gd name="T18" fmla="*/ 45043 w 60"/>
              <a:gd name="T19" fmla="*/ 237224 h 62"/>
              <a:gd name="T20" fmla="*/ 12869 w 60"/>
              <a:gd name="T21" fmla="*/ 230812 h 62"/>
              <a:gd name="T22" fmla="*/ 45043 w 60"/>
              <a:gd name="T23" fmla="*/ 121818 h 62"/>
              <a:gd name="T24" fmla="*/ 90085 w 60"/>
              <a:gd name="T25" fmla="*/ 153875 h 62"/>
              <a:gd name="T26" fmla="*/ 135128 w 60"/>
              <a:gd name="T27" fmla="*/ 121818 h 62"/>
              <a:gd name="T28" fmla="*/ 186605 w 60"/>
              <a:gd name="T29" fmla="*/ 102583 h 62"/>
              <a:gd name="T30" fmla="*/ 193040 w 60"/>
              <a:gd name="T31" fmla="*/ 121818 h 62"/>
              <a:gd name="T32" fmla="*/ 193040 w 60"/>
              <a:gd name="T33" fmla="*/ 205166 h 62"/>
              <a:gd name="T34" fmla="*/ 199475 w 60"/>
              <a:gd name="T35" fmla="*/ 205166 h 62"/>
              <a:gd name="T36" fmla="*/ 199475 w 60"/>
              <a:gd name="T37" fmla="*/ 205166 h 62"/>
              <a:gd name="T38" fmla="*/ 205909 w 60"/>
              <a:gd name="T39" fmla="*/ 121818 h 62"/>
              <a:gd name="T40" fmla="*/ 205909 w 60"/>
              <a:gd name="T41" fmla="*/ 102583 h 62"/>
              <a:gd name="T42" fmla="*/ 257387 w 60"/>
              <a:gd name="T43" fmla="*/ 121818 h 62"/>
              <a:gd name="T44" fmla="*/ 302429 w 60"/>
              <a:gd name="T45" fmla="*/ 153875 h 62"/>
              <a:gd name="T46" fmla="*/ 347472 w 60"/>
              <a:gd name="T47" fmla="*/ 121818 h 62"/>
              <a:gd name="T48" fmla="*/ 373211 w 60"/>
              <a:gd name="T49" fmla="*/ 224401 h 62"/>
              <a:gd name="T50" fmla="*/ 341037 w 60"/>
              <a:gd name="T51" fmla="*/ 237224 h 62"/>
              <a:gd name="T52" fmla="*/ 347472 w 60"/>
              <a:gd name="T53" fmla="*/ 371864 h 62"/>
              <a:gd name="T54" fmla="*/ 308864 w 60"/>
              <a:gd name="T55" fmla="*/ 256458 h 62"/>
              <a:gd name="T56" fmla="*/ 289560 w 60"/>
              <a:gd name="T57" fmla="*/ 371864 h 62"/>
              <a:gd name="T58" fmla="*/ 257387 w 60"/>
              <a:gd name="T59" fmla="*/ 237224 h 62"/>
              <a:gd name="T60" fmla="*/ 244517 w 60"/>
              <a:gd name="T61" fmla="*/ 243635 h 62"/>
              <a:gd name="T62" fmla="*/ 212344 w 60"/>
              <a:gd name="T63" fmla="*/ 397510 h 62"/>
              <a:gd name="T64" fmla="*/ 186605 w 60"/>
              <a:gd name="T65" fmla="*/ 262870 h 62"/>
              <a:gd name="T66" fmla="*/ 141563 w 60"/>
              <a:gd name="T67" fmla="*/ 397510 h 62"/>
              <a:gd name="T68" fmla="*/ 128693 w 60"/>
              <a:gd name="T69" fmla="*/ 230812 h 62"/>
              <a:gd name="T70" fmla="*/ 57912 w 60"/>
              <a:gd name="T71" fmla="*/ 83349 h 62"/>
              <a:gd name="T72" fmla="*/ 128693 w 60"/>
              <a:gd name="T73" fmla="*/ 83349 h 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2"/>
              <a:gd name="T113" fmla="*/ 60 w 60"/>
              <a:gd name="T114" fmla="*/ 62 h 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777777"/>
          </a:solidFill>
          <a:ln w="9525">
            <a:noFill/>
            <a:round/>
          </a:ln>
        </p:spPr>
        <p:txBody>
          <a:bodyPr/>
          <a:lstStyle/>
          <a:p>
            <a:endParaRPr lang="zh-CN" altLang="en-US"/>
          </a:p>
        </p:txBody>
      </p:sp>
      <p:pic>
        <p:nvPicPr>
          <p:cNvPr id="32794" name="图片 70" descr="20140624研究院logo_副本"/>
          <p:cNvPicPr>
            <a:picLocks noChangeAspect="1"/>
          </p:cNvPicPr>
          <p:nvPr/>
        </p:nvPicPr>
        <p:blipFill>
          <a:blip r:embed="rId1" cstate="print"/>
          <a:srcRect/>
          <a:stretch>
            <a:fillRect/>
          </a:stretch>
        </p:blipFill>
        <p:spPr bwMode="auto">
          <a:xfrm>
            <a:off x="1493838" y="2589213"/>
            <a:ext cx="579437" cy="593725"/>
          </a:xfrm>
          <a:prstGeom prst="rect">
            <a:avLst/>
          </a:prstGeom>
          <a:noFill/>
          <a:ln w="9525">
            <a:noFill/>
            <a:miter lim="800000"/>
            <a:headEnd/>
            <a:tailEnd/>
          </a:ln>
        </p:spPr>
      </p:pic>
      <p:sp>
        <p:nvSpPr>
          <p:cNvPr id="72" name="Freeform 15"/>
          <p:cNvSpPr/>
          <p:nvPr/>
        </p:nvSpPr>
        <p:spPr bwMode="auto">
          <a:xfrm rot="5400000">
            <a:off x="3830638" y="2125663"/>
            <a:ext cx="647700" cy="647700"/>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lIns="68589" tIns="34295" rIns="68589" bIns="34295"/>
          <a:lstStyle/>
          <a:p>
            <a:pPr algn="ctr">
              <a:defRPr/>
            </a:pPr>
            <a:endParaRPr lang="zh-CN" altLang="en-US">
              <a:latin typeface="Arial" panose="020B0604020202020204" pitchFamily="34" charset="0"/>
              <a:ea typeface="黑体" panose="02010609060101010101" pitchFamily="2" charset="-122"/>
            </a:endParaRPr>
          </a:p>
        </p:txBody>
      </p:sp>
      <p:sp>
        <p:nvSpPr>
          <p:cNvPr id="32796" name="Freeform 17"/>
          <p:cNvSpPr>
            <a:spLocks noEditPoints="1"/>
          </p:cNvSpPr>
          <p:nvPr/>
        </p:nvSpPr>
        <p:spPr bwMode="auto">
          <a:xfrm>
            <a:off x="4003675" y="2314575"/>
            <a:ext cx="301625" cy="277813"/>
          </a:xfrm>
          <a:custGeom>
            <a:avLst/>
            <a:gdLst>
              <a:gd name="T0" fmla="*/ 139061 w 689"/>
              <a:gd name="T1" fmla="*/ 236716 h 638"/>
              <a:gd name="T2" fmla="*/ 114213 w 689"/>
              <a:gd name="T3" fmla="*/ 234536 h 638"/>
              <a:gd name="T4" fmla="*/ 112470 w 689"/>
              <a:gd name="T5" fmla="*/ 234536 h 638"/>
              <a:gd name="T6" fmla="*/ 112034 w 689"/>
              <a:gd name="T7" fmla="*/ 233228 h 638"/>
              <a:gd name="T8" fmla="*/ 105059 w 689"/>
              <a:gd name="T9" fmla="*/ 213175 h 638"/>
              <a:gd name="T10" fmla="*/ 105059 w 689"/>
              <a:gd name="T11" fmla="*/ 213175 h 638"/>
              <a:gd name="T12" fmla="*/ 80647 w 689"/>
              <a:gd name="T13" fmla="*/ 210995 h 638"/>
              <a:gd name="T14" fmla="*/ 78903 w 689"/>
              <a:gd name="T15" fmla="*/ 210995 h 638"/>
              <a:gd name="T16" fmla="*/ 78467 w 689"/>
              <a:gd name="T17" fmla="*/ 209687 h 638"/>
              <a:gd name="T18" fmla="*/ 71492 w 689"/>
              <a:gd name="T19" fmla="*/ 189634 h 638"/>
              <a:gd name="T20" fmla="*/ 71492 w 689"/>
              <a:gd name="T21" fmla="*/ 189634 h 638"/>
              <a:gd name="T22" fmla="*/ 51004 w 689"/>
              <a:gd name="T23" fmla="*/ 185275 h 638"/>
              <a:gd name="T24" fmla="*/ 49260 w 689"/>
              <a:gd name="T25" fmla="*/ 185275 h 638"/>
              <a:gd name="T26" fmla="*/ 49260 w 689"/>
              <a:gd name="T27" fmla="*/ 183531 h 638"/>
              <a:gd name="T28" fmla="*/ 43593 w 689"/>
              <a:gd name="T29" fmla="*/ 159118 h 638"/>
              <a:gd name="T30" fmla="*/ 43593 w 689"/>
              <a:gd name="T31" fmla="*/ 159118 h 638"/>
              <a:gd name="T32" fmla="*/ 13950 w 689"/>
              <a:gd name="T33" fmla="*/ 161298 h 638"/>
              <a:gd name="T34" fmla="*/ 7847 w 689"/>
              <a:gd name="T35" fmla="*/ 168273 h 638"/>
              <a:gd name="T36" fmla="*/ 10026 w 689"/>
              <a:gd name="T37" fmla="*/ 198353 h 638"/>
              <a:gd name="T38" fmla="*/ 10026 w 689"/>
              <a:gd name="T39" fmla="*/ 198353 h 638"/>
              <a:gd name="T40" fmla="*/ 28771 w 689"/>
              <a:gd name="T41" fmla="*/ 202712 h 638"/>
              <a:gd name="T42" fmla="*/ 30515 w 689"/>
              <a:gd name="T43" fmla="*/ 203148 h 638"/>
              <a:gd name="T44" fmla="*/ 30079 w 689"/>
              <a:gd name="T45" fmla="*/ 204892 h 638"/>
              <a:gd name="T46" fmla="*/ 33131 w 689"/>
              <a:gd name="T47" fmla="*/ 233664 h 638"/>
              <a:gd name="T48" fmla="*/ 33131 w 689"/>
              <a:gd name="T49" fmla="*/ 233664 h 638"/>
              <a:gd name="T50" fmla="*/ 61902 w 689"/>
              <a:gd name="T51" fmla="*/ 232792 h 638"/>
              <a:gd name="T52" fmla="*/ 63210 w 689"/>
              <a:gd name="T53" fmla="*/ 232792 h 638"/>
              <a:gd name="T54" fmla="*/ 64082 w 689"/>
              <a:gd name="T55" fmla="*/ 234100 h 638"/>
              <a:gd name="T56" fmla="*/ 71492 w 689"/>
              <a:gd name="T57" fmla="*/ 251974 h 638"/>
              <a:gd name="T58" fmla="*/ 71492 w 689"/>
              <a:gd name="T59" fmla="*/ 251974 h 638"/>
              <a:gd name="T60" fmla="*/ 100264 w 689"/>
              <a:gd name="T61" fmla="*/ 251102 h 638"/>
              <a:gd name="T62" fmla="*/ 101571 w 689"/>
              <a:gd name="T63" fmla="*/ 251102 h 638"/>
              <a:gd name="T64" fmla="*/ 102443 w 689"/>
              <a:gd name="T65" fmla="*/ 252410 h 638"/>
              <a:gd name="T66" fmla="*/ 109854 w 689"/>
              <a:gd name="T67" fmla="*/ 270719 h 638"/>
              <a:gd name="T68" fmla="*/ 139497 w 689"/>
              <a:gd name="T69" fmla="*/ 268103 h 638"/>
              <a:gd name="T70" fmla="*/ 141241 w 689"/>
              <a:gd name="T71" fmla="*/ 266360 h 638"/>
              <a:gd name="T72" fmla="*/ 139061 w 689"/>
              <a:gd name="T73" fmla="*/ 236716 h 638"/>
              <a:gd name="T74" fmla="*/ 195732 w 689"/>
              <a:gd name="T75" fmla="*/ 77161 h 638"/>
              <a:gd name="T76" fmla="*/ 251095 w 689"/>
              <a:gd name="T77" fmla="*/ 130346 h 638"/>
              <a:gd name="T78" fmla="*/ 260250 w 689"/>
              <a:gd name="T79" fmla="*/ 133398 h 638"/>
              <a:gd name="T80" fmla="*/ 268532 w 689"/>
              <a:gd name="T81" fmla="*/ 127731 h 638"/>
              <a:gd name="T82" fmla="*/ 277251 w 689"/>
              <a:gd name="T83" fmla="*/ 102010 h 638"/>
              <a:gd name="T84" fmla="*/ 282918 w 689"/>
              <a:gd name="T85" fmla="*/ 91112 h 638"/>
              <a:gd name="T86" fmla="*/ 292508 w 689"/>
              <a:gd name="T87" fmla="*/ 81085 h 638"/>
              <a:gd name="T88" fmla="*/ 292944 w 689"/>
              <a:gd name="T89" fmla="*/ 52749 h 638"/>
              <a:gd name="T90" fmla="*/ 252839 w 689"/>
              <a:gd name="T91" fmla="*/ 9155 h 638"/>
              <a:gd name="T92" fmla="*/ 224503 w 689"/>
              <a:gd name="T93" fmla="*/ 6975 h 638"/>
              <a:gd name="T94" fmla="*/ 214913 w 689"/>
              <a:gd name="T95" fmla="*/ 14822 h 638"/>
              <a:gd name="T96" fmla="*/ 199219 w 689"/>
              <a:gd name="T97" fmla="*/ 19181 h 638"/>
              <a:gd name="T98" fmla="*/ 170012 w 689"/>
              <a:gd name="T99" fmla="*/ 15694 h 638"/>
              <a:gd name="T100" fmla="*/ 119445 w 689"/>
              <a:gd name="T101" fmla="*/ 29208 h 638"/>
              <a:gd name="T102" fmla="*/ 60594 w 689"/>
              <a:gd name="T103" fmla="*/ 74546 h 638"/>
              <a:gd name="T104" fmla="*/ 88494 w 689"/>
              <a:gd name="T105" fmla="*/ 96779 h 638"/>
              <a:gd name="T106" fmla="*/ 131215 w 689"/>
              <a:gd name="T107" fmla="*/ 70186 h 638"/>
              <a:gd name="T108" fmla="*/ 150831 w 689"/>
              <a:gd name="T109" fmla="*/ 68879 h 638"/>
              <a:gd name="T110" fmla="*/ 177859 w 689"/>
              <a:gd name="T111" fmla="*/ 71930 h 638"/>
              <a:gd name="T112" fmla="*/ 195732 w 689"/>
              <a:gd name="T113" fmla="*/ 77161 h 6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9"/>
              <a:gd name="T172" fmla="*/ 0 h 638"/>
              <a:gd name="T173" fmla="*/ 689 w 689"/>
              <a:gd name="T174" fmla="*/ 638 h 6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rgbClr val="FF0000"/>
          </a:solidFill>
          <a:ln w="9525">
            <a:noFill/>
            <a:round/>
          </a:ln>
        </p:spPr>
        <p:txBody>
          <a:bodyPr/>
          <a:lstStyle/>
          <a:p>
            <a:endParaRPr lang="zh-CN" altLang="en-US"/>
          </a:p>
        </p:txBody>
      </p:sp>
      <p:grpSp>
        <p:nvGrpSpPr>
          <p:cNvPr id="99" name="组合 98"/>
          <p:cNvGrpSpPr/>
          <p:nvPr/>
        </p:nvGrpSpPr>
        <p:grpSpPr>
          <a:xfrm>
            <a:off x="4056380" y="3342640"/>
            <a:ext cx="272415" cy="270510"/>
            <a:chOff x="6463926" y="2278309"/>
            <a:chExt cx="708057" cy="703302"/>
          </a:xfrm>
          <a:solidFill>
            <a:srgbClr val="FF0000"/>
          </a:solidFill>
        </p:grpSpPr>
        <p:sp>
          <p:nvSpPr>
            <p:cNvPr id="105"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111"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113"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115"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nvGrpSpPr>
          <p:cNvPr id="32798" name="组合 138"/>
          <p:cNvGrpSpPr/>
          <p:nvPr/>
        </p:nvGrpSpPr>
        <p:grpSpPr bwMode="auto">
          <a:xfrm>
            <a:off x="903288" y="249238"/>
            <a:ext cx="3238500" cy="681037"/>
            <a:chOff x="903371" y="249943"/>
            <a:chExt cx="2831223" cy="679699"/>
          </a:xfrm>
        </p:grpSpPr>
        <p:sp>
          <p:nvSpPr>
            <p:cNvPr id="140" name="任意多边形 139"/>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141" name="任意多边形 140"/>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nvGrpSpPr>
          <p:cNvPr id="32799" name="组合 141"/>
          <p:cNvGrpSpPr/>
          <p:nvPr/>
        </p:nvGrpSpPr>
        <p:grpSpPr bwMode="auto">
          <a:xfrm rot="-5400000">
            <a:off x="574675" y="158751"/>
            <a:ext cx="765175" cy="863600"/>
            <a:chOff x="8439634" y="3544648"/>
            <a:chExt cx="1611146" cy="1817848"/>
          </a:xfrm>
        </p:grpSpPr>
        <p:sp>
          <p:nvSpPr>
            <p:cNvPr id="143"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144"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sp>
        <p:nvSpPr>
          <p:cNvPr id="145" name="矩形 3"/>
          <p:cNvSpPr>
            <a:spLocks noChangeArrowheads="1"/>
          </p:cNvSpPr>
          <p:nvPr/>
        </p:nvSpPr>
        <p:spPr bwMode="auto">
          <a:xfrm>
            <a:off x="1401763" y="442913"/>
            <a:ext cx="1152525" cy="395287"/>
          </a:xfrm>
          <a:prstGeom prst="rect">
            <a:avLst/>
          </a:prstGeom>
          <a:noFill/>
          <a:ln>
            <a:noFill/>
          </a:ln>
        </p:spPr>
        <p:txBody>
          <a:bodyPr wrap="none" lIns="68582" tIns="34292" rIns="68582" bIns="34292">
            <a:spAutoFit/>
          </a:bodyPr>
          <a:lstStyle/>
          <a:p>
            <a:pPr algn="ctr">
              <a:defRPr/>
            </a:pPr>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公司特色</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pic>
        <p:nvPicPr>
          <p:cNvPr id="32801" name="图片 145" descr="20140624研究院logo_副本"/>
          <p:cNvPicPr>
            <a:picLocks noChangeAspect="1"/>
          </p:cNvPicPr>
          <p:nvPr/>
        </p:nvPicPr>
        <p:blipFill>
          <a:blip r:embed="rId2" cstate="print"/>
          <a:srcRect/>
          <a:stretch>
            <a:fillRect/>
          </a:stretch>
        </p:blipFill>
        <p:spPr bwMode="auto">
          <a:xfrm>
            <a:off x="735013" y="376238"/>
            <a:ext cx="450850" cy="461962"/>
          </a:xfrm>
          <a:prstGeom prst="rect">
            <a:avLst/>
          </a:prstGeom>
          <a:noFill/>
          <a:ln w="9525">
            <a:noFill/>
            <a:miter lim="800000"/>
            <a:headEnd/>
            <a:tailEnd/>
          </a:ln>
        </p:spPr>
      </p:pic>
      <p:pic>
        <p:nvPicPr>
          <p:cNvPr id="82" name="Picture 2" descr="E:\蓝源工作文件\蓝源集团简介\logo2.png"/>
          <p:cNvPicPr>
            <a:picLocks noChangeAspect="1" noChangeArrowheads="1"/>
          </p:cNvPicPr>
          <p:nvPr/>
        </p:nvPicPr>
        <p:blipFill>
          <a:blip r:embed="rId3"/>
          <a:srcRect/>
          <a:stretch>
            <a:fillRect/>
          </a:stretch>
        </p:blipFill>
        <p:spPr bwMode="auto">
          <a:xfrm>
            <a:off x="8077200" y="57150"/>
            <a:ext cx="812800" cy="688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835025" y="760413"/>
            <a:ext cx="5983288" cy="674687"/>
          </a:xfrm>
          <a:prstGeom prst="rect">
            <a:avLst/>
          </a:prstGeom>
          <a:noFill/>
          <a:ln>
            <a:noFill/>
          </a:ln>
        </p:spPr>
        <p:txBody>
          <a:bodyPr>
            <a:spAutoFit/>
          </a:bodyPr>
          <a:lstStyle>
            <a:lvl1pPr marL="285750" indent="-285750">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just">
              <a:lnSpc>
                <a:spcPct val="150000"/>
              </a:lnSpc>
              <a:buFont typeface="Wingdings" panose="05000000000000000000" pitchFamily="2" charset="2"/>
              <a:buChar char="Ø"/>
              <a:defRPr/>
            </a:pPr>
            <a:endParaRPr lang="zh-CN" altLang="en-US" sz="750">
              <a:solidFill>
                <a:srgbClr val="000000"/>
              </a:solidFill>
              <a:latin typeface="微软雅黑" panose="020B0503020204020204" charset="-122"/>
              <a:ea typeface="微软雅黑" panose="020B0503020204020204" charset="-122"/>
              <a:sym typeface="微软雅黑" panose="020B0503020204020204" charset="-122"/>
            </a:endParaRPr>
          </a:p>
          <a:p>
            <a:pPr algn="just">
              <a:lnSpc>
                <a:spcPct val="150000"/>
              </a:lnSpc>
              <a:buFont typeface="Wingdings" panose="05000000000000000000" pitchFamily="2" charset="2"/>
              <a:buNone/>
              <a:defRPr/>
            </a:pPr>
            <a:r>
              <a:rPr lang="zh-CN" altLang="en-US" sz="180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18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5" name="矩形 4"/>
          <p:cNvSpPr/>
          <p:nvPr/>
        </p:nvSpPr>
        <p:spPr>
          <a:xfrm>
            <a:off x="552450" y="2116138"/>
            <a:ext cx="2239963" cy="1042987"/>
          </a:xfrm>
          <a:prstGeom prst="rect">
            <a:avLst/>
          </a:prstGeom>
          <a:pattFill prst="ltUpDiag">
            <a:fgClr>
              <a:schemeClr val="bg1">
                <a:lumMod val="75000"/>
              </a:schemeClr>
            </a:fgClr>
            <a:bgClr>
              <a:srgbClr val="F2EDDA"/>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dirty="0">
              <a:solidFill>
                <a:schemeClr val="tx1"/>
              </a:solidFill>
              <a:latin typeface="微软雅黑" panose="020B0503020204020204" charset="-122"/>
              <a:ea typeface="微软雅黑" panose="020B0503020204020204" charset="-122"/>
            </a:endParaRPr>
          </a:p>
        </p:txBody>
      </p:sp>
      <p:sp>
        <p:nvSpPr>
          <p:cNvPr id="6" name="矩形 5"/>
          <p:cNvSpPr/>
          <p:nvPr/>
        </p:nvSpPr>
        <p:spPr>
          <a:xfrm>
            <a:off x="3398838" y="2779713"/>
            <a:ext cx="2097087" cy="749300"/>
          </a:xfrm>
          <a:prstGeom prst="rect">
            <a:avLst/>
          </a:prstGeom>
          <a:solidFill>
            <a:srgbClr val="C09B5F"/>
          </a:solidFill>
          <a:ln>
            <a:solidFill>
              <a:srgbClr val="F2B0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sp>
        <p:nvSpPr>
          <p:cNvPr id="7" name="矩形 6"/>
          <p:cNvSpPr/>
          <p:nvPr/>
        </p:nvSpPr>
        <p:spPr>
          <a:xfrm>
            <a:off x="5665788" y="2776538"/>
            <a:ext cx="754062" cy="1978025"/>
          </a:xfrm>
          <a:prstGeom prst="rect">
            <a:avLst/>
          </a:prstGeom>
          <a:solidFill>
            <a:srgbClr val="92181E"/>
          </a:solidFill>
          <a:ln>
            <a:solidFill>
              <a:srgbClr val="F2B0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sp>
        <p:nvSpPr>
          <p:cNvPr id="8" name="矩形 7"/>
          <p:cNvSpPr/>
          <p:nvPr/>
        </p:nvSpPr>
        <p:spPr>
          <a:xfrm>
            <a:off x="5683250" y="1970088"/>
            <a:ext cx="2035175" cy="700087"/>
          </a:xfrm>
          <a:prstGeom prst="rect">
            <a:avLst/>
          </a:prstGeom>
          <a:solidFill>
            <a:srgbClr val="C09B5F"/>
          </a:solidFill>
          <a:ln>
            <a:solidFill>
              <a:srgbClr val="F2B0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sp>
        <p:nvSpPr>
          <p:cNvPr id="9" name="矩形 8"/>
          <p:cNvSpPr/>
          <p:nvPr/>
        </p:nvSpPr>
        <p:spPr>
          <a:xfrm>
            <a:off x="4670425" y="815975"/>
            <a:ext cx="835025" cy="1854200"/>
          </a:xfrm>
          <a:prstGeom prst="rect">
            <a:avLst/>
          </a:prstGeom>
          <a:solidFill>
            <a:srgbClr val="92181E"/>
          </a:solidFill>
          <a:ln>
            <a:solidFill>
              <a:srgbClr val="B78B5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grpSp>
        <p:nvGrpSpPr>
          <p:cNvPr id="36871" name="组合 34"/>
          <p:cNvGrpSpPr/>
          <p:nvPr/>
        </p:nvGrpSpPr>
        <p:grpSpPr bwMode="auto">
          <a:xfrm>
            <a:off x="5087938" y="2236788"/>
            <a:ext cx="1025525" cy="1004887"/>
            <a:chOff x="9894277" y="2410230"/>
            <a:chExt cx="1366224" cy="1341155"/>
          </a:xfrm>
        </p:grpSpPr>
        <p:sp>
          <p:nvSpPr>
            <p:cNvPr id="11" name="椭圆 10"/>
            <p:cNvSpPr/>
            <p:nvPr/>
          </p:nvSpPr>
          <p:spPr>
            <a:xfrm>
              <a:off x="9894277" y="2410230"/>
              <a:ext cx="1359879" cy="1341155"/>
            </a:xfrm>
            <a:prstGeom prst="ellipse">
              <a:avLst/>
            </a:prstGeom>
            <a:solidFill>
              <a:srgbClr val="92181E"/>
            </a:solidFill>
            <a:ln w="57150">
              <a:solidFill>
                <a:srgbClr val="B78B5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50" dirty="0">
                <a:solidFill>
                  <a:schemeClr val="tx1"/>
                </a:solidFill>
                <a:latin typeface="微软雅黑" panose="020B0503020204020204" charset="-122"/>
                <a:ea typeface="微软雅黑" panose="020B0503020204020204" charset="-122"/>
              </a:endParaRPr>
            </a:p>
          </p:txBody>
        </p:sp>
        <p:sp>
          <p:nvSpPr>
            <p:cNvPr id="36938" name="TextBox 33"/>
            <p:cNvSpPr txBox="1">
              <a:spLocks noChangeArrowheads="1"/>
            </p:cNvSpPr>
            <p:nvPr/>
          </p:nvSpPr>
          <p:spPr bwMode="auto">
            <a:xfrm>
              <a:off x="9900624" y="2665397"/>
              <a:ext cx="1359877" cy="870136"/>
            </a:xfrm>
            <a:prstGeom prst="rect">
              <a:avLst/>
            </a:prstGeom>
            <a:noFill/>
            <a:ln w="9525">
              <a:noFill/>
              <a:miter lim="800000"/>
            </a:ln>
          </p:spPr>
          <p:txBody>
            <a:bodyPr>
              <a:spAutoFit/>
            </a:bodyPr>
            <a:lstStyle/>
            <a:p>
              <a:pPr algn="ctr"/>
              <a:r>
                <a:rPr lang="zh-CN" altLang="en-US" sz="1200">
                  <a:solidFill>
                    <a:schemeClr val="bg1"/>
                  </a:solidFill>
                  <a:latin typeface="微软雅黑" panose="020B0503020204020204" charset="-122"/>
                  <a:ea typeface="微软雅黑" panose="020B0503020204020204" charset="-122"/>
                </a:rPr>
                <a:t>家族办公室供应链集成服务平台</a:t>
              </a:r>
              <a:endParaRPr lang="zh-CN" altLang="en-US" sz="1200">
                <a:solidFill>
                  <a:schemeClr val="bg1"/>
                </a:solidFill>
                <a:latin typeface="微软雅黑" panose="020B0503020204020204" charset="-122"/>
                <a:ea typeface="微软雅黑" panose="020B0503020204020204" charset="-122"/>
              </a:endParaRPr>
            </a:p>
          </p:txBody>
        </p:sp>
      </p:grpSp>
      <p:sp>
        <p:nvSpPr>
          <p:cNvPr id="36872" name="TextBox 37"/>
          <p:cNvSpPr txBox="1">
            <a:spLocks noChangeArrowheads="1"/>
          </p:cNvSpPr>
          <p:nvPr/>
        </p:nvSpPr>
        <p:spPr bwMode="auto">
          <a:xfrm>
            <a:off x="5278438" y="715963"/>
            <a:ext cx="217487" cy="708025"/>
          </a:xfrm>
          <a:prstGeom prst="rect">
            <a:avLst/>
          </a:prstGeom>
          <a:noFill/>
          <a:ln w="9525">
            <a:noFill/>
            <a:miter lim="800000"/>
          </a:ln>
        </p:spPr>
        <p:txBody>
          <a:bodyPr>
            <a:spAutoFit/>
          </a:bodyPr>
          <a:lstStyle/>
          <a:p>
            <a:pPr algn="ctr"/>
            <a:r>
              <a:rPr lang="en-US" altLang="zh-CN" sz="3300">
                <a:solidFill>
                  <a:schemeClr val="bg1"/>
                </a:solidFill>
                <a:latin typeface="Berlin Sans FB Demi" panose="020E0802020502020306"/>
                <a:ea typeface="宋体" panose="02010600030101010101" pitchFamily="2" charset="-122"/>
              </a:rPr>
              <a:t>1</a:t>
            </a:r>
            <a:endParaRPr lang="zh-CN" altLang="en-US" sz="3300">
              <a:solidFill>
                <a:schemeClr val="bg1"/>
              </a:solidFill>
              <a:latin typeface="Berlin Sans FB Demi" panose="020E0802020502020306"/>
              <a:ea typeface="宋体" panose="02010600030101010101" pitchFamily="2" charset="-122"/>
            </a:endParaRPr>
          </a:p>
        </p:txBody>
      </p:sp>
      <p:sp>
        <p:nvSpPr>
          <p:cNvPr id="14" name="TextBox 38"/>
          <p:cNvSpPr txBox="1">
            <a:spLocks noChangeArrowheads="1"/>
          </p:cNvSpPr>
          <p:nvPr/>
        </p:nvSpPr>
        <p:spPr bwMode="auto">
          <a:xfrm>
            <a:off x="4951413" y="1203325"/>
            <a:ext cx="271462" cy="928688"/>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defRPr/>
            </a:pPr>
            <a:r>
              <a:rPr lang="zh-CN" altLang="en-US" sz="1350" dirty="0">
                <a:solidFill>
                  <a:schemeClr val="bg1"/>
                </a:solidFill>
                <a:latin typeface="微软雅黑" panose="020B0503020204020204" charset="-122"/>
                <a:ea typeface="微软雅黑" panose="020B0503020204020204" charset="-122"/>
              </a:rPr>
              <a:t>机构服务</a:t>
            </a:r>
            <a:endParaRPr lang="en-US" altLang="zh-CN" sz="1350" dirty="0">
              <a:solidFill>
                <a:schemeClr val="bg1"/>
              </a:solidFill>
              <a:latin typeface="微软雅黑" panose="020B0503020204020204" charset="-122"/>
              <a:ea typeface="微软雅黑" panose="020B0503020204020204" charset="-122"/>
            </a:endParaRPr>
          </a:p>
        </p:txBody>
      </p:sp>
      <p:grpSp>
        <p:nvGrpSpPr>
          <p:cNvPr id="36874" name="组合 63"/>
          <p:cNvGrpSpPr/>
          <p:nvPr/>
        </p:nvGrpSpPr>
        <p:grpSpPr bwMode="auto">
          <a:xfrm>
            <a:off x="5862638" y="779463"/>
            <a:ext cx="1150937" cy="1255712"/>
            <a:chOff x="7590670" y="949977"/>
            <a:chExt cx="1535780" cy="1673706"/>
          </a:xfrm>
        </p:grpSpPr>
        <p:sp>
          <p:nvSpPr>
            <p:cNvPr id="16" name="TextBox 39"/>
            <p:cNvSpPr txBox="1">
              <a:spLocks noChangeArrowheads="1"/>
            </p:cNvSpPr>
            <p:nvPr/>
          </p:nvSpPr>
          <p:spPr bwMode="auto">
            <a:xfrm>
              <a:off x="7590670" y="949977"/>
              <a:ext cx="1535780" cy="442230"/>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lnSpc>
                  <a:spcPct val="150000"/>
                </a:lnSpc>
                <a:defRPr/>
              </a:pPr>
              <a:r>
                <a:rPr lang="zh-CN" altLang="en-US" sz="1050">
                  <a:latin typeface="微软雅黑" panose="020B0503020204020204" charset="-122"/>
                  <a:ea typeface="微软雅黑" panose="020B0503020204020204" charset="-122"/>
                </a:rPr>
                <a:t>家族办公室</a:t>
              </a:r>
              <a:endParaRPr lang="en-US" altLang="zh-CN" sz="1050">
                <a:latin typeface="微软雅黑" panose="020B0503020204020204" charset="-122"/>
                <a:ea typeface="微软雅黑" panose="020B0503020204020204" charset="-122"/>
              </a:endParaRPr>
            </a:p>
          </p:txBody>
        </p:sp>
        <p:sp>
          <p:nvSpPr>
            <p:cNvPr id="17" name="TextBox 41"/>
            <p:cNvSpPr txBox="1">
              <a:spLocks noChangeArrowheads="1"/>
            </p:cNvSpPr>
            <p:nvPr/>
          </p:nvSpPr>
          <p:spPr bwMode="auto">
            <a:xfrm>
              <a:off x="7590670" y="1269483"/>
              <a:ext cx="1535780" cy="442232"/>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lnSpc>
                  <a:spcPct val="150000"/>
                </a:lnSpc>
                <a:defRPr/>
              </a:pPr>
              <a:r>
                <a:rPr lang="zh-CN" altLang="en-US" sz="1050">
                  <a:latin typeface="微软雅黑" panose="020B0503020204020204" charset="-122"/>
                  <a:ea typeface="微软雅黑" panose="020B0503020204020204" charset="-122"/>
                </a:rPr>
                <a:t>会计事务所</a:t>
              </a:r>
              <a:endParaRPr lang="en-US" altLang="zh-CN" sz="1050">
                <a:latin typeface="微软雅黑" panose="020B0503020204020204" charset="-122"/>
                <a:ea typeface="微软雅黑" panose="020B0503020204020204" charset="-122"/>
              </a:endParaRPr>
            </a:p>
          </p:txBody>
        </p:sp>
        <p:sp>
          <p:nvSpPr>
            <p:cNvPr id="18" name="TextBox 42"/>
            <p:cNvSpPr txBox="1">
              <a:spLocks noChangeArrowheads="1"/>
            </p:cNvSpPr>
            <p:nvPr/>
          </p:nvSpPr>
          <p:spPr bwMode="auto">
            <a:xfrm>
              <a:off x="7590670" y="1584758"/>
              <a:ext cx="1535780" cy="440115"/>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lnSpc>
                  <a:spcPct val="150000"/>
                </a:lnSpc>
                <a:defRPr/>
              </a:pPr>
              <a:r>
                <a:rPr lang="zh-CN" altLang="en-US" sz="1050">
                  <a:latin typeface="微软雅黑" panose="020B0503020204020204" charset="-122"/>
                  <a:ea typeface="微软雅黑" panose="020B0503020204020204" charset="-122"/>
                </a:rPr>
                <a:t>律师事务所</a:t>
              </a:r>
              <a:endParaRPr lang="en-US" altLang="zh-CN" sz="1050">
                <a:latin typeface="微软雅黑" panose="020B0503020204020204" charset="-122"/>
                <a:ea typeface="微软雅黑" panose="020B0503020204020204" charset="-122"/>
              </a:endParaRPr>
            </a:p>
          </p:txBody>
        </p:sp>
        <p:sp>
          <p:nvSpPr>
            <p:cNvPr id="19" name="TextBox 43"/>
            <p:cNvSpPr txBox="1">
              <a:spLocks noChangeArrowheads="1"/>
            </p:cNvSpPr>
            <p:nvPr/>
          </p:nvSpPr>
          <p:spPr bwMode="auto">
            <a:xfrm>
              <a:off x="7590670" y="1900032"/>
              <a:ext cx="1535780" cy="442232"/>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lnSpc>
                  <a:spcPct val="150000"/>
                </a:lnSpc>
                <a:defRPr/>
              </a:pPr>
              <a:r>
                <a:rPr lang="zh-CN" altLang="en-US" sz="1050">
                  <a:latin typeface="微软雅黑" panose="020B0503020204020204" charset="-122"/>
                  <a:ea typeface="微软雅黑" panose="020B0503020204020204" charset="-122"/>
                </a:rPr>
                <a:t>理财机构</a:t>
              </a:r>
              <a:endParaRPr lang="en-US" altLang="zh-CN" sz="1050">
                <a:latin typeface="微软雅黑" panose="020B0503020204020204" charset="-122"/>
                <a:ea typeface="微软雅黑" panose="020B0503020204020204" charset="-122"/>
              </a:endParaRPr>
            </a:p>
          </p:txBody>
        </p:sp>
        <p:sp>
          <p:nvSpPr>
            <p:cNvPr id="20" name="TextBox 44"/>
            <p:cNvSpPr txBox="1">
              <a:spLocks noChangeArrowheads="1"/>
            </p:cNvSpPr>
            <p:nvPr/>
          </p:nvSpPr>
          <p:spPr bwMode="auto">
            <a:xfrm>
              <a:off x="7590670" y="2181453"/>
              <a:ext cx="1535780" cy="442230"/>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lnSpc>
                  <a:spcPct val="150000"/>
                </a:lnSpc>
                <a:defRPr/>
              </a:pPr>
              <a:r>
                <a:rPr lang="zh-CN" altLang="en-US" sz="1050">
                  <a:latin typeface="微软雅黑" panose="020B0503020204020204" charset="-122"/>
                  <a:ea typeface="微软雅黑" panose="020B0503020204020204" charset="-122"/>
                </a:rPr>
                <a:t>私人银行家</a:t>
              </a:r>
              <a:endParaRPr lang="en-US" altLang="zh-CN" sz="1050">
                <a:latin typeface="微软雅黑" panose="020B0503020204020204" charset="-122"/>
                <a:ea typeface="微软雅黑" panose="020B0503020204020204" charset="-122"/>
              </a:endParaRPr>
            </a:p>
          </p:txBody>
        </p:sp>
      </p:grpSp>
      <p:sp>
        <p:nvSpPr>
          <p:cNvPr id="36875" name="TextBox 46"/>
          <p:cNvSpPr txBox="1">
            <a:spLocks noChangeArrowheads="1"/>
          </p:cNvSpPr>
          <p:nvPr/>
        </p:nvSpPr>
        <p:spPr bwMode="auto">
          <a:xfrm>
            <a:off x="7399338" y="1801813"/>
            <a:ext cx="219075" cy="708025"/>
          </a:xfrm>
          <a:prstGeom prst="rect">
            <a:avLst/>
          </a:prstGeom>
          <a:noFill/>
          <a:ln w="9525">
            <a:noFill/>
            <a:miter lim="800000"/>
          </a:ln>
        </p:spPr>
        <p:txBody>
          <a:bodyPr>
            <a:spAutoFit/>
          </a:bodyPr>
          <a:lstStyle/>
          <a:p>
            <a:pPr algn="ctr"/>
            <a:r>
              <a:rPr lang="en-US" altLang="zh-CN" sz="3300">
                <a:solidFill>
                  <a:schemeClr val="bg1"/>
                </a:solidFill>
                <a:latin typeface="Berlin Sans FB Demi" panose="020E0802020502020306"/>
                <a:ea typeface="宋体" panose="02010600030101010101" pitchFamily="2" charset="-122"/>
              </a:rPr>
              <a:t>2</a:t>
            </a:r>
            <a:endParaRPr lang="zh-CN" altLang="en-US" sz="3300">
              <a:solidFill>
                <a:schemeClr val="bg1"/>
              </a:solidFill>
              <a:latin typeface="Berlin Sans FB Demi" panose="020E0802020502020306"/>
              <a:ea typeface="宋体" panose="02010600030101010101" pitchFamily="2" charset="-122"/>
            </a:endParaRPr>
          </a:p>
        </p:txBody>
      </p:sp>
      <p:sp>
        <p:nvSpPr>
          <p:cNvPr id="22" name="TextBox 48"/>
          <p:cNvSpPr txBox="1">
            <a:spLocks noChangeArrowheads="1"/>
          </p:cNvSpPr>
          <p:nvPr/>
        </p:nvSpPr>
        <p:spPr bwMode="auto">
          <a:xfrm>
            <a:off x="7450138" y="3005138"/>
            <a:ext cx="301625" cy="1543050"/>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defRPr/>
            </a:pPr>
            <a:r>
              <a:rPr lang="zh-CN" altLang="en-US" sz="1050">
                <a:latin typeface="微软雅黑" panose="020B0503020204020204" charset="-122"/>
                <a:ea typeface="微软雅黑" panose="020B0503020204020204" charset="-122"/>
              </a:rPr>
              <a:t>家族财富管理研究院</a:t>
            </a:r>
            <a:endParaRPr lang="en-US" altLang="zh-CN" sz="1050">
              <a:latin typeface="微软雅黑" panose="020B0503020204020204" charset="-122"/>
              <a:ea typeface="微软雅黑" panose="020B0503020204020204" charset="-122"/>
            </a:endParaRPr>
          </a:p>
        </p:txBody>
      </p:sp>
      <p:sp>
        <p:nvSpPr>
          <p:cNvPr id="23" name="TextBox 49"/>
          <p:cNvSpPr txBox="1">
            <a:spLocks noChangeArrowheads="1"/>
          </p:cNvSpPr>
          <p:nvPr/>
        </p:nvSpPr>
        <p:spPr bwMode="auto">
          <a:xfrm>
            <a:off x="7134225" y="2986088"/>
            <a:ext cx="339725" cy="1863725"/>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defRPr/>
            </a:pPr>
            <a:r>
              <a:rPr lang="zh-CN" altLang="en-US" sz="1050">
                <a:latin typeface="微软雅黑" panose="020B0503020204020204" charset="-122"/>
                <a:ea typeface="微软雅黑" panose="020B0503020204020204" charset="-122"/>
              </a:rPr>
              <a:t>中国金融四十人论坛智库</a:t>
            </a:r>
            <a:endParaRPr lang="en-US" altLang="zh-CN" sz="1050">
              <a:latin typeface="微软雅黑" panose="020B0503020204020204" charset="-122"/>
              <a:ea typeface="微软雅黑" panose="020B0503020204020204" charset="-122"/>
            </a:endParaRPr>
          </a:p>
        </p:txBody>
      </p:sp>
      <p:sp>
        <p:nvSpPr>
          <p:cNvPr id="24" name="TextBox 50"/>
          <p:cNvSpPr txBox="1">
            <a:spLocks noChangeArrowheads="1"/>
          </p:cNvSpPr>
          <p:nvPr/>
        </p:nvSpPr>
        <p:spPr bwMode="auto">
          <a:xfrm>
            <a:off x="6808788" y="2997200"/>
            <a:ext cx="322262" cy="742950"/>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defRPr/>
            </a:pPr>
            <a:r>
              <a:rPr lang="zh-CN" altLang="en-US" sz="1050">
                <a:latin typeface="微软雅黑" panose="020B0503020204020204" charset="-122"/>
                <a:ea typeface="微软雅黑" panose="020B0503020204020204" charset="-122"/>
              </a:rPr>
              <a:t>精准培训</a:t>
            </a:r>
            <a:endParaRPr lang="en-US" altLang="zh-CN" sz="1050">
              <a:latin typeface="微软雅黑" panose="020B0503020204020204" charset="-122"/>
              <a:ea typeface="微软雅黑" panose="020B0503020204020204" charset="-122"/>
            </a:endParaRPr>
          </a:p>
        </p:txBody>
      </p:sp>
      <p:sp>
        <p:nvSpPr>
          <p:cNvPr id="25" name="TextBox 51"/>
          <p:cNvSpPr txBox="1">
            <a:spLocks noChangeArrowheads="1"/>
          </p:cNvSpPr>
          <p:nvPr/>
        </p:nvSpPr>
        <p:spPr bwMode="auto">
          <a:xfrm>
            <a:off x="6484938" y="2997200"/>
            <a:ext cx="204787" cy="742950"/>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defRPr/>
            </a:pPr>
            <a:r>
              <a:rPr lang="zh-CN" altLang="en-US" sz="1050">
                <a:latin typeface="微软雅黑" panose="020B0503020204020204" charset="-122"/>
                <a:ea typeface="微软雅黑" panose="020B0503020204020204" charset="-122"/>
              </a:rPr>
              <a:t>人才输出</a:t>
            </a:r>
            <a:endParaRPr lang="en-US" altLang="zh-CN" sz="1050">
              <a:latin typeface="微软雅黑" panose="020B0503020204020204" charset="-122"/>
              <a:ea typeface="微软雅黑" panose="020B0503020204020204" charset="-122"/>
            </a:endParaRPr>
          </a:p>
        </p:txBody>
      </p:sp>
      <p:sp>
        <p:nvSpPr>
          <p:cNvPr id="26" name="TextBox 53"/>
          <p:cNvSpPr txBox="1">
            <a:spLocks noChangeArrowheads="1"/>
          </p:cNvSpPr>
          <p:nvPr/>
        </p:nvSpPr>
        <p:spPr bwMode="auto">
          <a:xfrm>
            <a:off x="6080125" y="2193925"/>
            <a:ext cx="1984375" cy="312738"/>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defRPr/>
            </a:pPr>
            <a:r>
              <a:rPr lang="zh-CN" altLang="en-US" sz="1350">
                <a:solidFill>
                  <a:schemeClr val="bg1"/>
                </a:solidFill>
                <a:latin typeface="微软雅黑" panose="020B0503020204020204" charset="-122"/>
                <a:ea typeface="微软雅黑" panose="020B0503020204020204" charset="-122"/>
              </a:rPr>
              <a:t>财富商学院</a:t>
            </a:r>
            <a:endParaRPr lang="zh-CN" altLang="en-US" sz="1350">
              <a:solidFill>
                <a:schemeClr val="bg1"/>
              </a:solidFill>
              <a:latin typeface="微软雅黑" panose="020B0503020204020204" charset="-122"/>
              <a:ea typeface="微软雅黑" panose="020B0503020204020204" charset="-122"/>
            </a:endParaRPr>
          </a:p>
        </p:txBody>
      </p:sp>
      <p:sp>
        <p:nvSpPr>
          <p:cNvPr id="27" name="TextBox 54"/>
          <p:cNvSpPr txBox="1">
            <a:spLocks noChangeArrowheads="1"/>
          </p:cNvSpPr>
          <p:nvPr/>
        </p:nvSpPr>
        <p:spPr bwMode="auto">
          <a:xfrm>
            <a:off x="5892800" y="3284538"/>
            <a:ext cx="269875" cy="928687"/>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defRPr/>
            </a:pPr>
            <a:r>
              <a:rPr lang="zh-CN" altLang="en-US" sz="1350">
                <a:solidFill>
                  <a:schemeClr val="bg1"/>
                </a:solidFill>
                <a:latin typeface="微软雅黑" panose="020B0503020204020204" charset="-122"/>
                <a:ea typeface="微软雅黑" panose="020B0503020204020204" charset="-122"/>
              </a:rPr>
              <a:t>家族资本</a:t>
            </a:r>
            <a:endParaRPr lang="zh-CN" altLang="en-US" sz="1350">
              <a:solidFill>
                <a:schemeClr val="bg1"/>
              </a:solidFill>
              <a:latin typeface="微软雅黑" panose="020B0503020204020204" charset="-122"/>
              <a:ea typeface="微软雅黑" panose="020B0503020204020204" charset="-122"/>
            </a:endParaRPr>
          </a:p>
        </p:txBody>
      </p:sp>
      <p:sp>
        <p:nvSpPr>
          <p:cNvPr id="36882" name="TextBox 55"/>
          <p:cNvSpPr txBox="1">
            <a:spLocks noChangeArrowheads="1"/>
          </p:cNvSpPr>
          <p:nvPr/>
        </p:nvSpPr>
        <p:spPr bwMode="auto">
          <a:xfrm>
            <a:off x="4911725" y="4227513"/>
            <a:ext cx="217488" cy="708025"/>
          </a:xfrm>
          <a:prstGeom prst="rect">
            <a:avLst/>
          </a:prstGeom>
          <a:noFill/>
          <a:ln w="9525">
            <a:noFill/>
            <a:miter lim="800000"/>
          </a:ln>
        </p:spPr>
        <p:txBody>
          <a:bodyPr>
            <a:spAutoFit/>
          </a:bodyPr>
          <a:lstStyle/>
          <a:p>
            <a:pPr algn="ctr"/>
            <a:r>
              <a:rPr lang="en-US" altLang="zh-CN" sz="3300">
                <a:solidFill>
                  <a:schemeClr val="bg1"/>
                </a:solidFill>
                <a:latin typeface="Berlin Sans FB Demi" panose="020E0802020502020306"/>
                <a:ea typeface="宋体" panose="02010600030101010101" pitchFamily="2" charset="-122"/>
              </a:rPr>
              <a:t>3</a:t>
            </a:r>
            <a:endParaRPr lang="zh-CN" altLang="en-US" sz="3300">
              <a:solidFill>
                <a:schemeClr val="bg1"/>
              </a:solidFill>
              <a:latin typeface="Berlin Sans FB Demi" panose="020E0802020502020306"/>
              <a:ea typeface="宋体" panose="02010600030101010101" pitchFamily="2" charset="-122"/>
            </a:endParaRPr>
          </a:p>
        </p:txBody>
      </p:sp>
      <p:grpSp>
        <p:nvGrpSpPr>
          <p:cNvPr id="36883" name="组合 7"/>
          <p:cNvGrpSpPr/>
          <p:nvPr/>
        </p:nvGrpSpPr>
        <p:grpSpPr bwMode="auto">
          <a:xfrm>
            <a:off x="4127500" y="3554413"/>
            <a:ext cx="1150938" cy="1228725"/>
            <a:chOff x="5275563" y="4662086"/>
            <a:chExt cx="1535780" cy="1638838"/>
          </a:xfrm>
        </p:grpSpPr>
        <p:sp>
          <p:nvSpPr>
            <p:cNvPr id="30" name="TextBox 57"/>
            <p:cNvSpPr txBox="1">
              <a:spLocks noChangeArrowheads="1"/>
            </p:cNvSpPr>
            <p:nvPr/>
          </p:nvSpPr>
          <p:spPr bwMode="auto">
            <a:xfrm>
              <a:off x="5275563" y="4662086"/>
              <a:ext cx="1535780" cy="442528"/>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r">
                <a:lnSpc>
                  <a:spcPct val="150000"/>
                </a:lnSpc>
                <a:defRPr/>
              </a:pPr>
              <a:r>
                <a:rPr lang="zh-CN" altLang="en-US" sz="1050">
                  <a:latin typeface="微软雅黑" panose="020B0503020204020204" charset="-122"/>
                  <a:ea typeface="微软雅黑" panose="020B0503020204020204" charset="-122"/>
                </a:rPr>
                <a:t>平台母基金</a:t>
              </a:r>
              <a:endParaRPr lang="en-US" altLang="zh-CN" sz="1050">
                <a:latin typeface="微软雅黑" panose="020B0503020204020204" charset="-122"/>
                <a:ea typeface="微软雅黑" panose="020B0503020204020204" charset="-122"/>
              </a:endParaRPr>
            </a:p>
          </p:txBody>
        </p:sp>
        <p:sp>
          <p:nvSpPr>
            <p:cNvPr id="31" name="TextBox 58"/>
            <p:cNvSpPr txBox="1">
              <a:spLocks noChangeArrowheads="1"/>
            </p:cNvSpPr>
            <p:nvPr/>
          </p:nvSpPr>
          <p:spPr bwMode="auto">
            <a:xfrm>
              <a:off x="5275563" y="5024154"/>
              <a:ext cx="1535780" cy="442529"/>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r">
                <a:lnSpc>
                  <a:spcPct val="150000"/>
                </a:lnSpc>
                <a:defRPr/>
              </a:pPr>
              <a:r>
                <a:rPr lang="zh-CN" altLang="en-US" sz="1050">
                  <a:latin typeface="微软雅黑" panose="020B0503020204020204" charset="-122"/>
                  <a:ea typeface="微软雅黑" panose="020B0503020204020204" charset="-122"/>
                </a:rPr>
                <a:t>家族基金</a:t>
              </a:r>
              <a:endParaRPr lang="en-US" altLang="zh-CN" sz="1050">
                <a:latin typeface="微软雅黑" panose="020B0503020204020204" charset="-122"/>
                <a:ea typeface="微软雅黑" panose="020B0503020204020204" charset="-122"/>
              </a:endParaRPr>
            </a:p>
          </p:txBody>
        </p:sp>
        <p:sp>
          <p:nvSpPr>
            <p:cNvPr id="32" name="TextBox 59"/>
            <p:cNvSpPr txBox="1">
              <a:spLocks noChangeArrowheads="1"/>
            </p:cNvSpPr>
            <p:nvPr/>
          </p:nvSpPr>
          <p:spPr bwMode="auto">
            <a:xfrm>
              <a:off x="5275563" y="5437040"/>
              <a:ext cx="1535780" cy="440411"/>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r">
                <a:lnSpc>
                  <a:spcPct val="150000"/>
                </a:lnSpc>
                <a:defRPr/>
              </a:pPr>
              <a:r>
                <a:rPr lang="zh-CN" altLang="en-US" sz="1050">
                  <a:latin typeface="微软雅黑" panose="020B0503020204020204" charset="-122"/>
                  <a:ea typeface="微软雅黑" panose="020B0503020204020204" charset="-122"/>
                </a:rPr>
                <a:t>行业基金</a:t>
              </a:r>
              <a:endParaRPr lang="en-US" altLang="zh-CN" sz="1050">
                <a:latin typeface="微软雅黑" panose="020B0503020204020204" charset="-122"/>
                <a:ea typeface="微软雅黑" panose="020B0503020204020204" charset="-122"/>
              </a:endParaRPr>
            </a:p>
          </p:txBody>
        </p:sp>
        <p:sp>
          <p:nvSpPr>
            <p:cNvPr id="33" name="TextBox 60"/>
            <p:cNvSpPr txBox="1">
              <a:spLocks noChangeArrowheads="1"/>
            </p:cNvSpPr>
            <p:nvPr/>
          </p:nvSpPr>
          <p:spPr bwMode="auto">
            <a:xfrm>
              <a:off x="5275563" y="5858395"/>
              <a:ext cx="1535780" cy="442529"/>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r">
                <a:lnSpc>
                  <a:spcPct val="150000"/>
                </a:lnSpc>
                <a:defRPr/>
              </a:pPr>
              <a:r>
                <a:rPr lang="zh-CN" altLang="en-US" sz="1050">
                  <a:latin typeface="微软雅黑" panose="020B0503020204020204" charset="-122"/>
                  <a:ea typeface="微软雅黑" panose="020B0503020204020204" charset="-122"/>
                </a:rPr>
                <a:t>融资平台</a:t>
              </a:r>
              <a:endParaRPr lang="en-US" altLang="zh-CN" sz="1050">
                <a:latin typeface="微软雅黑" panose="020B0503020204020204" charset="-122"/>
                <a:ea typeface="微软雅黑" panose="020B0503020204020204" charset="-122"/>
              </a:endParaRPr>
            </a:p>
          </p:txBody>
        </p:sp>
      </p:grpSp>
      <p:sp>
        <p:nvSpPr>
          <p:cNvPr id="34" name="TextBox 62"/>
          <p:cNvSpPr txBox="1">
            <a:spLocks noChangeArrowheads="1"/>
          </p:cNvSpPr>
          <p:nvPr/>
        </p:nvSpPr>
        <p:spPr bwMode="auto">
          <a:xfrm>
            <a:off x="4043363" y="3016250"/>
            <a:ext cx="1984375" cy="311150"/>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defRPr/>
            </a:pPr>
            <a:r>
              <a:rPr lang="zh-CN" altLang="en-US" sz="1350">
                <a:solidFill>
                  <a:schemeClr val="bg1"/>
                </a:solidFill>
                <a:latin typeface="微软雅黑" panose="020B0503020204020204" charset="-122"/>
                <a:ea typeface="微软雅黑" panose="020B0503020204020204" charset="-122"/>
              </a:rPr>
              <a:t>互联网</a:t>
            </a:r>
            <a:endParaRPr lang="zh-CN" altLang="en-US" sz="1350">
              <a:solidFill>
                <a:schemeClr val="bg1"/>
              </a:solidFill>
              <a:latin typeface="微软雅黑" panose="020B0503020204020204" charset="-122"/>
              <a:ea typeface="微软雅黑" panose="020B0503020204020204" charset="-122"/>
            </a:endParaRPr>
          </a:p>
        </p:txBody>
      </p:sp>
      <p:grpSp>
        <p:nvGrpSpPr>
          <p:cNvPr id="36885" name="组合 6"/>
          <p:cNvGrpSpPr/>
          <p:nvPr/>
        </p:nvGrpSpPr>
        <p:grpSpPr bwMode="auto">
          <a:xfrm>
            <a:off x="3411538" y="1404938"/>
            <a:ext cx="1176337" cy="1066800"/>
            <a:chOff x="4322323" y="2012990"/>
            <a:chExt cx="1568426" cy="1421894"/>
          </a:xfrm>
        </p:grpSpPr>
        <p:sp>
          <p:nvSpPr>
            <p:cNvPr id="36" name="TextBox 64"/>
            <p:cNvSpPr txBox="1">
              <a:spLocks noChangeArrowheads="1"/>
            </p:cNvSpPr>
            <p:nvPr/>
          </p:nvSpPr>
          <p:spPr bwMode="auto">
            <a:xfrm>
              <a:off x="5617704" y="2012990"/>
              <a:ext cx="273045" cy="1417662"/>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defRPr/>
              </a:pPr>
              <a:r>
                <a:rPr lang="zh-CN" altLang="en-US" sz="1050">
                  <a:latin typeface="微软雅黑" panose="020B0503020204020204" charset="-122"/>
                  <a:ea typeface="微软雅黑" panose="020B0503020204020204" charset="-122"/>
                </a:rPr>
                <a:t>整合机构平台</a:t>
              </a:r>
              <a:endParaRPr lang="en-US" altLang="zh-CN" sz="1050">
                <a:latin typeface="微软雅黑" panose="020B0503020204020204" charset="-122"/>
                <a:ea typeface="微软雅黑" panose="020B0503020204020204" charset="-122"/>
              </a:endParaRPr>
            </a:p>
          </p:txBody>
        </p:sp>
        <p:sp>
          <p:nvSpPr>
            <p:cNvPr id="37" name="TextBox 65"/>
            <p:cNvSpPr txBox="1">
              <a:spLocks noChangeArrowheads="1"/>
            </p:cNvSpPr>
            <p:nvPr/>
          </p:nvSpPr>
          <p:spPr bwMode="auto">
            <a:xfrm>
              <a:off x="5185910" y="2427709"/>
              <a:ext cx="270929" cy="990248"/>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defRPr/>
              </a:pPr>
              <a:r>
                <a:rPr lang="zh-CN" altLang="en-US" sz="1050" dirty="0">
                  <a:latin typeface="微软雅黑" panose="020B0503020204020204" charset="-122"/>
                  <a:ea typeface="微软雅黑" panose="020B0503020204020204" charset="-122"/>
                </a:rPr>
                <a:t>门户网站</a:t>
              </a:r>
              <a:endParaRPr lang="en-US" altLang="zh-CN" sz="1050" dirty="0">
                <a:latin typeface="微软雅黑" panose="020B0503020204020204" charset="-122"/>
                <a:ea typeface="微软雅黑" panose="020B0503020204020204" charset="-122"/>
              </a:endParaRPr>
            </a:p>
          </p:txBody>
        </p:sp>
        <p:sp>
          <p:nvSpPr>
            <p:cNvPr id="38" name="TextBox 66"/>
            <p:cNvSpPr txBox="1">
              <a:spLocks noChangeArrowheads="1"/>
            </p:cNvSpPr>
            <p:nvPr/>
          </p:nvSpPr>
          <p:spPr bwMode="auto">
            <a:xfrm>
              <a:off x="4758350" y="2211886"/>
              <a:ext cx="273045" cy="1203954"/>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defRPr/>
              </a:pPr>
              <a:r>
                <a:rPr lang="zh-CN" altLang="en-US" sz="1050">
                  <a:latin typeface="微软雅黑" panose="020B0503020204020204" charset="-122"/>
                  <a:ea typeface="微软雅黑" panose="020B0503020204020204" charset="-122"/>
                </a:rPr>
                <a:t>信息化服务</a:t>
              </a:r>
              <a:endParaRPr lang="en-US" altLang="zh-CN" sz="1050">
                <a:latin typeface="微软雅黑" panose="020B0503020204020204" charset="-122"/>
                <a:ea typeface="微软雅黑" panose="020B0503020204020204" charset="-122"/>
              </a:endParaRPr>
            </a:p>
          </p:txBody>
        </p:sp>
        <p:sp>
          <p:nvSpPr>
            <p:cNvPr id="39" name="TextBox 67"/>
            <p:cNvSpPr txBox="1">
              <a:spLocks noChangeArrowheads="1"/>
            </p:cNvSpPr>
            <p:nvPr/>
          </p:nvSpPr>
          <p:spPr bwMode="auto">
            <a:xfrm>
              <a:off x="4322323" y="2017222"/>
              <a:ext cx="273045" cy="1417662"/>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defRPr/>
              </a:pPr>
              <a:r>
                <a:rPr lang="zh-CN" altLang="en-US" sz="1050">
                  <a:latin typeface="微软雅黑" panose="020B0503020204020204" charset="-122"/>
                  <a:ea typeface="微软雅黑" panose="020B0503020204020204" charset="-122"/>
                </a:rPr>
                <a:t>家族对话窗口</a:t>
              </a:r>
              <a:endParaRPr lang="en-US" altLang="zh-CN" sz="1050">
                <a:latin typeface="微软雅黑" panose="020B0503020204020204" charset="-122"/>
                <a:ea typeface="微软雅黑" panose="020B0503020204020204" charset="-122"/>
              </a:endParaRPr>
            </a:p>
          </p:txBody>
        </p:sp>
      </p:grpSp>
      <p:sp>
        <p:nvSpPr>
          <p:cNvPr id="36886" name="TextBox 68"/>
          <p:cNvSpPr txBox="1">
            <a:spLocks noChangeArrowheads="1"/>
          </p:cNvSpPr>
          <p:nvPr/>
        </p:nvSpPr>
        <p:spPr bwMode="auto">
          <a:xfrm>
            <a:off x="3360738" y="3036888"/>
            <a:ext cx="217487" cy="708025"/>
          </a:xfrm>
          <a:prstGeom prst="rect">
            <a:avLst/>
          </a:prstGeom>
          <a:noFill/>
          <a:ln w="9525">
            <a:noFill/>
            <a:miter lim="800000"/>
          </a:ln>
        </p:spPr>
        <p:txBody>
          <a:bodyPr>
            <a:spAutoFit/>
          </a:bodyPr>
          <a:lstStyle/>
          <a:p>
            <a:pPr algn="ctr"/>
            <a:r>
              <a:rPr lang="en-US" altLang="zh-CN" sz="3300">
                <a:solidFill>
                  <a:schemeClr val="bg1"/>
                </a:solidFill>
                <a:latin typeface="Berlin Sans FB Demi" panose="020E0802020502020306"/>
                <a:ea typeface="宋体" panose="02010600030101010101" pitchFamily="2" charset="-122"/>
              </a:rPr>
              <a:t>4</a:t>
            </a:r>
            <a:endParaRPr lang="zh-CN" altLang="en-US" sz="3300">
              <a:solidFill>
                <a:schemeClr val="bg1"/>
              </a:solidFill>
              <a:latin typeface="Berlin Sans FB Demi" panose="020E0802020502020306"/>
              <a:ea typeface="宋体" panose="02010600030101010101" pitchFamily="2" charset="-122"/>
            </a:endParaRPr>
          </a:p>
        </p:txBody>
      </p:sp>
      <p:grpSp>
        <p:nvGrpSpPr>
          <p:cNvPr id="36887" name="组合 5"/>
          <p:cNvGrpSpPr/>
          <p:nvPr/>
        </p:nvGrpSpPr>
        <p:grpSpPr bwMode="auto">
          <a:xfrm rot="10800000">
            <a:off x="6540500" y="2782888"/>
            <a:ext cx="1100138" cy="134937"/>
            <a:chOff x="4415027" y="3239394"/>
            <a:chExt cx="1467232" cy="180000"/>
          </a:xfrm>
        </p:grpSpPr>
        <p:sp>
          <p:nvSpPr>
            <p:cNvPr id="42" name="下箭头 41"/>
            <p:cNvSpPr/>
            <p:nvPr/>
          </p:nvSpPr>
          <p:spPr>
            <a:xfrm>
              <a:off x="4423496" y="3247865"/>
              <a:ext cx="179964" cy="180000"/>
            </a:xfrm>
            <a:prstGeom prst="downArrow">
              <a:avLst>
                <a:gd name="adj1" fmla="val 29710"/>
                <a:gd name="adj2" fmla="val 35507"/>
              </a:avLst>
            </a:prstGeom>
            <a:solidFill>
              <a:srgbClr val="B78B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sp>
          <p:nvSpPr>
            <p:cNvPr id="43" name="下箭头 42"/>
            <p:cNvSpPr/>
            <p:nvPr/>
          </p:nvSpPr>
          <p:spPr>
            <a:xfrm>
              <a:off x="4834236" y="3239394"/>
              <a:ext cx="179964" cy="180000"/>
            </a:xfrm>
            <a:prstGeom prst="downArrow">
              <a:avLst>
                <a:gd name="adj1" fmla="val 29710"/>
                <a:gd name="adj2" fmla="val 35507"/>
              </a:avLst>
            </a:prstGeom>
            <a:solidFill>
              <a:srgbClr val="B78B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sp>
          <p:nvSpPr>
            <p:cNvPr id="44" name="下箭头 43"/>
            <p:cNvSpPr/>
            <p:nvPr/>
          </p:nvSpPr>
          <p:spPr>
            <a:xfrm>
              <a:off x="5712882" y="3239394"/>
              <a:ext cx="179963" cy="180000"/>
            </a:xfrm>
            <a:prstGeom prst="downArrow">
              <a:avLst>
                <a:gd name="adj1" fmla="val 29710"/>
                <a:gd name="adj2" fmla="val 35507"/>
              </a:avLst>
            </a:prstGeom>
            <a:solidFill>
              <a:srgbClr val="B78B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sp>
          <p:nvSpPr>
            <p:cNvPr id="45" name="下箭头 44"/>
            <p:cNvSpPr/>
            <p:nvPr/>
          </p:nvSpPr>
          <p:spPr>
            <a:xfrm>
              <a:off x="5253445" y="3239394"/>
              <a:ext cx="182081" cy="180000"/>
            </a:xfrm>
            <a:prstGeom prst="downArrow">
              <a:avLst>
                <a:gd name="adj1" fmla="val 29710"/>
                <a:gd name="adj2" fmla="val 35507"/>
              </a:avLst>
            </a:prstGeom>
            <a:solidFill>
              <a:srgbClr val="B78B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grpSp>
      <p:grpSp>
        <p:nvGrpSpPr>
          <p:cNvPr id="46" name="组合 45"/>
          <p:cNvGrpSpPr/>
          <p:nvPr/>
        </p:nvGrpSpPr>
        <p:grpSpPr>
          <a:xfrm rot="16200000">
            <a:off x="4874765" y="4098514"/>
            <a:ext cx="1047735" cy="135014"/>
            <a:chOff x="4485365" y="3239394"/>
            <a:chExt cx="1396894" cy="180007"/>
          </a:xfrm>
          <a:solidFill>
            <a:srgbClr val="92181E"/>
          </a:solidFill>
        </p:grpSpPr>
        <p:sp>
          <p:nvSpPr>
            <p:cNvPr id="47" name="下箭头 46"/>
            <p:cNvSpPr/>
            <p:nvPr/>
          </p:nvSpPr>
          <p:spPr>
            <a:xfrm>
              <a:off x="4485365" y="3239401"/>
              <a:ext cx="180000" cy="180000"/>
            </a:xfrm>
            <a:prstGeom prst="downArrow">
              <a:avLst>
                <a:gd name="adj1" fmla="val 29710"/>
                <a:gd name="adj2" fmla="val 355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sp>
          <p:nvSpPr>
            <p:cNvPr id="48" name="下箭头 47"/>
            <p:cNvSpPr/>
            <p:nvPr/>
          </p:nvSpPr>
          <p:spPr>
            <a:xfrm>
              <a:off x="4918152" y="3239397"/>
              <a:ext cx="180000" cy="180000"/>
            </a:xfrm>
            <a:prstGeom prst="downArrow">
              <a:avLst>
                <a:gd name="adj1" fmla="val 29710"/>
                <a:gd name="adj2" fmla="val 355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sp>
          <p:nvSpPr>
            <p:cNvPr id="49" name="下箭头 48"/>
            <p:cNvSpPr/>
            <p:nvPr/>
          </p:nvSpPr>
          <p:spPr>
            <a:xfrm>
              <a:off x="5702259" y="3239394"/>
              <a:ext cx="180000" cy="180000"/>
            </a:xfrm>
            <a:prstGeom prst="downArrow">
              <a:avLst>
                <a:gd name="adj1" fmla="val 29710"/>
                <a:gd name="adj2" fmla="val 355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sp>
          <p:nvSpPr>
            <p:cNvPr id="50" name="下箭头 49"/>
            <p:cNvSpPr/>
            <p:nvPr/>
          </p:nvSpPr>
          <p:spPr>
            <a:xfrm>
              <a:off x="5339441" y="3239397"/>
              <a:ext cx="180000" cy="180000"/>
            </a:xfrm>
            <a:prstGeom prst="downArrow">
              <a:avLst>
                <a:gd name="adj1" fmla="val 29710"/>
                <a:gd name="adj2" fmla="val 355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grpSp>
      <p:grpSp>
        <p:nvGrpSpPr>
          <p:cNvPr id="36889" name="组合 74"/>
          <p:cNvGrpSpPr/>
          <p:nvPr/>
        </p:nvGrpSpPr>
        <p:grpSpPr bwMode="auto">
          <a:xfrm>
            <a:off x="3482975" y="2533650"/>
            <a:ext cx="1100138" cy="136525"/>
            <a:chOff x="4415027" y="3239394"/>
            <a:chExt cx="1467232" cy="180000"/>
          </a:xfrm>
        </p:grpSpPr>
        <p:sp>
          <p:nvSpPr>
            <p:cNvPr id="52" name="下箭头 51"/>
            <p:cNvSpPr/>
            <p:nvPr/>
          </p:nvSpPr>
          <p:spPr>
            <a:xfrm>
              <a:off x="4415027" y="3239394"/>
              <a:ext cx="179964" cy="180000"/>
            </a:xfrm>
            <a:prstGeom prst="downArrow">
              <a:avLst>
                <a:gd name="adj1" fmla="val 29710"/>
                <a:gd name="adj2" fmla="val 35507"/>
              </a:avLst>
            </a:prstGeom>
            <a:solidFill>
              <a:srgbClr val="B78B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sp>
          <p:nvSpPr>
            <p:cNvPr id="53" name="下箭头 52"/>
            <p:cNvSpPr/>
            <p:nvPr/>
          </p:nvSpPr>
          <p:spPr>
            <a:xfrm>
              <a:off x="4825767" y="3239394"/>
              <a:ext cx="177846" cy="180000"/>
            </a:xfrm>
            <a:prstGeom prst="downArrow">
              <a:avLst>
                <a:gd name="adj1" fmla="val 29710"/>
                <a:gd name="adj2" fmla="val 35507"/>
              </a:avLst>
            </a:prstGeom>
            <a:solidFill>
              <a:srgbClr val="B78B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sp>
          <p:nvSpPr>
            <p:cNvPr id="54" name="下箭头 53"/>
            <p:cNvSpPr/>
            <p:nvPr/>
          </p:nvSpPr>
          <p:spPr>
            <a:xfrm>
              <a:off x="5702295" y="3239394"/>
              <a:ext cx="179964" cy="180000"/>
            </a:xfrm>
            <a:prstGeom prst="downArrow">
              <a:avLst>
                <a:gd name="adj1" fmla="val 29710"/>
                <a:gd name="adj2" fmla="val 35507"/>
              </a:avLst>
            </a:prstGeom>
            <a:solidFill>
              <a:srgbClr val="B78B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sp>
          <p:nvSpPr>
            <p:cNvPr id="55" name="下箭头 54"/>
            <p:cNvSpPr/>
            <p:nvPr/>
          </p:nvSpPr>
          <p:spPr>
            <a:xfrm>
              <a:off x="5255563" y="3239394"/>
              <a:ext cx="182081" cy="180000"/>
            </a:xfrm>
            <a:prstGeom prst="downArrow">
              <a:avLst>
                <a:gd name="adj1" fmla="val 29710"/>
                <a:gd name="adj2" fmla="val 35507"/>
              </a:avLst>
            </a:prstGeom>
            <a:solidFill>
              <a:srgbClr val="B78B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grpSp>
      <p:grpSp>
        <p:nvGrpSpPr>
          <p:cNvPr id="36890" name="组合 9"/>
          <p:cNvGrpSpPr/>
          <p:nvPr/>
        </p:nvGrpSpPr>
        <p:grpSpPr bwMode="auto">
          <a:xfrm>
            <a:off x="5683250" y="873125"/>
            <a:ext cx="134938" cy="1063625"/>
            <a:chOff x="3224083" y="4158008"/>
            <a:chExt cx="180007" cy="1419116"/>
          </a:xfrm>
        </p:grpSpPr>
        <p:sp>
          <p:nvSpPr>
            <p:cNvPr id="57" name="下箭头 56"/>
            <p:cNvSpPr/>
            <p:nvPr/>
          </p:nvSpPr>
          <p:spPr>
            <a:xfrm rot="5400000">
              <a:off x="3224068" y="4158023"/>
              <a:ext cx="180038" cy="180007"/>
            </a:xfrm>
            <a:prstGeom prst="downArrow">
              <a:avLst>
                <a:gd name="adj1" fmla="val 29710"/>
                <a:gd name="adj2" fmla="val 35507"/>
              </a:avLst>
            </a:prstGeom>
            <a:solidFill>
              <a:srgbClr val="921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sp>
          <p:nvSpPr>
            <p:cNvPr id="58" name="下箭头 57"/>
            <p:cNvSpPr/>
            <p:nvPr/>
          </p:nvSpPr>
          <p:spPr>
            <a:xfrm rot="5400000">
              <a:off x="3224068" y="4473619"/>
              <a:ext cx="180036" cy="180007"/>
            </a:xfrm>
            <a:prstGeom prst="downArrow">
              <a:avLst>
                <a:gd name="adj1" fmla="val 29710"/>
                <a:gd name="adj2" fmla="val 35507"/>
              </a:avLst>
            </a:prstGeom>
            <a:solidFill>
              <a:srgbClr val="921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sp>
          <p:nvSpPr>
            <p:cNvPr id="59" name="下箭头 58"/>
            <p:cNvSpPr/>
            <p:nvPr/>
          </p:nvSpPr>
          <p:spPr>
            <a:xfrm rot="5400000">
              <a:off x="3224068" y="5104807"/>
              <a:ext cx="180036" cy="180007"/>
            </a:xfrm>
            <a:prstGeom prst="downArrow">
              <a:avLst>
                <a:gd name="adj1" fmla="val 29710"/>
                <a:gd name="adj2" fmla="val 35507"/>
              </a:avLst>
            </a:prstGeom>
            <a:solidFill>
              <a:srgbClr val="921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sp>
          <p:nvSpPr>
            <p:cNvPr id="60" name="下箭头 59"/>
            <p:cNvSpPr/>
            <p:nvPr/>
          </p:nvSpPr>
          <p:spPr>
            <a:xfrm rot="5400000">
              <a:off x="3224068" y="4789212"/>
              <a:ext cx="180038" cy="180007"/>
            </a:xfrm>
            <a:prstGeom prst="downArrow">
              <a:avLst>
                <a:gd name="adj1" fmla="val 29710"/>
                <a:gd name="adj2" fmla="val 35507"/>
              </a:avLst>
            </a:prstGeom>
            <a:solidFill>
              <a:srgbClr val="921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sp>
          <p:nvSpPr>
            <p:cNvPr id="61" name="下箭头 60"/>
            <p:cNvSpPr/>
            <p:nvPr/>
          </p:nvSpPr>
          <p:spPr>
            <a:xfrm rot="5400000">
              <a:off x="3224068" y="5397103"/>
              <a:ext cx="180036" cy="180007"/>
            </a:xfrm>
            <a:prstGeom prst="downArrow">
              <a:avLst>
                <a:gd name="adj1" fmla="val 29710"/>
                <a:gd name="adj2" fmla="val 35507"/>
              </a:avLst>
            </a:prstGeom>
            <a:solidFill>
              <a:srgbClr val="921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solidFill>
                  <a:schemeClr val="tx1"/>
                </a:solidFill>
              </a:endParaRPr>
            </a:p>
          </p:txBody>
        </p:sp>
      </p:grpSp>
      <p:sp>
        <p:nvSpPr>
          <p:cNvPr id="36891" name="文本框 6"/>
          <p:cNvSpPr txBox="1">
            <a:spLocks noChangeArrowheads="1"/>
          </p:cNvSpPr>
          <p:nvPr/>
        </p:nvSpPr>
        <p:spPr bwMode="auto">
          <a:xfrm>
            <a:off x="552450" y="1476375"/>
            <a:ext cx="2241550" cy="565150"/>
          </a:xfrm>
          <a:prstGeom prst="rect">
            <a:avLst/>
          </a:prstGeom>
          <a:noFill/>
          <a:ln w="9525">
            <a:noFill/>
            <a:miter lim="800000"/>
          </a:ln>
        </p:spPr>
        <p:txBody>
          <a:bodyPr>
            <a:spAutoFit/>
          </a:bodyPr>
          <a:lstStyle/>
          <a:p>
            <a:pPr algn="r"/>
            <a:r>
              <a:rPr lang="zh-CN" altLang="en-US" sz="1500">
                <a:latin typeface="微软雅黑" panose="020B0503020204020204" charset="-122"/>
                <a:ea typeface="微软雅黑" panose="020B0503020204020204" charset="-122"/>
              </a:rPr>
              <a:t>创新家族办公室运营模式</a:t>
            </a:r>
            <a:endParaRPr lang="zh-CN" altLang="en-US" sz="1500">
              <a:latin typeface="微软雅黑" panose="020B0503020204020204" charset="-122"/>
              <a:ea typeface="微软雅黑" panose="020B0503020204020204" charset="-122"/>
            </a:endParaRPr>
          </a:p>
        </p:txBody>
      </p:sp>
      <p:sp>
        <p:nvSpPr>
          <p:cNvPr id="63" name="文本框 10"/>
          <p:cNvSpPr txBox="1">
            <a:spLocks noChangeArrowheads="1"/>
          </p:cNvSpPr>
          <p:nvPr/>
        </p:nvSpPr>
        <p:spPr bwMode="auto">
          <a:xfrm>
            <a:off x="557213" y="2108200"/>
            <a:ext cx="2235200" cy="1052513"/>
          </a:xfrm>
          <a:prstGeom prst="rect">
            <a:avLst/>
          </a:prstGeom>
          <a:noFill/>
          <a:ln>
            <a:noFill/>
          </a:ln>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lnSpc>
                <a:spcPct val="150000"/>
              </a:lnSpc>
              <a:defRPr/>
            </a:pPr>
            <a:r>
              <a:rPr lang="zh-CN" altLang="en-US" sz="1050" dirty="0">
                <a:solidFill>
                  <a:srgbClr val="92181E"/>
                </a:solidFill>
                <a:latin typeface="微软雅黑" panose="020B0503020204020204" charset="-122"/>
                <a:ea typeface="微软雅黑" panose="020B0503020204020204" charset="-122"/>
              </a:rPr>
              <a:t>利用平台化思维整合全国的家族服务机构，将众多资源整合到一个平台上，致力于打造“家族办公室的万达模式”。</a:t>
            </a:r>
            <a:endParaRPr lang="zh-CN" altLang="en-US" sz="1050" dirty="0">
              <a:solidFill>
                <a:srgbClr val="92181E"/>
              </a:solidFill>
              <a:latin typeface="微软雅黑" panose="020B0503020204020204" charset="-122"/>
              <a:ea typeface="微软雅黑" panose="020B0503020204020204" charset="-122"/>
            </a:endParaRPr>
          </a:p>
        </p:txBody>
      </p:sp>
      <p:sp>
        <p:nvSpPr>
          <p:cNvPr id="36893" name="TextBox 68"/>
          <p:cNvSpPr txBox="1">
            <a:spLocks noChangeArrowheads="1"/>
          </p:cNvSpPr>
          <p:nvPr/>
        </p:nvSpPr>
        <p:spPr bwMode="auto">
          <a:xfrm>
            <a:off x="6113463" y="4240213"/>
            <a:ext cx="217487" cy="708025"/>
          </a:xfrm>
          <a:prstGeom prst="rect">
            <a:avLst/>
          </a:prstGeom>
          <a:noFill/>
          <a:ln w="9525">
            <a:noFill/>
            <a:miter lim="800000"/>
          </a:ln>
        </p:spPr>
        <p:txBody>
          <a:bodyPr>
            <a:spAutoFit/>
          </a:bodyPr>
          <a:lstStyle/>
          <a:p>
            <a:pPr algn="ctr"/>
            <a:r>
              <a:rPr lang="en-US" altLang="zh-CN" sz="3300">
                <a:solidFill>
                  <a:schemeClr val="bg1"/>
                </a:solidFill>
                <a:latin typeface="Berlin Sans FB Demi" panose="020E0802020502020306"/>
                <a:ea typeface="宋体" panose="02010600030101010101" pitchFamily="2" charset="-122"/>
              </a:rPr>
              <a:t>3</a:t>
            </a:r>
            <a:endParaRPr lang="zh-CN" altLang="en-US" sz="3300">
              <a:solidFill>
                <a:schemeClr val="bg1"/>
              </a:solidFill>
              <a:latin typeface="Berlin Sans FB Demi" panose="020E0802020502020306"/>
              <a:ea typeface="宋体" panose="02010600030101010101" pitchFamily="2" charset="-122"/>
            </a:endParaRPr>
          </a:p>
        </p:txBody>
      </p:sp>
      <p:sp>
        <p:nvSpPr>
          <p:cNvPr id="3" name="文本框 2"/>
          <p:cNvSpPr txBox="1"/>
          <p:nvPr/>
        </p:nvSpPr>
        <p:spPr>
          <a:xfrm>
            <a:off x="485775" y="3695700"/>
            <a:ext cx="3711575" cy="1325563"/>
          </a:xfrm>
          <a:prstGeom prst="rect">
            <a:avLst/>
          </a:prstGeom>
          <a:noFill/>
        </p:spPr>
        <p:txBody>
          <a:bodyPr>
            <a:spAutoFit/>
          </a:bodyPr>
          <a:lstStyle/>
          <a:p>
            <a:pPr algn="ctr">
              <a:lnSpc>
                <a:spcPct val="150000"/>
              </a:lnSpc>
              <a:defRPr/>
            </a:pPr>
            <a:r>
              <a:rPr lang="zh-CN" altLang="en-US" sz="1350" dirty="0">
                <a:solidFill>
                  <a:srgbClr val="92181E"/>
                </a:solidFill>
                <a:latin typeface="微软雅黑" panose="020B0503020204020204" charset="-122"/>
                <a:ea typeface="微软雅黑" panose="020B0503020204020204" charset="-122"/>
              </a:rPr>
              <a:t>百年渡是家族财富管理领域资源汇聚和协作的平台，通过 </a:t>
            </a:r>
            <a:r>
              <a:rPr lang="en-US" altLang="zh-CN" sz="1350" dirty="0">
                <a:solidFill>
                  <a:srgbClr val="92181E"/>
                </a:solidFill>
                <a:latin typeface="微软雅黑" panose="020B0503020204020204" charset="-122"/>
                <a:ea typeface="微软雅黑" panose="020B0503020204020204" charset="-122"/>
              </a:rPr>
              <a:t>B2B2F + O2O </a:t>
            </a:r>
            <a:r>
              <a:rPr lang="zh-CN" altLang="en-US" sz="1350" dirty="0">
                <a:solidFill>
                  <a:srgbClr val="92181E"/>
                </a:solidFill>
                <a:latin typeface="微软雅黑" panose="020B0503020204020204" charset="-122"/>
                <a:ea typeface="微软雅黑" panose="020B0503020204020204" charset="-122"/>
              </a:rPr>
              <a:t>模式，构建一个围绕家族客户、家族办公室（</a:t>
            </a:r>
            <a:r>
              <a:rPr lang="en-US" altLang="zh-CN" sz="1350" dirty="0">
                <a:solidFill>
                  <a:srgbClr val="92181E"/>
                </a:solidFill>
                <a:latin typeface="微软雅黑" panose="020B0503020204020204" charset="-122"/>
                <a:ea typeface="微软雅黑" panose="020B0503020204020204" charset="-122"/>
              </a:rPr>
              <a:t>FO</a:t>
            </a:r>
            <a:r>
              <a:rPr lang="zh-CN" altLang="en-US" sz="1350" dirty="0">
                <a:solidFill>
                  <a:srgbClr val="92181E"/>
                </a:solidFill>
                <a:latin typeface="微软雅黑" panose="020B0503020204020204" charset="-122"/>
                <a:ea typeface="微软雅黑" panose="020B0503020204020204" charset="-122"/>
              </a:rPr>
              <a:t>）、以及家族办公室服务机构的生态圈。</a:t>
            </a:r>
            <a:endParaRPr lang="en-US" altLang="zh-CN" sz="1350" dirty="0">
              <a:solidFill>
                <a:srgbClr val="92181E"/>
              </a:solidFill>
              <a:latin typeface="微软雅黑" panose="020B0503020204020204" charset="-122"/>
              <a:ea typeface="微软雅黑" panose="020B0503020204020204" charset="-122"/>
            </a:endParaRPr>
          </a:p>
        </p:txBody>
      </p:sp>
      <p:grpSp>
        <p:nvGrpSpPr>
          <p:cNvPr id="36895" name="组合 64"/>
          <p:cNvGrpSpPr/>
          <p:nvPr/>
        </p:nvGrpSpPr>
        <p:grpSpPr bwMode="auto">
          <a:xfrm>
            <a:off x="903288" y="249238"/>
            <a:ext cx="3238500" cy="681037"/>
            <a:chOff x="903371" y="249943"/>
            <a:chExt cx="2831223" cy="679699"/>
          </a:xfrm>
        </p:grpSpPr>
        <p:sp>
          <p:nvSpPr>
            <p:cNvPr id="92" name="任意多边形 91"/>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93" name="任意多边形 92"/>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nvGrpSpPr>
          <p:cNvPr id="36896" name="组合 93"/>
          <p:cNvGrpSpPr/>
          <p:nvPr/>
        </p:nvGrpSpPr>
        <p:grpSpPr bwMode="auto">
          <a:xfrm rot="-5400000">
            <a:off x="574675" y="158751"/>
            <a:ext cx="765175" cy="863600"/>
            <a:chOff x="8439634" y="3544648"/>
            <a:chExt cx="1611146" cy="1817848"/>
          </a:xfrm>
        </p:grpSpPr>
        <p:sp>
          <p:nvSpPr>
            <p:cNvPr id="9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9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sp>
        <p:nvSpPr>
          <p:cNvPr id="36897" name="矩形 3"/>
          <p:cNvSpPr>
            <a:spLocks noChangeArrowheads="1"/>
          </p:cNvSpPr>
          <p:nvPr/>
        </p:nvSpPr>
        <p:spPr bwMode="auto">
          <a:xfrm>
            <a:off x="1503363" y="442913"/>
            <a:ext cx="1406525" cy="395287"/>
          </a:xfrm>
          <a:prstGeom prst="rect">
            <a:avLst/>
          </a:prstGeom>
          <a:noFill/>
          <a:ln w="9525">
            <a:noFill/>
            <a:miter lim="800000"/>
          </a:ln>
        </p:spPr>
        <p:txBody>
          <a:bodyPr wrap="none" lIns="68582" tIns="34292" rIns="68582" bIns="34292">
            <a:spAutoFit/>
          </a:bodyPr>
          <a:lstStyle/>
          <a:p>
            <a:pPr algn="ctr"/>
            <a:r>
              <a:rPr lang="zh-CN" altLang="en-US" sz="2000" b="0">
                <a:solidFill>
                  <a:srgbClr val="3F3F3F"/>
                </a:solidFill>
                <a:latin typeface="微软雅黑" panose="020B0503020204020204" charset="-122"/>
                <a:ea typeface="微软雅黑" panose="020B0503020204020204" charset="-122"/>
                <a:sym typeface="Arial" panose="020B0604020202020204" pitchFamily="34" charset="0"/>
              </a:rPr>
              <a:t>百年渡简介</a:t>
            </a:r>
            <a:endParaRPr lang="zh-CN" altLang="en-US" sz="2000" b="0">
              <a:solidFill>
                <a:srgbClr val="3F3F3F"/>
              </a:solidFill>
              <a:latin typeface="微软雅黑" panose="020B0503020204020204" charset="-122"/>
              <a:ea typeface="微软雅黑" panose="020B0503020204020204" charset="-122"/>
              <a:sym typeface="Arial" panose="020B0604020202020204" pitchFamily="34" charset="0"/>
            </a:endParaRPr>
          </a:p>
        </p:txBody>
      </p:sp>
      <p:pic>
        <p:nvPicPr>
          <p:cNvPr id="36898" name="图片 120" descr="20140624研究院logo_副本"/>
          <p:cNvPicPr>
            <a:picLocks noChangeAspect="1"/>
          </p:cNvPicPr>
          <p:nvPr/>
        </p:nvPicPr>
        <p:blipFill>
          <a:blip r:embed="rId1" cstate="print"/>
          <a:srcRect/>
          <a:stretch>
            <a:fillRect/>
          </a:stretch>
        </p:blipFill>
        <p:spPr bwMode="auto">
          <a:xfrm>
            <a:off x="735013" y="376238"/>
            <a:ext cx="450850" cy="461962"/>
          </a:xfrm>
          <a:prstGeom prst="rect">
            <a:avLst/>
          </a:prstGeom>
          <a:noFill/>
          <a:ln w="9525">
            <a:noFill/>
            <a:miter lim="800000"/>
            <a:headEnd/>
            <a:tailEnd/>
          </a:ln>
        </p:spPr>
      </p:pic>
      <p:pic>
        <p:nvPicPr>
          <p:cNvPr id="72" name="Picture 2" descr="E:\蓝源工作文件\蓝源集团简介\logo2.png"/>
          <p:cNvPicPr>
            <a:picLocks noChangeAspect="1" noChangeArrowheads="1"/>
          </p:cNvPicPr>
          <p:nvPr/>
        </p:nvPicPr>
        <p:blipFill>
          <a:blip r:embed="rId2"/>
          <a:srcRect/>
          <a:stretch>
            <a:fillRect/>
          </a:stretch>
        </p:blipFill>
        <p:spPr bwMode="auto">
          <a:xfrm>
            <a:off x="8077200" y="57150"/>
            <a:ext cx="812800" cy="688975"/>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灯片编号占位符 1"/>
          <p:cNvSpPr>
            <a:spLocks noGrp="1"/>
          </p:cNvSpPr>
          <p:nvPr>
            <p:ph type="sldNum" sz="quarter" idx="10"/>
          </p:nvPr>
        </p:nvSpPr>
        <p:spPr bwMode="auto">
          <a:noFill/>
          <a:ln>
            <a:miter lim="800000"/>
          </a:ln>
        </p:spPr>
        <p:txBody>
          <a:bodyPr vert="horz" wrap="square" numCol="1" anchor="t" anchorCtr="0" compatLnSpc="1"/>
          <a:lstStyle/>
          <a:p>
            <a:fld id="{CD4C6244-6187-46E4-8519-2755FD7B0E64}" type="slidenum">
              <a:rPr lang="en-US" altLang="zh-CN">
                <a:latin typeface="Arial" panose="020B0604020202020204" pitchFamily="34" charset="0"/>
                <a:ea typeface="黑体" panose="02010609060101010101" pitchFamily="2" charset="-122"/>
              </a:rPr>
            </a:fld>
            <a:endParaRPr lang="en-US" altLang="zh-CN">
              <a:latin typeface="Arial" panose="020B0604020202020204" pitchFamily="34" charset="0"/>
              <a:ea typeface="黑体" panose="02010609060101010101" pitchFamily="2" charset="-122"/>
            </a:endParaRPr>
          </a:p>
        </p:txBody>
      </p:sp>
      <p:sp>
        <p:nvSpPr>
          <p:cNvPr id="166" name="圆角矩形 165"/>
          <p:cNvSpPr/>
          <p:nvPr/>
        </p:nvSpPr>
        <p:spPr>
          <a:xfrm>
            <a:off x="2576513" y="1033463"/>
            <a:ext cx="3240087" cy="1149350"/>
          </a:xfrm>
          <a:prstGeom prst="roundRect">
            <a:avLst/>
          </a:prstGeom>
          <a:solidFill>
            <a:srgbClr val="92181E"/>
          </a:solidFill>
        </p:spPr>
        <p:style>
          <a:lnRef idx="1">
            <a:schemeClr val="accent2"/>
          </a:lnRef>
          <a:fillRef idx="3">
            <a:schemeClr val="accent2"/>
          </a:fillRef>
          <a:effectRef idx="2">
            <a:schemeClr val="accent2"/>
          </a:effectRef>
          <a:fontRef idx="minor">
            <a:schemeClr val="lt1"/>
          </a:fontRef>
        </p:style>
        <p:txBody>
          <a:bodyPr/>
          <a:lstStyle/>
          <a:p>
            <a:pPr algn="ctr">
              <a:defRPr/>
            </a:pPr>
            <a:endParaRPr lang="zh-CN" altLang="en-US" sz="1200" dirty="0">
              <a:latin typeface="微软雅黑" panose="020B0503020204020204" charset="-122"/>
              <a:ea typeface="微软雅黑" panose="020B0503020204020204" charset="-122"/>
            </a:endParaRPr>
          </a:p>
        </p:txBody>
      </p:sp>
      <p:sp>
        <p:nvSpPr>
          <p:cNvPr id="167" name="圆角矩形 166"/>
          <p:cNvSpPr/>
          <p:nvPr/>
        </p:nvSpPr>
        <p:spPr>
          <a:xfrm>
            <a:off x="1743075" y="2921000"/>
            <a:ext cx="1606550" cy="514350"/>
          </a:xfrm>
          <a:prstGeom prst="roundRect">
            <a:avLst/>
          </a:prstGeom>
          <a:solidFill>
            <a:srgbClr val="F76A53"/>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zh-CN" altLang="en-US" sz="1500" dirty="0">
                <a:solidFill>
                  <a:schemeClr val="bg1"/>
                </a:solidFill>
                <a:latin typeface="微软雅黑" panose="020B0503020204020204" charset="-122"/>
                <a:ea typeface="微软雅黑" panose="020B0503020204020204" charset="-122"/>
                <a:sym typeface="+mn-ea"/>
              </a:rPr>
              <a:t>区域</a:t>
            </a:r>
            <a:r>
              <a:rPr lang="en-US" altLang="zh-CN" sz="1500" dirty="0">
                <a:solidFill>
                  <a:schemeClr val="bg1"/>
                </a:solidFill>
                <a:latin typeface="微软雅黑" panose="020B0503020204020204" charset="-122"/>
                <a:ea typeface="微软雅黑" panose="020B0503020204020204" charset="-122"/>
                <a:sym typeface="+mn-ea"/>
              </a:rPr>
              <a:t>FO</a:t>
            </a:r>
            <a:r>
              <a:rPr lang="zh-CN" altLang="en-US" sz="1500" dirty="0">
                <a:solidFill>
                  <a:schemeClr val="bg1"/>
                </a:solidFill>
                <a:latin typeface="微软雅黑" panose="020B0503020204020204" charset="-122"/>
                <a:ea typeface="微软雅黑" panose="020B0503020204020204" charset="-122"/>
                <a:sym typeface="+mn-ea"/>
              </a:rPr>
              <a:t>（</a:t>
            </a:r>
            <a:r>
              <a:rPr lang="en-US" altLang="zh-CN" sz="1500" dirty="0">
                <a:solidFill>
                  <a:schemeClr val="bg1"/>
                </a:solidFill>
                <a:latin typeface="微软雅黑" panose="020B0503020204020204" charset="-122"/>
                <a:ea typeface="微软雅黑" panose="020B0503020204020204" charset="-122"/>
                <a:sym typeface="+mn-ea"/>
              </a:rPr>
              <a:t>B</a:t>
            </a:r>
            <a:r>
              <a:rPr lang="zh-CN" altLang="en-US" sz="1500" dirty="0">
                <a:solidFill>
                  <a:schemeClr val="bg1"/>
                </a:solidFill>
                <a:latin typeface="微软雅黑" panose="020B0503020204020204" charset="-122"/>
                <a:ea typeface="微软雅黑" panose="020B0503020204020204" charset="-122"/>
                <a:sym typeface="+mn-ea"/>
              </a:rPr>
              <a:t>）</a:t>
            </a:r>
            <a:endParaRPr lang="zh-CN" altLang="en-US" sz="1500" dirty="0">
              <a:solidFill>
                <a:schemeClr val="bg1"/>
              </a:solidFill>
              <a:latin typeface="微软雅黑" panose="020B0503020204020204" charset="-122"/>
              <a:ea typeface="微软雅黑" panose="020B0503020204020204" charset="-122"/>
              <a:sym typeface="+mn-ea"/>
            </a:endParaRPr>
          </a:p>
        </p:txBody>
      </p:sp>
      <p:sp>
        <p:nvSpPr>
          <p:cNvPr id="168" name="圆角矩形 167"/>
          <p:cNvSpPr/>
          <p:nvPr/>
        </p:nvSpPr>
        <p:spPr>
          <a:xfrm>
            <a:off x="3449638" y="2900363"/>
            <a:ext cx="1620837" cy="534987"/>
          </a:xfrm>
          <a:prstGeom prst="roundRect">
            <a:avLst/>
          </a:prstGeom>
          <a:solidFill>
            <a:srgbClr val="F76A53"/>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zh-CN" altLang="en-US" sz="1500" dirty="0">
                <a:solidFill>
                  <a:schemeClr val="bg1"/>
                </a:solidFill>
                <a:latin typeface="微软雅黑" panose="020B0503020204020204" charset="-122"/>
                <a:ea typeface="微软雅黑" panose="020B0503020204020204" charset="-122"/>
              </a:rPr>
              <a:t>家族</a:t>
            </a:r>
            <a:r>
              <a:rPr lang="en-US" altLang="zh-CN" sz="1500" dirty="0">
                <a:solidFill>
                  <a:schemeClr val="bg1"/>
                </a:solidFill>
                <a:latin typeface="微软雅黑" panose="020B0503020204020204" charset="-122"/>
                <a:ea typeface="微软雅黑" panose="020B0503020204020204" charset="-122"/>
              </a:rPr>
              <a:t>FO(B)</a:t>
            </a:r>
            <a:endParaRPr lang="en-US" altLang="zh-CN" sz="1500" dirty="0">
              <a:solidFill>
                <a:schemeClr val="bg1"/>
              </a:solidFill>
              <a:latin typeface="微软雅黑" panose="020B0503020204020204" charset="-122"/>
              <a:ea typeface="微软雅黑" panose="020B0503020204020204" charset="-122"/>
            </a:endParaRPr>
          </a:p>
        </p:txBody>
      </p:sp>
      <p:sp>
        <p:nvSpPr>
          <p:cNvPr id="169" name="圆角矩形 168"/>
          <p:cNvSpPr/>
          <p:nvPr/>
        </p:nvSpPr>
        <p:spPr>
          <a:xfrm>
            <a:off x="5170488" y="2925763"/>
            <a:ext cx="1620837" cy="509587"/>
          </a:xfrm>
          <a:prstGeom prst="roundRect">
            <a:avLst/>
          </a:prstGeom>
          <a:solidFill>
            <a:srgbClr val="F76A53"/>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zh-CN" altLang="en-US" sz="1500" dirty="0">
                <a:solidFill>
                  <a:schemeClr val="bg1"/>
                </a:solidFill>
                <a:latin typeface="微软雅黑" panose="020B0503020204020204" charset="-122"/>
                <a:ea typeface="微软雅黑" panose="020B0503020204020204" charset="-122"/>
              </a:rPr>
              <a:t>个人</a:t>
            </a:r>
            <a:r>
              <a:rPr lang="en-US" altLang="zh-CN" sz="1500" dirty="0">
                <a:solidFill>
                  <a:schemeClr val="bg1"/>
                </a:solidFill>
                <a:latin typeface="微软雅黑" panose="020B0503020204020204" charset="-122"/>
                <a:ea typeface="微软雅黑" panose="020B0503020204020204" charset="-122"/>
              </a:rPr>
              <a:t>FO</a:t>
            </a:r>
            <a:r>
              <a:rPr lang="zh-CN" altLang="en-US" sz="1500" dirty="0">
                <a:solidFill>
                  <a:schemeClr val="bg1"/>
                </a:solidFill>
                <a:latin typeface="微软雅黑" panose="020B0503020204020204" charset="-122"/>
                <a:ea typeface="微软雅黑" panose="020B0503020204020204" charset="-122"/>
              </a:rPr>
              <a:t>（</a:t>
            </a:r>
            <a:r>
              <a:rPr lang="en-US" altLang="zh-CN" sz="1500" dirty="0">
                <a:solidFill>
                  <a:schemeClr val="bg1"/>
                </a:solidFill>
                <a:latin typeface="微软雅黑" panose="020B0503020204020204" charset="-122"/>
                <a:ea typeface="微软雅黑" panose="020B0503020204020204" charset="-122"/>
              </a:rPr>
              <a:t>B</a:t>
            </a:r>
            <a:r>
              <a:rPr lang="zh-CN" altLang="en-US" sz="1500" dirty="0">
                <a:solidFill>
                  <a:schemeClr val="bg1"/>
                </a:solidFill>
                <a:latin typeface="微软雅黑" panose="020B0503020204020204" charset="-122"/>
                <a:ea typeface="微软雅黑" panose="020B0503020204020204" charset="-122"/>
              </a:rPr>
              <a:t>）</a:t>
            </a:r>
            <a:endParaRPr lang="zh-CN" altLang="en-US" sz="1500" dirty="0">
              <a:solidFill>
                <a:schemeClr val="bg1"/>
              </a:solidFill>
              <a:latin typeface="微软雅黑" panose="020B0503020204020204" charset="-122"/>
              <a:ea typeface="微软雅黑" panose="020B0503020204020204" charset="-122"/>
            </a:endParaRPr>
          </a:p>
        </p:txBody>
      </p:sp>
      <p:sp>
        <p:nvSpPr>
          <p:cNvPr id="170" name="矩形 169"/>
          <p:cNvSpPr/>
          <p:nvPr/>
        </p:nvSpPr>
        <p:spPr>
          <a:xfrm>
            <a:off x="4067175" y="3889375"/>
            <a:ext cx="379413" cy="1268413"/>
          </a:xfrm>
          <a:prstGeom prst="rect">
            <a:avLst/>
          </a:prstGeom>
          <a:solidFill>
            <a:schemeClr val="tx1">
              <a:lumMod val="85000"/>
              <a:lumOff val="15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zh-CN" altLang="en-US" sz="1200" dirty="0">
                <a:latin typeface="微软雅黑" panose="020B0503020204020204" charset="-122"/>
                <a:ea typeface="微软雅黑" panose="020B0503020204020204" charset="-122"/>
              </a:rPr>
              <a:t>家族客户</a:t>
            </a:r>
            <a:endParaRPr lang="en-US" altLang="zh-CN" sz="1200" dirty="0">
              <a:latin typeface="微软雅黑" panose="020B0503020204020204" charset="-122"/>
              <a:ea typeface="微软雅黑" panose="020B0503020204020204" charset="-122"/>
            </a:endParaRPr>
          </a:p>
          <a:p>
            <a:pPr algn="ctr">
              <a:defRPr/>
            </a:pPr>
            <a:r>
              <a:rPr lang="en-US" altLang="zh-CN" sz="1200" dirty="0">
                <a:latin typeface="微软雅黑" panose="020B0503020204020204" charset="-122"/>
                <a:ea typeface="微软雅黑" panose="020B0503020204020204" charset="-122"/>
              </a:rPr>
              <a:t>(F)</a:t>
            </a:r>
            <a:endParaRPr lang="zh-CN" altLang="en-US" sz="1200" dirty="0">
              <a:latin typeface="微软雅黑" panose="020B0503020204020204" charset="-122"/>
              <a:ea typeface="微软雅黑" panose="020B0503020204020204" charset="-122"/>
            </a:endParaRPr>
          </a:p>
          <a:p>
            <a:pPr algn="ctr">
              <a:defRPr/>
            </a:pPr>
            <a:endParaRPr lang="zh-CN" altLang="en-US" sz="100" dirty="0"/>
          </a:p>
        </p:txBody>
      </p:sp>
      <p:sp>
        <p:nvSpPr>
          <p:cNvPr id="171" name="矩形 170"/>
          <p:cNvSpPr/>
          <p:nvPr/>
        </p:nvSpPr>
        <p:spPr>
          <a:xfrm>
            <a:off x="4476750" y="3889375"/>
            <a:ext cx="377825" cy="1268413"/>
          </a:xfrm>
          <a:prstGeom prst="rect">
            <a:avLst/>
          </a:prstGeom>
          <a:solidFill>
            <a:schemeClr val="tx1">
              <a:lumMod val="85000"/>
              <a:lumOff val="15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zh-CN" altLang="en-US" sz="1200" dirty="0">
                <a:latin typeface="微软雅黑" panose="020B0503020204020204" charset="-122"/>
                <a:ea typeface="微软雅黑" panose="020B0503020204020204" charset="-122"/>
              </a:rPr>
              <a:t>家族客户</a:t>
            </a:r>
            <a:endParaRPr lang="en-US" altLang="zh-CN" sz="1200" dirty="0">
              <a:latin typeface="微软雅黑" panose="020B0503020204020204" charset="-122"/>
              <a:ea typeface="微软雅黑" panose="020B0503020204020204" charset="-122"/>
            </a:endParaRPr>
          </a:p>
          <a:p>
            <a:pPr algn="ctr">
              <a:defRPr/>
            </a:pPr>
            <a:r>
              <a:rPr lang="en-US" altLang="zh-CN" sz="1200" dirty="0">
                <a:latin typeface="微软雅黑" panose="020B0503020204020204" charset="-122"/>
                <a:ea typeface="微软雅黑" panose="020B0503020204020204" charset="-122"/>
              </a:rPr>
              <a:t>(F)</a:t>
            </a:r>
            <a:endParaRPr lang="zh-CN" altLang="en-US" sz="1200" dirty="0">
              <a:latin typeface="微软雅黑" panose="020B0503020204020204" charset="-122"/>
              <a:ea typeface="微软雅黑" panose="020B0503020204020204" charset="-122"/>
            </a:endParaRPr>
          </a:p>
          <a:p>
            <a:pPr algn="ctr">
              <a:defRPr/>
            </a:pPr>
            <a:endParaRPr lang="zh-CN" altLang="en-US" sz="100" dirty="0"/>
          </a:p>
        </p:txBody>
      </p:sp>
      <p:sp>
        <p:nvSpPr>
          <p:cNvPr id="172" name="矩形 171"/>
          <p:cNvSpPr/>
          <p:nvPr/>
        </p:nvSpPr>
        <p:spPr>
          <a:xfrm>
            <a:off x="3668713" y="3889375"/>
            <a:ext cx="379412" cy="1270000"/>
          </a:xfrm>
          <a:prstGeom prst="rect">
            <a:avLst/>
          </a:prstGeom>
          <a:solidFill>
            <a:schemeClr val="tx1">
              <a:lumMod val="85000"/>
              <a:lumOff val="15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zh-CN" altLang="en-US" sz="1200" dirty="0">
                <a:latin typeface="微软雅黑" panose="020B0503020204020204" charset="-122"/>
                <a:ea typeface="微软雅黑" panose="020B0503020204020204" charset="-122"/>
              </a:rPr>
              <a:t>家族客户</a:t>
            </a:r>
            <a:endParaRPr lang="en-US" altLang="zh-CN" sz="1200" dirty="0">
              <a:latin typeface="微软雅黑" panose="020B0503020204020204" charset="-122"/>
              <a:ea typeface="微软雅黑" panose="020B0503020204020204" charset="-122"/>
            </a:endParaRPr>
          </a:p>
          <a:p>
            <a:pPr algn="ctr">
              <a:defRPr/>
            </a:pPr>
            <a:r>
              <a:rPr lang="en-US" altLang="zh-CN" sz="1200" dirty="0">
                <a:latin typeface="微软雅黑" panose="020B0503020204020204" charset="-122"/>
                <a:ea typeface="微软雅黑" panose="020B0503020204020204" charset="-122"/>
              </a:rPr>
              <a:t>(F)</a:t>
            </a:r>
            <a:endParaRPr lang="zh-CN" altLang="en-US" sz="1200" dirty="0">
              <a:latin typeface="微软雅黑" panose="020B0503020204020204" charset="-122"/>
              <a:ea typeface="微软雅黑" panose="020B0503020204020204" charset="-122"/>
            </a:endParaRPr>
          </a:p>
          <a:p>
            <a:pPr algn="ctr">
              <a:defRPr/>
            </a:pPr>
            <a:endParaRPr lang="zh-CN" altLang="en-US" sz="100" dirty="0"/>
          </a:p>
        </p:txBody>
      </p:sp>
      <p:cxnSp>
        <p:nvCxnSpPr>
          <p:cNvPr id="173" name="直接箭头连接符 172"/>
          <p:cNvCxnSpPr/>
          <p:nvPr/>
        </p:nvCxnSpPr>
        <p:spPr>
          <a:xfrm>
            <a:off x="3857625" y="3463925"/>
            <a:ext cx="0" cy="427038"/>
          </a:xfrm>
          <a:prstGeom prst="straightConnector1">
            <a:avLst/>
          </a:prstGeom>
          <a:ln w="127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4" name="直接箭头连接符 173"/>
          <p:cNvCxnSpPr/>
          <p:nvPr/>
        </p:nvCxnSpPr>
        <p:spPr>
          <a:xfrm>
            <a:off x="4254500" y="3467100"/>
            <a:ext cx="0" cy="425450"/>
          </a:xfrm>
          <a:prstGeom prst="straightConnector1">
            <a:avLst/>
          </a:prstGeom>
          <a:ln w="127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5" name="直接箭头连接符 174"/>
          <p:cNvCxnSpPr/>
          <p:nvPr/>
        </p:nvCxnSpPr>
        <p:spPr>
          <a:xfrm>
            <a:off x="4665663" y="3465513"/>
            <a:ext cx="0" cy="425450"/>
          </a:xfrm>
          <a:prstGeom prst="straightConnector1">
            <a:avLst/>
          </a:prstGeom>
          <a:ln w="127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2593975" y="2638425"/>
            <a:ext cx="32226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7" name="直接箭头连接符 176"/>
          <p:cNvCxnSpPr/>
          <p:nvPr/>
        </p:nvCxnSpPr>
        <p:spPr>
          <a:xfrm>
            <a:off x="2593975" y="2632075"/>
            <a:ext cx="0" cy="288925"/>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直接箭头连接符 177"/>
          <p:cNvCxnSpPr/>
          <p:nvPr/>
        </p:nvCxnSpPr>
        <p:spPr>
          <a:xfrm>
            <a:off x="4194175" y="2638425"/>
            <a:ext cx="0" cy="287338"/>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直接箭头连接符 178"/>
          <p:cNvCxnSpPr/>
          <p:nvPr/>
        </p:nvCxnSpPr>
        <p:spPr>
          <a:xfrm>
            <a:off x="5816600" y="2641600"/>
            <a:ext cx="0" cy="287338"/>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stCxn id="166" idx="2"/>
          </p:cNvCxnSpPr>
          <p:nvPr/>
        </p:nvCxnSpPr>
        <p:spPr>
          <a:xfrm rot="16200000" flipH="1">
            <a:off x="3969544" y="2488406"/>
            <a:ext cx="457200" cy="158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a:off x="554038" y="1273175"/>
            <a:ext cx="1230312" cy="701675"/>
          </a:xfrm>
          <a:prstGeom prst="ellipse">
            <a:avLst/>
          </a:prstGeom>
          <a:solidFill>
            <a:srgbClr val="9F7157"/>
          </a:solidFill>
          <a:ln>
            <a:solidFill>
              <a:srgbClr val="B78B54"/>
            </a:solidFill>
          </a:ln>
          <a:effectLst>
            <a:outerShdw blurRad="40005" dist="2286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dirty="0">
                <a:latin typeface="微软雅黑" panose="020B0503020204020204" charset="-122"/>
                <a:ea typeface="微软雅黑" panose="020B0503020204020204" charset="-122"/>
              </a:rPr>
              <a:t>服务机构</a:t>
            </a:r>
            <a:r>
              <a:rPr lang="en-US" altLang="zh-CN" sz="1200" dirty="0">
                <a:latin typeface="微软雅黑" panose="020B0503020204020204" charset="-122"/>
                <a:ea typeface="微软雅黑" panose="020B0503020204020204" charset="-122"/>
              </a:rPr>
              <a:t>(B)</a:t>
            </a:r>
            <a:endParaRPr lang="en-US" altLang="zh-CN" sz="1200" dirty="0">
              <a:latin typeface="微软雅黑" panose="020B0503020204020204" charset="-122"/>
              <a:ea typeface="微软雅黑" panose="020B0503020204020204" charset="-122"/>
            </a:endParaRPr>
          </a:p>
          <a:p>
            <a:pPr algn="ctr">
              <a:defRPr/>
            </a:pPr>
            <a:r>
              <a:rPr lang="zh-CN" altLang="en-US" sz="1200" dirty="0">
                <a:latin typeface="微软雅黑" panose="020B0503020204020204" charset="-122"/>
                <a:ea typeface="微软雅黑" panose="020B0503020204020204" charset="-122"/>
              </a:rPr>
              <a:t>家族金融</a:t>
            </a:r>
            <a:endParaRPr lang="zh-CN" altLang="en-US" sz="1200" dirty="0">
              <a:latin typeface="微软雅黑" panose="020B0503020204020204" charset="-122"/>
              <a:ea typeface="微软雅黑" panose="020B0503020204020204" charset="-122"/>
            </a:endParaRPr>
          </a:p>
        </p:txBody>
      </p:sp>
      <p:sp>
        <p:nvSpPr>
          <p:cNvPr id="182" name="椭圆 181"/>
          <p:cNvSpPr/>
          <p:nvPr/>
        </p:nvSpPr>
        <p:spPr>
          <a:xfrm>
            <a:off x="6791325" y="1270000"/>
            <a:ext cx="1230313" cy="701675"/>
          </a:xfrm>
          <a:prstGeom prst="ellipse">
            <a:avLst/>
          </a:prstGeom>
          <a:solidFill>
            <a:srgbClr val="9F7157"/>
          </a:solidFill>
          <a:ln>
            <a:solidFill>
              <a:srgbClr val="B78B54"/>
            </a:solidFill>
          </a:ln>
          <a:effectLst>
            <a:outerShdw blurRad="40005" dist="2286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dirty="0">
                <a:latin typeface="微软雅黑" panose="020B0503020204020204" charset="-122"/>
                <a:ea typeface="微软雅黑" panose="020B0503020204020204" charset="-122"/>
              </a:rPr>
              <a:t>服务机构</a:t>
            </a:r>
            <a:r>
              <a:rPr lang="en-US" altLang="zh-CN" sz="1200" dirty="0">
                <a:latin typeface="微软雅黑" panose="020B0503020204020204" charset="-122"/>
                <a:ea typeface="微软雅黑" panose="020B0503020204020204" charset="-122"/>
              </a:rPr>
              <a:t>(B)</a:t>
            </a:r>
            <a:endParaRPr lang="en-US" altLang="zh-CN" sz="1200" dirty="0">
              <a:latin typeface="微软雅黑" panose="020B0503020204020204" charset="-122"/>
              <a:ea typeface="微软雅黑" panose="020B0503020204020204" charset="-122"/>
            </a:endParaRPr>
          </a:p>
          <a:p>
            <a:pPr algn="ctr">
              <a:defRPr/>
            </a:pPr>
            <a:r>
              <a:rPr lang="zh-CN" altLang="en-US" sz="1200" dirty="0">
                <a:latin typeface="微软雅黑" panose="020B0503020204020204" charset="-122"/>
                <a:ea typeface="微软雅黑" panose="020B0503020204020204" charset="-122"/>
              </a:rPr>
              <a:t>家族尊享</a:t>
            </a:r>
            <a:endParaRPr lang="zh-CN" altLang="en-US" sz="1200" dirty="0">
              <a:latin typeface="微软雅黑" panose="020B0503020204020204" charset="-122"/>
              <a:ea typeface="微软雅黑" panose="020B0503020204020204" charset="-122"/>
            </a:endParaRPr>
          </a:p>
        </p:txBody>
      </p:sp>
      <p:cxnSp>
        <p:nvCxnSpPr>
          <p:cNvPr id="183" name="直接箭头连接符 182"/>
          <p:cNvCxnSpPr/>
          <p:nvPr/>
        </p:nvCxnSpPr>
        <p:spPr>
          <a:xfrm flipV="1">
            <a:off x="1784350" y="1604963"/>
            <a:ext cx="792163" cy="0"/>
          </a:xfrm>
          <a:prstGeom prst="straightConnector1">
            <a:avLst/>
          </a:prstGeom>
          <a:ln w="12700">
            <a:solidFill>
              <a:srgbClr val="B78B54"/>
            </a:solidFill>
            <a:tailEnd type="stealth"/>
          </a:ln>
        </p:spPr>
        <p:style>
          <a:lnRef idx="1">
            <a:schemeClr val="accent1"/>
          </a:lnRef>
          <a:fillRef idx="0">
            <a:schemeClr val="accent1"/>
          </a:fillRef>
          <a:effectRef idx="0">
            <a:schemeClr val="accent1"/>
          </a:effectRef>
          <a:fontRef idx="minor">
            <a:schemeClr val="tx1"/>
          </a:fontRef>
        </p:style>
      </p:cxnSp>
      <p:cxnSp>
        <p:nvCxnSpPr>
          <p:cNvPr id="184" name="直接箭头连接符 183"/>
          <p:cNvCxnSpPr>
            <a:stCxn id="182" idx="2"/>
          </p:cNvCxnSpPr>
          <p:nvPr/>
        </p:nvCxnSpPr>
        <p:spPr>
          <a:xfrm flipH="1" flipV="1">
            <a:off x="5810250" y="1697038"/>
            <a:ext cx="981075" cy="0"/>
          </a:xfrm>
          <a:prstGeom prst="straightConnector1">
            <a:avLst/>
          </a:prstGeom>
          <a:ln w="12700">
            <a:solidFill>
              <a:srgbClr val="B78B54"/>
            </a:solidFill>
            <a:tailEnd type="stealth"/>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4183063" y="2319338"/>
            <a:ext cx="1649412" cy="261937"/>
          </a:xfrm>
          <a:prstGeom prst="rect">
            <a:avLst/>
          </a:prstGeom>
          <a:noFill/>
        </p:spPr>
        <p:txBody>
          <a:bodyPr wrap="none">
            <a:spAutoFit/>
          </a:bodyPr>
          <a:lstStyle/>
          <a:p>
            <a:pPr algn="ctr">
              <a:defRPr/>
            </a:pPr>
            <a:r>
              <a:rPr lang="zh-CN" altLang="en-US" sz="1050" dirty="0">
                <a:latin typeface="微软雅黑" panose="020B0503020204020204" charset="-122"/>
                <a:ea typeface="微软雅黑" panose="020B0503020204020204" charset="-122"/>
              </a:rPr>
              <a:t>提供业务平台和业务支持</a:t>
            </a:r>
            <a:endParaRPr lang="zh-CN" altLang="en-US" sz="1050" dirty="0">
              <a:latin typeface="微软雅黑" panose="020B0503020204020204" charset="-122"/>
              <a:ea typeface="微软雅黑" panose="020B0503020204020204" charset="-122"/>
            </a:endParaRPr>
          </a:p>
        </p:txBody>
      </p:sp>
      <p:sp>
        <p:nvSpPr>
          <p:cNvPr id="187" name="TextBox 186"/>
          <p:cNvSpPr txBox="1"/>
          <p:nvPr/>
        </p:nvSpPr>
        <p:spPr>
          <a:xfrm>
            <a:off x="3544888" y="1171575"/>
            <a:ext cx="1330325" cy="261938"/>
          </a:xfrm>
          <a:prstGeom prst="rect">
            <a:avLst/>
          </a:prstGeom>
          <a:noFill/>
        </p:spPr>
        <p:txBody>
          <a:bodyPr wrap="none">
            <a:spAutoFit/>
          </a:bodyPr>
          <a:lstStyle/>
          <a:p>
            <a:pPr algn="ctr">
              <a:defRPr/>
            </a:pPr>
            <a:r>
              <a:rPr lang="zh-CN" altLang="en-US" sz="1050" dirty="0">
                <a:solidFill>
                  <a:schemeClr val="bg1"/>
                </a:solidFill>
                <a:latin typeface="微软雅黑" panose="020B0503020204020204" charset="-122"/>
                <a:ea typeface="微软雅黑" panose="020B0503020204020204" charset="-122"/>
              </a:rPr>
              <a:t>线上互联网平台</a:t>
            </a:r>
            <a:r>
              <a:rPr lang="en-US" altLang="zh-CN" sz="1050" dirty="0">
                <a:solidFill>
                  <a:schemeClr val="bg1"/>
                </a:solidFill>
                <a:latin typeface="微软雅黑" panose="020B0503020204020204" charset="-122"/>
                <a:ea typeface="微软雅黑" panose="020B0503020204020204" charset="-122"/>
              </a:rPr>
              <a:t>(O)</a:t>
            </a:r>
            <a:endParaRPr lang="zh-CN" altLang="en-US" sz="1050" dirty="0">
              <a:solidFill>
                <a:schemeClr val="bg1"/>
              </a:solidFill>
              <a:latin typeface="微软雅黑" panose="020B0503020204020204" charset="-122"/>
              <a:ea typeface="微软雅黑" panose="020B0503020204020204" charset="-122"/>
            </a:endParaRPr>
          </a:p>
        </p:txBody>
      </p:sp>
      <p:sp>
        <p:nvSpPr>
          <p:cNvPr id="188" name="TextBox 187"/>
          <p:cNvSpPr txBox="1"/>
          <p:nvPr/>
        </p:nvSpPr>
        <p:spPr>
          <a:xfrm>
            <a:off x="3589338" y="1927225"/>
            <a:ext cx="1196975" cy="263525"/>
          </a:xfrm>
          <a:prstGeom prst="rect">
            <a:avLst/>
          </a:prstGeom>
          <a:noFill/>
        </p:spPr>
        <p:txBody>
          <a:bodyPr wrap="none">
            <a:spAutoFit/>
          </a:bodyPr>
          <a:lstStyle/>
          <a:p>
            <a:pPr algn="ctr">
              <a:defRPr/>
            </a:pPr>
            <a:r>
              <a:rPr lang="zh-CN" altLang="en-US" sz="1050" dirty="0">
                <a:solidFill>
                  <a:schemeClr val="bg1"/>
                </a:solidFill>
                <a:latin typeface="微软雅黑" panose="020B0503020204020204" charset="-122"/>
                <a:ea typeface="微软雅黑" panose="020B0503020204020204" charset="-122"/>
              </a:rPr>
              <a:t>线下运营平台</a:t>
            </a:r>
            <a:r>
              <a:rPr lang="en-US" altLang="zh-CN" sz="1050" dirty="0">
                <a:solidFill>
                  <a:schemeClr val="bg1"/>
                </a:solidFill>
                <a:latin typeface="微软雅黑" panose="020B0503020204020204" charset="-122"/>
                <a:ea typeface="微软雅黑" panose="020B0503020204020204" charset="-122"/>
              </a:rPr>
              <a:t>(O)</a:t>
            </a:r>
            <a:endParaRPr lang="zh-CN" altLang="en-US" sz="1050" dirty="0">
              <a:solidFill>
                <a:schemeClr val="bg1"/>
              </a:solidFill>
              <a:latin typeface="微软雅黑" panose="020B0503020204020204" charset="-122"/>
              <a:ea typeface="微软雅黑" panose="020B0503020204020204" charset="-122"/>
            </a:endParaRPr>
          </a:p>
        </p:txBody>
      </p:sp>
      <p:sp>
        <p:nvSpPr>
          <p:cNvPr id="37912" name="TextBox 26"/>
          <p:cNvSpPr txBox="1">
            <a:spLocks noChangeArrowheads="1"/>
          </p:cNvSpPr>
          <p:nvPr/>
        </p:nvSpPr>
        <p:spPr bwMode="auto">
          <a:xfrm>
            <a:off x="1884363" y="1341438"/>
            <a:ext cx="639762" cy="238125"/>
          </a:xfrm>
          <a:prstGeom prst="rect">
            <a:avLst/>
          </a:prstGeom>
          <a:noFill/>
          <a:ln w="9525">
            <a:noFill/>
            <a:miter lim="800000"/>
          </a:ln>
        </p:spPr>
        <p:txBody>
          <a:bodyPr wrap="none">
            <a:spAutoFit/>
          </a:bodyPr>
          <a:lstStyle/>
          <a:p>
            <a:pPr algn="ctr"/>
            <a:r>
              <a:rPr lang="zh-CN" altLang="en-US" sz="900">
                <a:latin typeface="微软雅黑" panose="020B0503020204020204" charset="-122"/>
                <a:ea typeface="微软雅黑" panose="020B0503020204020204" charset="-122"/>
              </a:rPr>
              <a:t>合作渠道</a:t>
            </a:r>
            <a:endParaRPr lang="zh-CN" altLang="en-US" sz="900">
              <a:latin typeface="微软雅黑" panose="020B0503020204020204" charset="-122"/>
              <a:ea typeface="微软雅黑" panose="020B0503020204020204" charset="-122"/>
            </a:endParaRPr>
          </a:p>
        </p:txBody>
      </p:sp>
      <p:sp>
        <p:nvSpPr>
          <p:cNvPr id="37913" name="TextBox 26"/>
          <p:cNvSpPr txBox="1">
            <a:spLocks noChangeArrowheads="1"/>
          </p:cNvSpPr>
          <p:nvPr/>
        </p:nvSpPr>
        <p:spPr bwMode="auto">
          <a:xfrm>
            <a:off x="1884363" y="1655763"/>
            <a:ext cx="639762" cy="238125"/>
          </a:xfrm>
          <a:prstGeom prst="rect">
            <a:avLst/>
          </a:prstGeom>
          <a:noFill/>
          <a:ln w="9525">
            <a:noFill/>
            <a:miter lim="800000"/>
          </a:ln>
        </p:spPr>
        <p:txBody>
          <a:bodyPr wrap="none">
            <a:spAutoFit/>
          </a:bodyPr>
          <a:lstStyle/>
          <a:p>
            <a:pPr algn="ctr"/>
            <a:r>
              <a:rPr lang="zh-CN" altLang="en-US" sz="900">
                <a:latin typeface="微软雅黑" panose="020B0503020204020204" charset="-122"/>
                <a:ea typeface="微软雅黑" panose="020B0503020204020204" charset="-122"/>
              </a:rPr>
              <a:t>评级认证</a:t>
            </a:r>
            <a:endParaRPr lang="zh-CN" altLang="en-US" sz="900">
              <a:latin typeface="微软雅黑" panose="020B0503020204020204" charset="-122"/>
              <a:ea typeface="微软雅黑" panose="020B0503020204020204" charset="-122"/>
            </a:endParaRPr>
          </a:p>
        </p:txBody>
      </p:sp>
      <p:sp>
        <p:nvSpPr>
          <p:cNvPr id="37914" name="TextBox 26"/>
          <p:cNvSpPr txBox="1">
            <a:spLocks noChangeArrowheads="1"/>
          </p:cNvSpPr>
          <p:nvPr/>
        </p:nvSpPr>
        <p:spPr bwMode="auto">
          <a:xfrm>
            <a:off x="5983288" y="1352550"/>
            <a:ext cx="639762" cy="238125"/>
          </a:xfrm>
          <a:prstGeom prst="rect">
            <a:avLst/>
          </a:prstGeom>
          <a:noFill/>
          <a:ln w="9525">
            <a:noFill/>
            <a:miter lim="800000"/>
          </a:ln>
        </p:spPr>
        <p:txBody>
          <a:bodyPr wrap="none">
            <a:spAutoFit/>
          </a:bodyPr>
          <a:lstStyle/>
          <a:p>
            <a:pPr algn="ctr"/>
            <a:r>
              <a:rPr lang="zh-CN" altLang="en-US" sz="900">
                <a:latin typeface="微软雅黑" panose="020B0503020204020204" charset="-122"/>
                <a:ea typeface="微软雅黑" panose="020B0503020204020204" charset="-122"/>
              </a:rPr>
              <a:t>合作渠道</a:t>
            </a:r>
            <a:endParaRPr lang="zh-CN" altLang="en-US" sz="900">
              <a:latin typeface="微软雅黑" panose="020B0503020204020204" charset="-122"/>
              <a:ea typeface="微软雅黑" panose="020B0503020204020204" charset="-122"/>
            </a:endParaRPr>
          </a:p>
        </p:txBody>
      </p:sp>
      <p:sp>
        <p:nvSpPr>
          <p:cNvPr id="37915" name="TextBox 26"/>
          <p:cNvSpPr txBox="1">
            <a:spLocks noChangeArrowheads="1"/>
          </p:cNvSpPr>
          <p:nvPr/>
        </p:nvSpPr>
        <p:spPr bwMode="auto">
          <a:xfrm>
            <a:off x="5983288" y="1666875"/>
            <a:ext cx="639762" cy="238125"/>
          </a:xfrm>
          <a:prstGeom prst="rect">
            <a:avLst/>
          </a:prstGeom>
          <a:noFill/>
          <a:ln w="9525">
            <a:noFill/>
            <a:miter lim="800000"/>
          </a:ln>
        </p:spPr>
        <p:txBody>
          <a:bodyPr wrap="none">
            <a:spAutoFit/>
          </a:bodyPr>
          <a:lstStyle/>
          <a:p>
            <a:pPr algn="ctr"/>
            <a:r>
              <a:rPr lang="zh-CN" altLang="en-US" sz="900">
                <a:latin typeface="微软雅黑" panose="020B0503020204020204" charset="-122"/>
                <a:ea typeface="微软雅黑" panose="020B0503020204020204" charset="-122"/>
              </a:rPr>
              <a:t>评级认证</a:t>
            </a:r>
            <a:endParaRPr lang="zh-CN" altLang="en-US" sz="900">
              <a:latin typeface="微软雅黑" panose="020B0503020204020204" charset="-122"/>
              <a:ea typeface="微软雅黑" panose="020B0503020204020204" charset="-122"/>
            </a:endParaRPr>
          </a:p>
        </p:txBody>
      </p:sp>
      <p:sp>
        <p:nvSpPr>
          <p:cNvPr id="205" name="TextBox 204"/>
          <p:cNvSpPr txBox="1"/>
          <p:nvPr/>
        </p:nvSpPr>
        <p:spPr>
          <a:xfrm>
            <a:off x="3262313" y="1538288"/>
            <a:ext cx="1784350" cy="263525"/>
          </a:xfrm>
          <a:prstGeom prst="rect">
            <a:avLst/>
          </a:prstGeom>
          <a:noFill/>
        </p:spPr>
        <p:txBody>
          <a:bodyPr wrap="none">
            <a:spAutoFit/>
          </a:bodyPr>
          <a:lstStyle/>
          <a:p>
            <a:pPr algn="ctr">
              <a:defRPr/>
            </a:pPr>
            <a:r>
              <a:rPr lang="zh-CN" altLang="en-US" sz="1050" dirty="0">
                <a:solidFill>
                  <a:schemeClr val="bg1"/>
                </a:solidFill>
                <a:latin typeface="微软雅黑" panose="020B0503020204020204" charset="-122"/>
                <a:ea typeface="微软雅黑" panose="020B0503020204020204" charset="-122"/>
              </a:rPr>
              <a:t>百年渡家族办公室服务平台</a:t>
            </a:r>
            <a:endParaRPr lang="zh-CN" altLang="en-US" sz="1050" dirty="0">
              <a:solidFill>
                <a:schemeClr val="bg1"/>
              </a:solidFill>
              <a:latin typeface="微软雅黑" panose="020B0503020204020204" charset="-122"/>
              <a:ea typeface="微软雅黑" panose="020B0503020204020204" charset="-122"/>
            </a:endParaRPr>
          </a:p>
        </p:txBody>
      </p:sp>
      <p:sp>
        <p:nvSpPr>
          <p:cNvPr id="37917" name="TextBox 26"/>
          <p:cNvSpPr txBox="1">
            <a:spLocks noChangeArrowheads="1"/>
          </p:cNvSpPr>
          <p:nvPr/>
        </p:nvSpPr>
        <p:spPr bwMode="auto">
          <a:xfrm>
            <a:off x="3282950" y="3595688"/>
            <a:ext cx="639763" cy="238125"/>
          </a:xfrm>
          <a:prstGeom prst="rect">
            <a:avLst/>
          </a:prstGeom>
          <a:noFill/>
          <a:ln w="9525">
            <a:noFill/>
            <a:miter lim="800000"/>
          </a:ln>
        </p:spPr>
        <p:txBody>
          <a:bodyPr wrap="none">
            <a:spAutoFit/>
          </a:bodyPr>
          <a:lstStyle/>
          <a:p>
            <a:pPr algn="ctr"/>
            <a:r>
              <a:rPr lang="zh-CN" altLang="en-US" sz="900">
                <a:latin typeface="微软雅黑" panose="020B0503020204020204" charset="-122"/>
                <a:ea typeface="微软雅黑" panose="020B0503020204020204" charset="-122"/>
              </a:rPr>
              <a:t>输出服务</a:t>
            </a:r>
            <a:endParaRPr lang="zh-CN" altLang="en-US" sz="900">
              <a:latin typeface="微软雅黑" panose="020B0503020204020204" charset="-122"/>
              <a:ea typeface="微软雅黑" panose="020B0503020204020204" charset="-122"/>
            </a:endParaRPr>
          </a:p>
        </p:txBody>
      </p:sp>
      <p:sp>
        <p:nvSpPr>
          <p:cNvPr id="37918" name="TextBox 26"/>
          <p:cNvSpPr txBox="1">
            <a:spLocks noChangeArrowheads="1"/>
          </p:cNvSpPr>
          <p:nvPr/>
        </p:nvSpPr>
        <p:spPr bwMode="auto">
          <a:xfrm>
            <a:off x="4638675" y="3592513"/>
            <a:ext cx="639763" cy="238125"/>
          </a:xfrm>
          <a:prstGeom prst="rect">
            <a:avLst/>
          </a:prstGeom>
          <a:noFill/>
          <a:ln w="9525">
            <a:noFill/>
            <a:miter lim="800000"/>
          </a:ln>
        </p:spPr>
        <p:txBody>
          <a:bodyPr wrap="none">
            <a:spAutoFit/>
          </a:bodyPr>
          <a:lstStyle/>
          <a:p>
            <a:pPr algn="ctr"/>
            <a:r>
              <a:rPr lang="zh-CN" altLang="en-US" sz="900">
                <a:latin typeface="微软雅黑" panose="020B0503020204020204" charset="-122"/>
                <a:ea typeface="微软雅黑" panose="020B0503020204020204" charset="-122"/>
              </a:rPr>
              <a:t>筛选甄别</a:t>
            </a:r>
            <a:endParaRPr lang="zh-CN" altLang="en-US" sz="900">
              <a:latin typeface="微软雅黑" panose="020B0503020204020204" charset="-122"/>
              <a:ea typeface="微软雅黑" panose="020B0503020204020204" charset="-122"/>
            </a:endParaRPr>
          </a:p>
        </p:txBody>
      </p:sp>
      <p:cxnSp>
        <p:nvCxnSpPr>
          <p:cNvPr id="216" name="肘形连接符 215"/>
          <p:cNvCxnSpPr>
            <a:stCxn id="181" idx="4"/>
            <a:endCxn id="172" idx="1"/>
          </p:cNvCxnSpPr>
          <p:nvPr/>
        </p:nvCxnSpPr>
        <p:spPr>
          <a:xfrm rot="5400000" flipV="1">
            <a:off x="1145381" y="2075657"/>
            <a:ext cx="2549525" cy="2500312"/>
          </a:xfrm>
          <a:prstGeom prst="bentConnector2">
            <a:avLst/>
          </a:prstGeom>
          <a:ln>
            <a:solidFill>
              <a:srgbClr val="B78B54"/>
            </a:solidFill>
            <a:tailEnd type="arrow"/>
          </a:ln>
        </p:spPr>
        <p:style>
          <a:lnRef idx="1">
            <a:schemeClr val="accent1"/>
          </a:lnRef>
          <a:fillRef idx="0">
            <a:schemeClr val="accent1"/>
          </a:fillRef>
          <a:effectRef idx="0">
            <a:schemeClr val="accent1"/>
          </a:effectRef>
          <a:fontRef idx="minor">
            <a:schemeClr val="tx1"/>
          </a:fontRef>
        </p:style>
      </p:cxnSp>
      <p:cxnSp>
        <p:nvCxnSpPr>
          <p:cNvPr id="220" name="肘形连接符 219"/>
          <p:cNvCxnSpPr>
            <a:stCxn id="182" idx="4"/>
            <a:endCxn id="171" idx="3"/>
          </p:cNvCxnSpPr>
          <p:nvPr/>
        </p:nvCxnSpPr>
        <p:spPr>
          <a:xfrm rot="5400000">
            <a:off x="4854575" y="2047875"/>
            <a:ext cx="2552700" cy="2552700"/>
          </a:xfrm>
          <a:prstGeom prst="bentConnector2">
            <a:avLst/>
          </a:prstGeom>
          <a:ln>
            <a:solidFill>
              <a:srgbClr val="B78B54"/>
            </a:solidFill>
            <a:tailEnd type="arrow"/>
          </a:ln>
        </p:spPr>
        <p:style>
          <a:lnRef idx="1">
            <a:schemeClr val="accent1"/>
          </a:lnRef>
          <a:fillRef idx="0">
            <a:schemeClr val="accent1"/>
          </a:fillRef>
          <a:effectRef idx="0">
            <a:schemeClr val="accent1"/>
          </a:effectRef>
          <a:fontRef idx="minor">
            <a:schemeClr val="tx1"/>
          </a:fontRef>
        </p:style>
      </p:cxnSp>
      <p:sp>
        <p:nvSpPr>
          <p:cNvPr id="37921" name="TextBox 26"/>
          <p:cNvSpPr txBox="1">
            <a:spLocks noChangeArrowheads="1"/>
          </p:cNvSpPr>
          <p:nvPr/>
        </p:nvSpPr>
        <p:spPr bwMode="auto">
          <a:xfrm>
            <a:off x="1149350" y="2640013"/>
            <a:ext cx="330200" cy="549275"/>
          </a:xfrm>
          <a:prstGeom prst="rect">
            <a:avLst/>
          </a:prstGeom>
          <a:noFill/>
          <a:ln w="9525">
            <a:noFill/>
            <a:miter lim="800000"/>
          </a:ln>
        </p:spPr>
        <p:txBody>
          <a:bodyPr vert="eaVert" wrap="none">
            <a:spAutoFit/>
          </a:bodyPr>
          <a:lstStyle/>
          <a:p>
            <a:pPr algn="ctr"/>
            <a:r>
              <a:rPr lang="zh-CN" altLang="en-US" sz="900">
                <a:latin typeface="微软雅黑" panose="020B0503020204020204" charset="-122"/>
                <a:ea typeface="微软雅黑" panose="020B0503020204020204" charset="-122"/>
              </a:rPr>
              <a:t>输出服务</a:t>
            </a:r>
            <a:endParaRPr lang="zh-CN" altLang="en-US" sz="900">
              <a:latin typeface="微软雅黑" panose="020B0503020204020204" charset="-122"/>
              <a:ea typeface="微软雅黑" panose="020B0503020204020204" charset="-122"/>
            </a:endParaRPr>
          </a:p>
        </p:txBody>
      </p:sp>
      <p:sp>
        <p:nvSpPr>
          <p:cNvPr id="37922" name="TextBox 26"/>
          <p:cNvSpPr txBox="1">
            <a:spLocks noChangeArrowheads="1"/>
          </p:cNvSpPr>
          <p:nvPr/>
        </p:nvSpPr>
        <p:spPr bwMode="auto">
          <a:xfrm>
            <a:off x="7083425" y="2665413"/>
            <a:ext cx="330200" cy="547687"/>
          </a:xfrm>
          <a:prstGeom prst="rect">
            <a:avLst/>
          </a:prstGeom>
          <a:noFill/>
          <a:ln w="9525">
            <a:noFill/>
            <a:miter lim="800000"/>
          </a:ln>
        </p:spPr>
        <p:txBody>
          <a:bodyPr vert="eaVert" wrap="none">
            <a:spAutoFit/>
          </a:bodyPr>
          <a:lstStyle/>
          <a:p>
            <a:pPr algn="ctr"/>
            <a:r>
              <a:rPr lang="zh-CN" altLang="en-US" sz="900">
                <a:latin typeface="微软雅黑" panose="020B0503020204020204" charset="-122"/>
                <a:ea typeface="微软雅黑" panose="020B0503020204020204" charset="-122"/>
              </a:rPr>
              <a:t>输出服务</a:t>
            </a:r>
            <a:endParaRPr lang="zh-CN" altLang="en-US" sz="900">
              <a:latin typeface="微软雅黑" panose="020B0503020204020204" charset="-122"/>
              <a:ea typeface="微软雅黑" panose="020B0503020204020204" charset="-122"/>
            </a:endParaRPr>
          </a:p>
        </p:txBody>
      </p:sp>
      <p:sp>
        <p:nvSpPr>
          <p:cNvPr id="37923" name="TextBox 223"/>
          <p:cNvSpPr txBox="1">
            <a:spLocks noChangeArrowheads="1"/>
          </p:cNvSpPr>
          <p:nvPr/>
        </p:nvSpPr>
        <p:spPr bwMode="auto">
          <a:xfrm>
            <a:off x="2085975" y="3463925"/>
            <a:ext cx="641350" cy="512763"/>
          </a:xfrm>
          <a:prstGeom prst="rect">
            <a:avLst/>
          </a:prstGeom>
          <a:noFill/>
          <a:ln w="9525">
            <a:noFill/>
            <a:miter lim="800000"/>
          </a:ln>
        </p:spPr>
        <p:txBody>
          <a:bodyPr wrap="none">
            <a:spAutoFit/>
          </a:bodyPr>
          <a:lstStyle/>
          <a:p>
            <a:pPr algn="ctr"/>
            <a:r>
              <a:rPr lang="zh-CN" altLang="en-US" sz="900">
                <a:latin typeface="微软雅黑" panose="020B0503020204020204" charset="-122"/>
                <a:ea typeface="微软雅黑" panose="020B0503020204020204" charset="-122"/>
              </a:rPr>
              <a:t>服务标准</a:t>
            </a:r>
            <a:endParaRPr lang="en-US" altLang="zh-CN" sz="900">
              <a:latin typeface="微软雅黑" panose="020B0503020204020204" charset="-122"/>
              <a:ea typeface="微软雅黑" panose="020B0503020204020204" charset="-122"/>
            </a:endParaRPr>
          </a:p>
          <a:p>
            <a:pPr algn="ctr"/>
            <a:r>
              <a:rPr lang="zh-CN" altLang="en-US" sz="900">
                <a:latin typeface="微软雅黑" panose="020B0503020204020204" charset="-122"/>
                <a:ea typeface="微软雅黑" panose="020B0503020204020204" charset="-122"/>
              </a:rPr>
              <a:t>人才培养</a:t>
            </a:r>
            <a:endParaRPr lang="en-US" altLang="zh-CN" sz="900">
              <a:latin typeface="微软雅黑" panose="020B0503020204020204" charset="-122"/>
              <a:ea typeface="微软雅黑" panose="020B0503020204020204" charset="-122"/>
            </a:endParaRPr>
          </a:p>
          <a:p>
            <a:pPr algn="ctr"/>
            <a:r>
              <a:rPr lang="zh-CN" altLang="en-US" sz="900">
                <a:latin typeface="微软雅黑" panose="020B0503020204020204" charset="-122"/>
                <a:ea typeface="微软雅黑" panose="020B0503020204020204" charset="-122"/>
              </a:rPr>
              <a:t>评级认证</a:t>
            </a:r>
            <a:endParaRPr lang="zh-CN" altLang="en-US" sz="900">
              <a:latin typeface="微软雅黑" panose="020B0503020204020204" charset="-122"/>
              <a:ea typeface="微软雅黑" panose="020B0503020204020204" charset="-122"/>
            </a:endParaRPr>
          </a:p>
        </p:txBody>
      </p:sp>
      <p:sp>
        <p:nvSpPr>
          <p:cNvPr id="37924" name="TextBox 224"/>
          <p:cNvSpPr txBox="1">
            <a:spLocks noChangeArrowheads="1"/>
          </p:cNvSpPr>
          <p:nvPr/>
        </p:nvSpPr>
        <p:spPr bwMode="auto">
          <a:xfrm>
            <a:off x="5683250" y="3467100"/>
            <a:ext cx="639763" cy="512763"/>
          </a:xfrm>
          <a:prstGeom prst="rect">
            <a:avLst/>
          </a:prstGeom>
          <a:noFill/>
          <a:ln w="9525">
            <a:noFill/>
            <a:miter lim="800000"/>
          </a:ln>
        </p:spPr>
        <p:txBody>
          <a:bodyPr wrap="none">
            <a:spAutoFit/>
          </a:bodyPr>
          <a:lstStyle/>
          <a:p>
            <a:pPr algn="ctr"/>
            <a:r>
              <a:rPr lang="zh-CN" altLang="en-US" sz="900">
                <a:latin typeface="微软雅黑" panose="020B0503020204020204" charset="-122"/>
                <a:ea typeface="微软雅黑" panose="020B0503020204020204" charset="-122"/>
              </a:rPr>
              <a:t>服务标准</a:t>
            </a:r>
            <a:endParaRPr lang="en-US" altLang="zh-CN" sz="900">
              <a:latin typeface="微软雅黑" panose="020B0503020204020204" charset="-122"/>
              <a:ea typeface="微软雅黑" panose="020B0503020204020204" charset="-122"/>
            </a:endParaRPr>
          </a:p>
          <a:p>
            <a:pPr algn="ctr"/>
            <a:r>
              <a:rPr lang="zh-CN" altLang="en-US" sz="900">
                <a:latin typeface="微软雅黑" panose="020B0503020204020204" charset="-122"/>
                <a:ea typeface="微软雅黑" panose="020B0503020204020204" charset="-122"/>
              </a:rPr>
              <a:t>人才培养</a:t>
            </a:r>
            <a:endParaRPr lang="en-US" altLang="zh-CN" sz="900">
              <a:latin typeface="微软雅黑" panose="020B0503020204020204" charset="-122"/>
              <a:ea typeface="微软雅黑" panose="020B0503020204020204" charset="-122"/>
            </a:endParaRPr>
          </a:p>
          <a:p>
            <a:pPr algn="ctr"/>
            <a:r>
              <a:rPr lang="zh-CN" altLang="en-US" sz="900">
                <a:latin typeface="微软雅黑" panose="020B0503020204020204" charset="-122"/>
                <a:ea typeface="微软雅黑" panose="020B0503020204020204" charset="-122"/>
              </a:rPr>
              <a:t>评级认证</a:t>
            </a:r>
            <a:endParaRPr lang="zh-CN" altLang="en-US" sz="900">
              <a:latin typeface="微软雅黑" panose="020B0503020204020204" charset="-122"/>
              <a:ea typeface="微软雅黑" panose="020B0503020204020204" charset="-122"/>
            </a:endParaRPr>
          </a:p>
        </p:txBody>
      </p:sp>
      <p:grpSp>
        <p:nvGrpSpPr>
          <p:cNvPr id="37925" name="组合 3"/>
          <p:cNvGrpSpPr/>
          <p:nvPr/>
        </p:nvGrpSpPr>
        <p:grpSpPr bwMode="auto">
          <a:xfrm>
            <a:off x="903288" y="249238"/>
            <a:ext cx="3238500" cy="681037"/>
            <a:chOff x="903371" y="249943"/>
            <a:chExt cx="2831223" cy="679699"/>
          </a:xfrm>
        </p:grpSpPr>
        <p:sp>
          <p:nvSpPr>
            <p:cNvPr id="92" name="任意多边形 91"/>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93" name="任意多边形 92"/>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nvGrpSpPr>
          <p:cNvPr id="37926" name="组合 93"/>
          <p:cNvGrpSpPr/>
          <p:nvPr/>
        </p:nvGrpSpPr>
        <p:grpSpPr bwMode="auto">
          <a:xfrm rot="-5400000">
            <a:off x="574675" y="158751"/>
            <a:ext cx="765175" cy="863600"/>
            <a:chOff x="8439634" y="3544648"/>
            <a:chExt cx="1611146" cy="1817848"/>
          </a:xfrm>
        </p:grpSpPr>
        <p:sp>
          <p:nvSpPr>
            <p:cNvPr id="9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9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sp>
        <p:nvSpPr>
          <p:cNvPr id="37927" name="矩形 3"/>
          <p:cNvSpPr>
            <a:spLocks noChangeArrowheads="1"/>
          </p:cNvSpPr>
          <p:nvPr/>
        </p:nvSpPr>
        <p:spPr bwMode="auto">
          <a:xfrm>
            <a:off x="1477963" y="442913"/>
            <a:ext cx="1914525" cy="395287"/>
          </a:xfrm>
          <a:prstGeom prst="rect">
            <a:avLst/>
          </a:prstGeom>
          <a:noFill/>
          <a:ln w="9525">
            <a:noFill/>
            <a:miter lim="800000"/>
          </a:ln>
        </p:spPr>
        <p:txBody>
          <a:bodyPr wrap="none" lIns="68582" tIns="34292" rIns="68582" bIns="34292">
            <a:spAutoFit/>
          </a:bodyPr>
          <a:lstStyle/>
          <a:p>
            <a:pPr algn="ctr"/>
            <a:r>
              <a:rPr lang="zh-CN" altLang="en-US" sz="2000" b="0">
                <a:solidFill>
                  <a:srgbClr val="3F3F3F"/>
                </a:solidFill>
                <a:latin typeface="微软雅黑" panose="020B0503020204020204" charset="-122"/>
                <a:ea typeface="微软雅黑" panose="020B0503020204020204" charset="-122"/>
                <a:sym typeface="Arial" panose="020B0604020202020204" pitchFamily="34" charset="0"/>
              </a:rPr>
              <a:t>百年渡商业模式</a:t>
            </a:r>
            <a:endParaRPr lang="zh-CN" altLang="en-US" sz="2000" b="0">
              <a:solidFill>
                <a:srgbClr val="3F3F3F"/>
              </a:solidFill>
              <a:latin typeface="微软雅黑" panose="020B0503020204020204" charset="-122"/>
              <a:ea typeface="微软雅黑" panose="020B0503020204020204" charset="-122"/>
              <a:sym typeface="Arial" panose="020B0604020202020204" pitchFamily="34" charset="0"/>
            </a:endParaRPr>
          </a:p>
        </p:txBody>
      </p:sp>
      <p:pic>
        <p:nvPicPr>
          <p:cNvPr id="37928" name="图片 120" descr="20140624研究院logo_副本"/>
          <p:cNvPicPr>
            <a:picLocks noChangeAspect="1"/>
          </p:cNvPicPr>
          <p:nvPr/>
        </p:nvPicPr>
        <p:blipFill>
          <a:blip r:embed="rId1" cstate="print"/>
          <a:srcRect/>
          <a:stretch>
            <a:fillRect/>
          </a:stretch>
        </p:blipFill>
        <p:spPr bwMode="auto">
          <a:xfrm>
            <a:off x="735013" y="376238"/>
            <a:ext cx="450850" cy="461962"/>
          </a:xfrm>
          <a:prstGeom prst="rect">
            <a:avLst/>
          </a:prstGeom>
          <a:noFill/>
          <a:ln w="9525">
            <a:noFill/>
            <a:miter lim="800000"/>
            <a:headEnd/>
            <a:tailEnd/>
          </a:ln>
        </p:spPr>
      </p:pic>
      <p:pic>
        <p:nvPicPr>
          <p:cNvPr id="46" name="Picture 2" descr="E:\蓝源工作文件\蓝源集团简介\logo2.png"/>
          <p:cNvPicPr>
            <a:picLocks noChangeAspect="1" noChangeArrowheads="1"/>
          </p:cNvPicPr>
          <p:nvPr/>
        </p:nvPicPr>
        <p:blipFill>
          <a:blip r:embed="rId2"/>
          <a:srcRect/>
          <a:stretch>
            <a:fillRect/>
          </a:stretch>
        </p:blipFill>
        <p:spPr bwMode="auto">
          <a:xfrm>
            <a:off x="8077200" y="57150"/>
            <a:ext cx="812800" cy="688975"/>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灯片编号占位符 1"/>
          <p:cNvSpPr>
            <a:spLocks noGrp="1"/>
          </p:cNvSpPr>
          <p:nvPr>
            <p:ph type="sldNum" sz="quarter" idx="10"/>
          </p:nvPr>
        </p:nvSpPr>
        <p:spPr bwMode="auto">
          <a:noFill/>
          <a:ln>
            <a:miter lim="800000"/>
          </a:ln>
        </p:spPr>
        <p:txBody>
          <a:bodyPr vert="horz" wrap="square" numCol="1" anchor="t" anchorCtr="0" compatLnSpc="1"/>
          <a:lstStyle/>
          <a:p>
            <a:fld id="{88FE298A-11D0-44B7-BDF7-3789CA7CB85F}" type="slidenum">
              <a:rPr lang="en-US" altLang="zh-CN">
                <a:latin typeface="Arial" panose="020B0604020202020204" pitchFamily="34" charset="0"/>
                <a:ea typeface="黑体" panose="02010609060101010101" pitchFamily="2" charset="-122"/>
              </a:rPr>
            </a:fld>
            <a:endParaRPr lang="en-US" altLang="zh-CN">
              <a:latin typeface="Arial" panose="020B0604020202020204" pitchFamily="34" charset="0"/>
              <a:ea typeface="黑体" panose="02010609060101010101" pitchFamily="2" charset="-122"/>
            </a:endParaRPr>
          </a:p>
        </p:txBody>
      </p:sp>
      <p:cxnSp>
        <p:nvCxnSpPr>
          <p:cNvPr id="173" name="直接箭头连接符 172"/>
          <p:cNvCxnSpPr/>
          <p:nvPr/>
        </p:nvCxnSpPr>
        <p:spPr>
          <a:xfrm>
            <a:off x="3857625" y="3463925"/>
            <a:ext cx="0" cy="427038"/>
          </a:xfrm>
          <a:prstGeom prst="straightConnector1">
            <a:avLst/>
          </a:prstGeom>
          <a:ln w="127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4" name="直接箭头连接符 173"/>
          <p:cNvCxnSpPr/>
          <p:nvPr/>
        </p:nvCxnSpPr>
        <p:spPr>
          <a:xfrm>
            <a:off x="4254500" y="3467100"/>
            <a:ext cx="0" cy="425450"/>
          </a:xfrm>
          <a:prstGeom prst="straightConnector1">
            <a:avLst/>
          </a:prstGeom>
          <a:ln w="127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5" name="直接箭头连接符 174"/>
          <p:cNvCxnSpPr/>
          <p:nvPr/>
        </p:nvCxnSpPr>
        <p:spPr>
          <a:xfrm>
            <a:off x="4665663" y="3465513"/>
            <a:ext cx="0" cy="425450"/>
          </a:xfrm>
          <a:prstGeom prst="straightConnector1">
            <a:avLst/>
          </a:prstGeom>
          <a:ln w="127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9941" name="组合 3"/>
          <p:cNvGrpSpPr/>
          <p:nvPr/>
        </p:nvGrpSpPr>
        <p:grpSpPr bwMode="auto">
          <a:xfrm>
            <a:off x="903288" y="249238"/>
            <a:ext cx="3238500" cy="681037"/>
            <a:chOff x="903371" y="249943"/>
            <a:chExt cx="2831223" cy="679699"/>
          </a:xfrm>
        </p:grpSpPr>
        <p:sp>
          <p:nvSpPr>
            <p:cNvPr id="92" name="任意多边形 91"/>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93" name="任意多边形 92"/>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nvGrpSpPr>
          <p:cNvPr id="39942" name="组合 93"/>
          <p:cNvGrpSpPr/>
          <p:nvPr/>
        </p:nvGrpSpPr>
        <p:grpSpPr bwMode="auto">
          <a:xfrm rot="-5400000">
            <a:off x="574675" y="158751"/>
            <a:ext cx="765175" cy="863600"/>
            <a:chOff x="8439634" y="3544648"/>
            <a:chExt cx="1611146" cy="1817848"/>
          </a:xfrm>
        </p:grpSpPr>
        <p:sp>
          <p:nvSpPr>
            <p:cNvPr id="9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9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sp>
        <p:nvSpPr>
          <p:cNvPr id="39943" name="矩形 3"/>
          <p:cNvSpPr>
            <a:spLocks noChangeArrowheads="1"/>
          </p:cNvSpPr>
          <p:nvPr/>
        </p:nvSpPr>
        <p:spPr bwMode="auto">
          <a:xfrm>
            <a:off x="1724025" y="442913"/>
            <a:ext cx="1420813" cy="377825"/>
          </a:xfrm>
          <a:prstGeom prst="rect">
            <a:avLst/>
          </a:prstGeom>
          <a:noFill/>
          <a:ln w="9525">
            <a:noFill/>
            <a:miter lim="800000"/>
          </a:ln>
        </p:spPr>
        <p:txBody>
          <a:bodyPr wrap="none" lIns="68582" tIns="34292" rIns="68582" bIns="34292">
            <a:spAutoFit/>
          </a:bodyPr>
          <a:lstStyle/>
          <a:p>
            <a:pPr algn="ctr"/>
            <a:r>
              <a:rPr lang="zh-CN" altLang="en-US" sz="2000" b="0">
                <a:solidFill>
                  <a:srgbClr val="3F3F3F"/>
                </a:solidFill>
                <a:latin typeface="微软雅黑" panose="020B0503020204020204" charset="-122"/>
                <a:ea typeface="微软雅黑" panose="020B0503020204020204" charset="-122"/>
                <a:sym typeface="Arial" panose="020B0604020202020204" pitchFamily="34" charset="0"/>
              </a:rPr>
              <a:t>研究院特色</a:t>
            </a:r>
            <a:endParaRPr lang="zh-CN" altLang="en-US" sz="2000" b="0">
              <a:solidFill>
                <a:srgbClr val="3F3F3F"/>
              </a:solidFill>
              <a:latin typeface="微软雅黑" panose="020B0503020204020204" charset="-122"/>
              <a:ea typeface="微软雅黑" panose="020B0503020204020204" charset="-122"/>
              <a:sym typeface="Arial" panose="020B0604020202020204" pitchFamily="34" charset="0"/>
            </a:endParaRPr>
          </a:p>
        </p:txBody>
      </p:sp>
      <p:pic>
        <p:nvPicPr>
          <p:cNvPr id="39944" name="图片 120" descr="20140624研究院logo_副本"/>
          <p:cNvPicPr>
            <a:picLocks noChangeAspect="1"/>
          </p:cNvPicPr>
          <p:nvPr/>
        </p:nvPicPr>
        <p:blipFill>
          <a:blip r:embed="rId1" cstate="print"/>
          <a:srcRect/>
          <a:stretch>
            <a:fillRect/>
          </a:stretch>
        </p:blipFill>
        <p:spPr bwMode="auto">
          <a:xfrm>
            <a:off x="735013" y="376238"/>
            <a:ext cx="450850" cy="461962"/>
          </a:xfrm>
          <a:prstGeom prst="rect">
            <a:avLst/>
          </a:prstGeom>
          <a:noFill/>
          <a:ln w="9525">
            <a:noFill/>
            <a:miter lim="800000"/>
            <a:headEnd/>
            <a:tailEnd/>
          </a:ln>
        </p:spPr>
      </p:pic>
      <p:grpSp>
        <p:nvGrpSpPr>
          <p:cNvPr id="39945" name="组合 35"/>
          <p:cNvGrpSpPr/>
          <p:nvPr/>
        </p:nvGrpSpPr>
        <p:grpSpPr bwMode="auto">
          <a:xfrm>
            <a:off x="2822575" y="1617663"/>
            <a:ext cx="3241675" cy="1946275"/>
            <a:chOff x="1480286" y="1400736"/>
            <a:chExt cx="4320388" cy="2593453"/>
          </a:xfrm>
        </p:grpSpPr>
        <p:sp>
          <p:nvSpPr>
            <p:cNvPr id="39948" name="TextBox 17"/>
            <p:cNvSpPr txBox="1">
              <a:spLocks noChangeArrowheads="1"/>
            </p:cNvSpPr>
            <p:nvPr/>
          </p:nvSpPr>
          <p:spPr bwMode="auto">
            <a:xfrm>
              <a:off x="3059525" y="1400736"/>
              <a:ext cx="807284" cy="500256"/>
            </a:xfrm>
            <a:prstGeom prst="rect">
              <a:avLst/>
            </a:prstGeom>
            <a:noFill/>
            <a:ln w="9525">
              <a:noFill/>
              <a:miter lim="800000"/>
            </a:ln>
          </p:spPr>
          <p:txBody>
            <a:bodyPr>
              <a:spAutoFit/>
            </a:bodyPr>
            <a:lstStyle/>
            <a:p>
              <a:pPr algn="ctr"/>
              <a:r>
                <a:rPr lang="zh-CN" altLang="en-US" sz="900">
                  <a:latin typeface="微软雅黑" panose="020B0503020204020204" charset="-122"/>
                  <a:ea typeface="微软雅黑" panose="020B0503020204020204" charset="-122"/>
                </a:rPr>
                <a:t>人才培养</a:t>
              </a:r>
              <a:endParaRPr lang="zh-CN" altLang="en-US" sz="900">
                <a:latin typeface="微软雅黑" panose="020B0503020204020204" charset="-122"/>
                <a:ea typeface="微软雅黑" panose="020B0503020204020204" charset="-122"/>
              </a:endParaRPr>
            </a:p>
          </p:txBody>
        </p:sp>
        <p:grpSp>
          <p:nvGrpSpPr>
            <p:cNvPr id="39949" name="组合 37"/>
            <p:cNvGrpSpPr/>
            <p:nvPr/>
          </p:nvGrpSpPr>
          <p:grpSpPr bwMode="auto">
            <a:xfrm>
              <a:off x="1480286" y="1519065"/>
              <a:ext cx="4320388" cy="2475124"/>
              <a:chOff x="1027288" y="3164550"/>
              <a:chExt cx="4663358" cy="1843301"/>
            </a:xfrm>
          </p:grpSpPr>
          <p:sp>
            <p:nvSpPr>
              <p:cNvPr id="45" name="流程图: 过程 44"/>
              <p:cNvSpPr/>
              <p:nvPr/>
            </p:nvSpPr>
            <p:spPr>
              <a:xfrm>
                <a:off x="1027288" y="4476945"/>
                <a:ext cx="4663358" cy="530906"/>
              </a:xfrm>
              <a:prstGeom prst="flowChartProcess">
                <a:avLst/>
              </a:prstGeom>
              <a:solidFill>
                <a:schemeClr val="accent1">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sz="2100" dirty="0">
                    <a:solidFill>
                      <a:schemeClr val="tx1"/>
                    </a:solidFill>
                    <a:latin typeface="微软雅黑" panose="020B0503020204020204" charset="-122"/>
                    <a:ea typeface="微软雅黑" panose="020B0503020204020204" charset="-122"/>
                  </a:rPr>
                  <a:t>家族财富管理研究院</a:t>
                </a:r>
                <a:endParaRPr lang="zh-CN" altLang="en-US" sz="2100" dirty="0">
                  <a:solidFill>
                    <a:schemeClr val="tx1"/>
                  </a:solidFill>
                  <a:latin typeface="微软雅黑" panose="020B0503020204020204" charset="-122"/>
                  <a:ea typeface="微软雅黑" panose="020B0503020204020204" charset="-122"/>
                </a:endParaRPr>
              </a:p>
            </p:txBody>
          </p:sp>
          <p:sp>
            <p:nvSpPr>
              <p:cNvPr id="68" name="流程图: 过程 67"/>
              <p:cNvSpPr/>
              <p:nvPr/>
            </p:nvSpPr>
            <p:spPr>
              <a:xfrm>
                <a:off x="1027288" y="3164648"/>
                <a:ext cx="1473001" cy="530905"/>
              </a:xfrm>
              <a:prstGeom prst="flowChartProcess">
                <a:avLst/>
              </a:prstGeom>
              <a:solidFill>
                <a:schemeClr val="accent1">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sz="1200" dirty="0">
                    <a:solidFill>
                      <a:schemeClr val="tx1"/>
                    </a:solidFill>
                    <a:latin typeface="微软雅黑" panose="020B0503020204020204" charset="-122"/>
                    <a:ea typeface="微软雅黑" panose="020B0503020204020204" charset="-122"/>
                  </a:rPr>
                  <a:t>职业培训</a:t>
                </a:r>
                <a:endParaRPr lang="zh-CN" altLang="en-US" sz="1200" dirty="0">
                  <a:solidFill>
                    <a:schemeClr val="tx1"/>
                  </a:solidFill>
                  <a:latin typeface="微软雅黑" panose="020B0503020204020204" charset="-122"/>
                  <a:ea typeface="微软雅黑" panose="020B0503020204020204" charset="-122"/>
                </a:endParaRPr>
              </a:p>
              <a:p>
                <a:pPr algn="ctr">
                  <a:defRPr/>
                </a:pPr>
                <a:r>
                  <a:rPr lang="zh-CN" altLang="en-US" sz="1200" dirty="0">
                    <a:solidFill>
                      <a:schemeClr val="tx1"/>
                    </a:solidFill>
                    <a:latin typeface="微软雅黑" panose="020B0503020204020204" charset="-122"/>
                    <a:ea typeface="微软雅黑" panose="020B0503020204020204" charset="-122"/>
                  </a:rPr>
                  <a:t>创新教学</a:t>
                </a:r>
                <a:endParaRPr lang="zh-CN" altLang="en-US" sz="1200" dirty="0">
                  <a:solidFill>
                    <a:schemeClr val="tx1"/>
                  </a:solidFill>
                  <a:latin typeface="微软雅黑" panose="020B0503020204020204" charset="-122"/>
                  <a:ea typeface="微软雅黑" panose="020B0503020204020204" charset="-122"/>
                </a:endParaRPr>
              </a:p>
            </p:txBody>
          </p:sp>
          <p:sp>
            <p:nvSpPr>
              <p:cNvPr id="69" name="流程图: 过程 68"/>
              <p:cNvSpPr/>
              <p:nvPr/>
            </p:nvSpPr>
            <p:spPr>
              <a:xfrm>
                <a:off x="3815712" y="3164648"/>
                <a:ext cx="1874934" cy="530905"/>
              </a:xfrm>
              <a:prstGeom prst="flowChartProcess">
                <a:avLst/>
              </a:prstGeom>
              <a:solidFill>
                <a:schemeClr val="accent1">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sz="1200" dirty="0">
                    <a:solidFill>
                      <a:schemeClr val="tx1"/>
                    </a:solidFill>
                    <a:latin typeface="微软雅黑" panose="020B0503020204020204" charset="-122"/>
                    <a:ea typeface="微软雅黑" panose="020B0503020204020204" charset="-122"/>
                  </a:rPr>
                  <a:t>金融服务实践</a:t>
                </a:r>
                <a:endParaRPr lang="zh-CN" altLang="en-US" sz="1200" dirty="0">
                  <a:solidFill>
                    <a:schemeClr val="tx1"/>
                  </a:solidFill>
                  <a:latin typeface="微软雅黑" panose="020B0503020204020204" charset="-122"/>
                  <a:ea typeface="微软雅黑" panose="020B0503020204020204" charset="-122"/>
                </a:endParaRPr>
              </a:p>
            </p:txBody>
          </p:sp>
        </p:grpSp>
        <p:sp>
          <p:nvSpPr>
            <p:cNvPr id="39" name="上箭头 38"/>
            <p:cNvSpPr/>
            <p:nvPr/>
          </p:nvSpPr>
          <p:spPr>
            <a:xfrm>
              <a:off x="4607384" y="2242656"/>
              <a:ext cx="391417" cy="1009034"/>
            </a:xfrm>
            <a:prstGeom prst="up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900" dirty="0">
                  <a:solidFill>
                    <a:schemeClr val="bg1"/>
                  </a:solidFill>
                  <a:latin typeface="微软雅黑" panose="020B0503020204020204" charset="-122"/>
                  <a:ea typeface="微软雅黑" panose="020B0503020204020204" charset="-122"/>
                </a:rPr>
                <a:t>理论支撑</a:t>
              </a:r>
              <a:endParaRPr lang="zh-CN" altLang="en-US" sz="900" dirty="0">
                <a:solidFill>
                  <a:schemeClr val="bg1"/>
                </a:solidFill>
                <a:latin typeface="微软雅黑" panose="020B0503020204020204" charset="-122"/>
                <a:ea typeface="微软雅黑" panose="020B0503020204020204" charset="-122"/>
              </a:endParaRPr>
            </a:p>
          </p:txBody>
        </p:sp>
        <p:sp>
          <p:nvSpPr>
            <p:cNvPr id="40" name="上箭头 39"/>
            <p:cNvSpPr/>
            <p:nvPr/>
          </p:nvSpPr>
          <p:spPr>
            <a:xfrm>
              <a:off x="1905555" y="2242656"/>
              <a:ext cx="391415" cy="1009034"/>
            </a:xfrm>
            <a:prstGeom prst="up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900" dirty="0">
                  <a:solidFill>
                    <a:schemeClr val="bg1"/>
                  </a:solidFill>
                  <a:latin typeface="微软雅黑" panose="020B0503020204020204" charset="-122"/>
                  <a:ea typeface="微软雅黑" panose="020B0503020204020204" charset="-122"/>
                </a:rPr>
                <a:t>理论支撑</a:t>
              </a:r>
              <a:endParaRPr lang="zh-CN" altLang="en-US" sz="900" dirty="0">
                <a:solidFill>
                  <a:schemeClr val="bg1"/>
                </a:solidFill>
                <a:latin typeface="微软雅黑" panose="020B0503020204020204" charset="-122"/>
                <a:ea typeface="微软雅黑" panose="020B0503020204020204" charset="-122"/>
              </a:endParaRPr>
            </a:p>
          </p:txBody>
        </p:sp>
        <p:sp>
          <p:nvSpPr>
            <p:cNvPr id="41" name="右箭头 40"/>
            <p:cNvSpPr/>
            <p:nvPr/>
          </p:nvSpPr>
          <p:spPr>
            <a:xfrm>
              <a:off x="2861880" y="1667274"/>
              <a:ext cx="1201753" cy="219999"/>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dirty="0"/>
            </a:p>
          </p:txBody>
        </p:sp>
        <p:sp>
          <p:nvSpPr>
            <p:cNvPr id="42" name="左箭头 41"/>
            <p:cNvSpPr/>
            <p:nvPr/>
          </p:nvSpPr>
          <p:spPr>
            <a:xfrm>
              <a:off x="2844954" y="1925350"/>
              <a:ext cx="1201753" cy="179806"/>
            </a:xfrm>
            <a:prstGeom prst="lef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p>
          </p:txBody>
        </p:sp>
        <p:sp>
          <p:nvSpPr>
            <p:cNvPr id="39954" name="TextBox 19"/>
            <p:cNvSpPr txBox="1">
              <a:spLocks noChangeArrowheads="1"/>
            </p:cNvSpPr>
            <p:nvPr/>
          </p:nvSpPr>
          <p:spPr bwMode="auto">
            <a:xfrm>
              <a:off x="3042530" y="2038765"/>
              <a:ext cx="807284" cy="500256"/>
            </a:xfrm>
            <a:prstGeom prst="rect">
              <a:avLst/>
            </a:prstGeom>
            <a:noFill/>
            <a:ln w="9525">
              <a:noFill/>
              <a:miter lim="800000"/>
            </a:ln>
          </p:spPr>
          <p:txBody>
            <a:bodyPr>
              <a:spAutoFit/>
            </a:bodyPr>
            <a:lstStyle/>
            <a:p>
              <a:pPr algn="ctr"/>
              <a:r>
                <a:rPr lang="zh-CN" altLang="en-US" sz="900">
                  <a:latin typeface="微软雅黑" panose="020B0503020204020204" charset="-122"/>
                  <a:ea typeface="微软雅黑" panose="020B0503020204020204" charset="-122"/>
                </a:rPr>
                <a:t>实践基础</a:t>
              </a:r>
              <a:endParaRPr lang="zh-CN" altLang="en-US" sz="900">
                <a:latin typeface="微软雅黑" panose="020B0503020204020204" charset="-122"/>
                <a:ea typeface="微软雅黑" panose="020B0503020204020204" charset="-122"/>
              </a:endParaRPr>
            </a:p>
          </p:txBody>
        </p:sp>
        <p:sp>
          <p:nvSpPr>
            <p:cNvPr id="44" name="下箭头 43"/>
            <p:cNvSpPr/>
            <p:nvPr/>
          </p:nvSpPr>
          <p:spPr>
            <a:xfrm>
              <a:off x="4998800" y="2268041"/>
              <a:ext cx="355448" cy="1009034"/>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900" dirty="0">
                  <a:solidFill>
                    <a:schemeClr val="bg1"/>
                  </a:solidFill>
                  <a:latin typeface="微软雅黑" panose="020B0503020204020204" charset="-122"/>
                  <a:ea typeface="微软雅黑" panose="020B0503020204020204" charset="-122"/>
                </a:rPr>
                <a:t> </a:t>
              </a:r>
              <a:r>
                <a:rPr lang="zh-CN" altLang="en-US" sz="900" dirty="0">
                  <a:solidFill>
                    <a:schemeClr val="bg1"/>
                  </a:solidFill>
                  <a:latin typeface="微软雅黑" panose="020B0503020204020204" charset="-122"/>
                  <a:ea typeface="微软雅黑" panose="020B0503020204020204" charset="-122"/>
                </a:rPr>
                <a:t>完善指导</a:t>
              </a:r>
              <a:endParaRPr lang="zh-CN" altLang="en-US" sz="900" dirty="0">
                <a:solidFill>
                  <a:schemeClr val="bg1"/>
                </a:solidFill>
                <a:latin typeface="微软雅黑" panose="020B0503020204020204" charset="-122"/>
                <a:ea typeface="微软雅黑" panose="020B0503020204020204" charset="-122"/>
              </a:endParaRPr>
            </a:p>
          </p:txBody>
        </p:sp>
      </p:grpSp>
      <p:sp>
        <p:nvSpPr>
          <p:cNvPr id="70" name="文本框 24"/>
          <p:cNvSpPr txBox="1"/>
          <p:nvPr/>
        </p:nvSpPr>
        <p:spPr>
          <a:xfrm>
            <a:off x="1617663" y="1192213"/>
            <a:ext cx="1781175" cy="312737"/>
          </a:xfrm>
          <a:prstGeom prst="rect">
            <a:avLst/>
          </a:prstGeom>
          <a:noFill/>
        </p:spPr>
        <p:txBody>
          <a:bodyPr>
            <a:spAutoFit/>
          </a:bodyPr>
          <a:lstStyle/>
          <a:p>
            <a:pPr algn="ctr">
              <a:defRPr/>
            </a:pPr>
            <a:r>
              <a:rPr lang="zh-CN" altLang="en-US" sz="1350" dirty="0">
                <a:latin typeface="微软雅黑" panose="020B0503020204020204" charset="-122"/>
                <a:ea typeface="微软雅黑" panose="020B0503020204020204" charset="-122"/>
              </a:rPr>
              <a:t>产学研融合体系</a:t>
            </a:r>
            <a:endParaRPr lang="zh-CN" altLang="en-US" sz="1350" dirty="0">
              <a:latin typeface="微软雅黑" panose="020B0503020204020204" charset="-122"/>
              <a:ea typeface="微软雅黑" panose="020B0503020204020204" charset="-122"/>
            </a:endParaRPr>
          </a:p>
        </p:txBody>
      </p:sp>
      <p:sp>
        <p:nvSpPr>
          <p:cNvPr id="39947" name="内容占位符 25"/>
          <p:cNvSpPr/>
          <p:nvPr/>
        </p:nvSpPr>
        <p:spPr bwMode="auto">
          <a:xfrm>
            <a:off x="2344738" y="3789363"/>
            <a:ext cx="3968750" cy="1146175"/>
          </a:xfrm>
          <a:prstGeom prst="rect">
            <a:avLst/>
          </a:prstGeom>
          <a:noFill/>
          <a:ln w="9525">
            <a:noFill/>
            <a:miter lim="800000"/>
          </a:ln>
        </p:spPr>
        <p:txBody>
          <a:bodyPr/>
          <a:lstStyle/>
          <a:p>
            <a:pPr marL="514350" indent="-285750">
              <a:spcBef>
                <a:spcPct val="20000"/>
              </a:spcBef>
              <a:buFont typeface="Wingdings" panose="05000000000000000000" pitchFamily="2" charset="2"/>
              <a:buChar char="u"/>
            </a:pPr>
            <a:r>
              <a:rPr lang="zh-CN" altLang="en-US" sz="900">
                <a:solidFill>
                  <a:srgbClr val="7F7F7F"/>
                </a:solidFill>
                <a:latin typeface="微软雅黑" panose="020B0503020204020204" charset="-122"/>
                <a:ea typeface="微软雅黑" panose="020B0503020204020204" charset="-122"/>
              </a:rPr>
              <a:t>研究院基于对国外家族财富管理的研究，结合中国经济文化的背景，提出并实践中国式家族财富管理整体解决方案。</a:t>
            </a:r>
            <a:endParaRPr lang="zh-CN" altLang="en-US" sz="900">
              <a:solidFill>
                <a:srgbClr val="7F7F7F"/>
              </a:solidFill>
              <a:latin typeface="微软雅黑" panose="020B0503020204020204" charset="-122"/>
              <a:ea typeface="微软雅黑" panose="020B0503020204020204" charset="-122"/>
            </a:endParaRPr>
          </a:p>
          <a:p>
            <a:pPr marL="514350" indent="-285750">
              <a:spcBef>
                <a:spcPct val="20000"/>
              </a:spcBef>
              <a:buFont typeface="Wingdings" panose="05000000000000000000" pitchFamily="2" charset="2"/>
              <a:buChar char="u"/>
            </a:pPr>
            <a:r>
              <a:rPr lang="zh-CN" altLang="en-US" sz="900">
                <a:solidFill>
                  <a:srgbClr val="7F7F7F"/>
                </a:solidFill>
                <a:latin typeface="微软雅黑" panose="020B0503020204020204" charset="-122"/>
                <a:ea typeface="微软雅黑" panose="020B0503020204020204" charset="-122"/>
              </a:rPr>
              <a:t>基于我们深度涉入的家族办公室案例，梳理沉淀从前期沟通、组建到后期操作、管理的全流程实践经验，用第一手经验来进一步完善理论研究。</a:t>
            </a:r>
            <a:endParaRPr lang="zh-CN" altLang="en-US" sz="900">
              <a:solidFill>
                <a:srgbClr val="7F7F7F"/>
              </a:solidFill>
              <a:latin typeface="微软雅黑" panose="020B0503020204020204" charset="-122"/>
              <a:ea typeface="微软雅黑" panose="020B0503020204020204" charset="-122"/>
            </a:endParaRPr>
          </a:p>
          <a:p>
            <a:pPr marL="514350" indent="-285750">
              <a:spcBef>
                <a:spcPct val="20000"/>
              </a:spcBef>
              <a:buFont typeface="Wingdings" panose="05000000000000000000" pitchFamily="2" charset="2"/>
              <a:buChar char="u"/>
            </a:pPr>
            <a:r>
              <a:rPr lang="zh-CN" altLang="en-US" sz="900">
                <a:solidFill>
                  <a:srgbClr val="7F7F7F"/>
                </a:solidFill>
                <a:latin typeface="微软雅黑" panose="020B0503020204020204" charset="-122"/>
                <a:ea typeface="微软雅黑" panose="020B0503020204020204" charset="-122"/>
              </a:rPr>
              <a:t>通过灵活多样的实战训练，将实践和研究的成果最终全部付诸于创新教学环节中。</a:t>
            </a:r>
            <a:endParaRPr lang="zh-CN" altLang="en-US" sz="900">
              <a:solidFill>
                <a:srgbClr val="7F7F7F"/>
              </a:solidFill>
              <a:latin typeface="微软雅黑" panose="020B0503020204020204" charset="-122"/>
              <a:ea typeface="微软雅黑" panose="020B0503020204020204" charset="-122"/>
            </a:endParaRPr>
          </a:p>
        </p:txBody>
      </p:sp>
      <p:pic>
        <p:nvPicPr>
          <p:cNvPr id="28" name="Picture 2" descr="E:\蓝源工作文件\蓝源集团简介\logo2.png"/>
          <p:cNvPicPr>
            <a:picLocks noChangeAspect="1" noChangeArrowheads="1"/>
          </p:cNvPicPr>
          <p:nvPr/>
        </p:nvPicPr>
        <p:blipFill>
          <a:blip r:embed="rId2"/>
          <a:srcRect/>
          <a:stretch>
            <a:fillRect/>
          </a:stretch>
        </p:blipFill>
        <p:spPr bwMode="auto">
          <a:xfrm>
            <a:off x="8077200" y="57150"/>
            <a:ext cx="812800" cy="688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灯片编号占位符 1"/>
          <p:cNvSpPr>
            <a:spLocks noGrp="1"/>
          </p:cNvSpPr>
          <p:nvPr>
            <p:ph type="sldNum" sz="quarter" idx="10"/>
          </p:nvPr>
        </p:nvSpPr>
        <p:spPr bwMode="auto">
          <a:noFill/>
          <a:ln>
            <a:miter lim="800000"/>
          </a:ln>
        </p:spPr>
        <p:txBody>
          <a:bodyPr vert="horz" wrap="square" numCol="1" anchor="t" anchorCtr="0" compatLnSpc="1"/>
          <a:lstStyle/>
          <a:p>
            <a:fld id="{6A68A729-3437-45CD-A6E8-02C98D14ACF0}" type="slidenum">
              <a:rPr lang="en-US" altLang="zh-CN">
                <a:latin typeface="Arial" panose="020B0604020202020204" pitchFamily="34" charset="0"/>
                <a:ea typeface="黑体" panose="02010609060101010101" pitchFamily="2" charset="-122"/>
              </a:rPr>
            </a:fld>
            <a:endParaRPr lang="en-US" altLang="zh-CN">
              <a:latin typeface="Arial" panose="020B0604020202020204" pitchFamily="34" charset="0"/>
              <a:ea typeface="黑体" panose="02010609060101010101" pitchFamily="2" charset="-122"/>
            </a:endParaRPr>
          </a:p>
        </p:txBody>
      </p:sp>
      <p:cxnSp>
        <p:nvCxnSpPr>
          <p:cNvPr id="173" name="直接箭头连接符 172"/>
          <p:cNvCxnSpPr/>
          <p:nvPr/>
        </p:nvCxnSpPr>
        <p:spPr>
          <a:xfrm>
            <a:off x="3857625" y="3463925"/>
            <a:ext cx="0" cy="427038"/>
          </a:xfrm>
          <a:prstGeom prst="straightConnector1">
            <a:avLst/>
          </a:prstGeom>
          <a:ln w="127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4" name="直接箭头连接符 173"/>
          <p:cNvCxnSpPr/>
          <p:nvPr/>
        </p:nvCxnSpPr>
        <p:spPr>
          <a:xfrm>
            <a:off x="4254500" y="3467100"/>
            <a:ext cx="0" cy="425450"/>
          </a:xfrm>
          <a:prstGeom prst="straightConnector1">
            <a:avLst/>
          </a:prstGeom>
          <a:ln w="127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5" name="直接箭头连接符 174"/>
          <p:cNvCxnSpPr/>
          <p:nvPr/>
        </p:nvCxnSpPr>
        <p:spPr>
          <a:xfrm>
            <a:off x="4665663" y="3465513"/>
            <a:ext cx="0" cy="425450"/>
          </a:xfrm>
          <a:prstGeom prst="straightConnector1">
            <a:avLst/>
          </a:prstGeom>
          <a:ln w="127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989" name="组合 3"/>
          <p:cNvGrpSpPr/>
          <p:nvPr/>
        </p:nvGrpSpPr>
        <p:grpSpPr bwMode="auto">
          <a:xfrm>
            <a:off x="903288" y="249238"/>
            <a:ext cx="3238500" cy="681037"/>
            <a:chOff x="903371" y="249943"/>
            <a:chExt cx="2831223" cy="679699"/>
          </a:xfrm>
        </p:grpSpPr>
        <p:sp>
          <p:nvSpPr>
            <p:cNvPr id="92" name="任意多边形 91"/>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93" name="任意多边形 92"/>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nvGrpSpPr>
          <p:cNvPr id="41990" name="组合 93"/>
          <p:cNvGrpSpPr/>
          <p:nvPr/>
        </p:nvGrpSpPr>
        <p:grpSpPr bwMode="auto">
          <a:xfrm rot="-5400000">
            <a:off x="574675" y="158751"/>
            <a:ext cx="765175" cy="863600"/>
            <a:chOff x="8439634" y="3544648"/>
            <a:chExt cx="1611146" cy="1817848"/>
          </a:xfrm>
        </p:grpSpPr>
        <p:sp>
          <p:nvSpPr>
            <p:cNvPr id="9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9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sp>
        <p:nvSpPr>
          <p:cNvPr id="41991" name="矩形 3"/>
          <p:cNvSpPr>
            <a:spLocks noChangeArrowheads="1"/>
          </p:cNvSpPr>
          <p:nvPr/>
        </p:nvSpPr>
        <p:spPr bwMode="auto">
          <a:xfrm>
            <a:off x="1852613" y="442913"/>
            <a:ext cx="1165225" cy="377825"/>
          </a:xfrm>
          <a:prstGeom prst="rect">
            <a:avLst/>
          </a:prstGeom>
          <a:noFill/>
          <a:ln w="9525">
            <a:noFill/>
            <a:miter lim="800000"/>
          </a:ln>
        </p:spPr>
        <p:txBody>
          <a:bodyPr wrap="none" lIns="68582" tIns="34292" rIns="68582" bIns="34292">
            <a:spAutoFit/>
          </a:bodyPr>
          <a:lstStyle/>
          <a:p>
            <a:pPr algn="ctr"/>
            <a:r>
              <a:rPr lang="zh-CN" altLang="en-US" sz="2000" b="0">
                <a:solidFill>
                  <a:srgbClr val="3F3F3F"/>
                </a:solidFill>
                <a:latin typeface="微软雅黑" panose="020B0503020204020204" charset="-122"/>
                <a:ea typeface="微软雅黑" panose="020B0503020204020204" charset="-122"/>
                <a:sym typeface="Arial" panose="020B0604020202020204" pitchFamily="34" charset="0"/>
              </a:rPr>
              <a:t>特色教育</a:t>
            </a:r>
            <a:endParaRPr lang="zh-CN" altLang="en-US" sz="2000" b="0">
              <a:solidFill>
                <a:srgbClr val="3F3F3F"/>
              </a:solidFill>
              <a:latin typeface="微软雅黑" panose="020B0503020204020204" charset="-122"/>
              <a:ea typeface="微软雅黑" panose="020B0503020204020204" charset="-122"/>
              <a:sym typeface="Arial" panose="020B0604020202020204" pitchFamily="34" charset="0"/>
            </a:endParaRPr>
          </a:p>
        </p:txBody>
      </p:sp>
      <p:pic>
        <p:nvPicPr>
          <p:cNvPr id="41992" name="图片 120" descr="20140624研究院logo_副本"/>
          <p:cNvPicPr>
            <a:picLocks noChangeAspect="1"/>
          </p:cNvPicPr>
          <p:nvPr/>
        </p:nvPicPr>
        <p:blipFill>
          <a:blip r:embed="rId1" cstate="print"/>
          <a:srcRect/>
          <a:stretch>
            <a:fillRect/>
          </a:stretch>
        </p:blipFill>
        <p:spPr bwMode="auto">
          <a:xfrm>
            <a:off x="735013" y="376238"/>
            <a:ext cx="450850" cy="461962"/>
          </a:xfrm>
          <a:prstGeom prst="rect">
            <a:avLst/>
          </a:prstGeom>
          <a:noFill/>
          <a:ln w="9525">
            <a:noFill/>
            <a:miter lim="800000"/>
            <a:headEnd/>
            <a:tailEnd/>
          </a:ln>
        </p:spPr>
      </p:pic>
      <p:sp>
        <p:nvSpPr>
          <p:cNvPr id="75" name="TextBox 52"/>
          <p:cNvSpPr/>
          <p:nvPr/>
        </p:nvSpPr>
        <p:spPr>
          <a:xfrm>
            <a:off x="2141538" y="3360738"/>
            <a:ext cx="4862512" cy="2108200"/>
          </a:xfrm>
          <a:prstGeom prst="rect">
            <a:avLst/>
          </a:prstGeom>
          <a:noFill/>
          <a:ln w="9525">
            <a:noFill/>
          </a:ln>
        </p:spPr>
        <p:txBody>
          <a:bodyPr lIns="68396" tIns="34190" rIns="68396" bIns="34190">
            <a:spAutoFit/>
          </a:bodyPr>
          <a:lstStyle/>
          <a:p>
            <a:pPr algn="ctr">
              <a:lnSpc>
                <a:spcPct val="150000"/>
              </a:lnSpc>
              <a:defRPr/>
            </a:pPr>
            <a:endParaRPr lang="zh-CN" altLang="en-US" sz="900" dirty="0">
              <a:latin typeface="微软雅黑" panose="020B0503020204020204" charset="-122"/>
              <a:ea typeface="微软雅黑" panose="020B0503020204020204" charset="-122"/>
              <a:sym typeface="黑体" panose="02010609060101010101" pitchFamily="2" charset="-122"/>
            </a:endParaRPr>
          </a:p>
          <a:p>
            <a:pPr marL="285750" indent="-285750" algn="ctr">
              <a:lnSpc>
                <a:spcPct val="150000"/>
              </a:lnSpc>
              <a:buFont typeface="Wingdings" panose="05000000000000000000" pitchFamily="2" charset="2"/>
              <a:buChar char="Ø"/>
              <a:defRPr/>
            </a:pPr>
            <a:r>
              <a:rPr lang="zh-CN" altLang="en-US" sz="1200" dirty="0">
                <a:latin typeface="微软雅黑" panose="020B0503020204020204" charset="-122"/>
                <a:ea typeface="微软雅黑" panose="020B0503020204020204" charset="-122"/>
                <a:sym typeface="黑体" panose="02010609060101010101" pitchFamily="2" charset="-122"/>
              </a:rPr>
              <a:t>世界首个家族财富管理方向课程体系</a:t>
            </a:r>
            <a:endParaRPr lang="en-US" altLang="zh-CN" sz="1200" dirty="0">
              <a:latin typeface="微软雅黑" panose="020B0503020204020204" charset="-122"/>
              <a:ea typeface="微软雅黑" panose="020B0503020204020204" charset="-122"/>
              <a:sym typeface="黑体" panose="02010609060101010101" pitchFamily="2" charset="-122"/>
            </a:endParaRPr>
          </a:p>
          <a:p>
            <a:pPr marL="285750" indent="-285750" algn="ctr">
              <a:lnSpc>
                <a:spcPct val="150000"/>
              </a:lnSpc>
              <a:buFont typeface="Wingdings" panose="05000000000000000000" pitchFamily="2" charset="2"/>
              <a:buChar char="Ø"/>
              <a:defRPr/>
            </a:pPr>
            <a:r>
              <a:rPr lang="zh-CN" altLang="en-US" sz="1200" dirty="0">
                <a:latin typeface="微软雅黑" panose="020B0503020204020204" charset="-122"/>
                <a:ea typeface="微软雅黑" panose="020B0503020204020204" charset="-122"/>
                <a:sym typeface="黑体" panose="02010609060101010101" pitchFamily="2" charset="-122"/>
              </a:rPr>
              <a:t>浙江省教育厅批准的唯一家族财富管理方向专业</a:t>
            </a:r>
            <a:endParaRPr lang="en-US" altLang="zh-CN" sz="1200" dirty="0">
              <a:latin typeface="微软雅黑" panose="020B0503020204020204" charset="-122"/>
              <a:ea typeface="微软雅黑" panose="020B0503020204020204" charset="-122"/>
              <a:sym typeface="黑体" panose="02010609060101010101" pitchFamily="2" charset="-122"/>
            </a:endParaRPr>
          </a:p>
          <a:p>
            <a:pPr marL="285750" indent="-285750" algn="ctr">
              <a:lnSpc>
                <a:spcPct val="150000"/>
              </a:lnSpc>
              <a:buFont typeface="Wingdings" panose="05000000000000000000" pitchFamily="2" charset="2"/>
              <a:buChar char="Ø"/>
              <a:defRPr/>
            </a:pPr>
            <a:r>
              <a:rPr lang="zh-CN" altLang="en-US" sz="1200" dirty="0">
                <a:latin typeface="微软雅黑" panose="020B0503020204020204" charset="-122"/>
                <a:ea typeface="微软雅黑" panose="020B0503020204020204" charset="-122"/>
                <a:sym typeface="黑体" panose="02010609060101010101" pitchFamily="2" charset="-122"/>
              </a:rPr>
              <a:t>目前为止已招收企业家二代为主体的</a:t>
            </a:r>
            <a:r>
              <a:rPr lang="en-US" altLang="zh-CN" sz="1200" dirty="0">
                <a:latin typeface="微软雅黑" panose="020B0503020204020204" charset="-122"/>
                <a:ea typeface="微软雅黑" panose="020B0503020204020204" charset="-122"/>
                <a:sym typeface="黑体" panose="02010609060101010101" pitchFamily="2" charset="-122"/>
              </a:rPr>
              <a:t>80</a:t>
            </a:r>
            <a:r>
              <a:rPr lang="zh-CN" altLang="en-US" sz="1200" dirty="0">
                <a:latin typeface="微软雅黑" panose="020B0503020204020204" charset="-122"/>
                <a:ea typeface="微软雅黑" panose="020B0503020204020204" charset="-122"/>
                <a:sym typeface="黑体" panose="02010609060101010101" pitchFamily="2" charset="-122"/>
              </a:rPr>
              <a:t>名学生进行本科教育</a:t>
            </a:r>
            <a:endParaRPr lang="en-US" altLang="zh-CN" sz="1200" dirty="0">
              <a:latin typeface="微软雅黑" panose="020B0503020204020204" charset="-122"/>
              <a:ea typeface="微软雅黑" panose="020B0503020204020204" charset="-122"/>
              <a:sym typeface="黑体" panose="02010609060101010101" pitchFamily="2" charset="-122"/>
            </a:endParaRPr>
          </a:p>
          <a:p>
            <a:pPr algn="ctr">
              <a:lnSpc>
                <a:spcPct val="150000"/>
              </a:lnSpc>
              <a:defRPr/>
            </a:pPr>
            <a:r>
              <a:rPr lang="zh-CN" altLang="en-US" sz="1200" dirty="0">
                <a:latin typeface="微软雅黑" panose="020B0503020204020204" charset="-122"/>
                <a:ea typeface="微软雅黑" panose="020B0503020204020204" charset="-122"/>
                <a:sym typeface="黑体" panose="02010609060101010101" pitchFamily="2" charset="-122"/>
              </a:rPr>
              <a:t>（</a:t>
            </a:r>
            <a:r>
              <a:rPr lang="en-US" altLang="zh-CN" sz="1200" dirty="0">
                <a:latin typeface="微软雅黑" panose="020B0503020204020204" charset="-122"/>
                <a:ea typeface="微软雅黑" panose="020B0503020204020204" charset="-122"/>
                <a:sym typeface="黑体" panose="02010609060101010101" pitchFamily="2" charset="-122"/>
              </a:rPr>
              <a:t>2013</a:t>
            </a:r>
            <a:r>
              <a:rPr lang="zh-CN" altLang="en-US" sz="1200" dirty="0">
                <a:latin typeface="微软雅黑" panose="020B0503020204020204" charset="-122"/>
                <a:ea typeface="微软雅黑" panose="020B0503020204020204" charset="-122"/>
                <a:sym typeface="黑体" panose="02010609060101010101" pitchFamily="2" charset="-122"/>
              </a:rPr>
              <a:t>届家族财富管理方向</a:t>
            </a:r>
            <a:r>
              <a:rPr lang="en-US" altLang="zh-CN" sz="1200" dirty="0">
                <a:latin typeface="微软雅黑" panose="020B0503020204020204" charset="-122"/>
                <a:ea typeface="微软雅黑" panose="020B0503020204020204" charset="-122"/>
                <a:sym typeface="黑体" panose="02010609060101010101" pitchFamily="2" charset="-122"/>
              </a:rPr>
              <a:t>33</a:t>
            </a:r>
            <a:r>
              <a:rPr lang="zh-CN" altLang="en-US" sz="1200" dirty="0">
                <a:latin typeface="微软雅黑" panose="020B0503020204020204" charset="-122"/>
                <a:ea typeface="微软雅黑" panose="020B0503020204020204" charset="-122"/>
                <a:sym typeface="黑体" panose="02010609060101010101" pitchFamily="2" charset="-122"/>
              </a:rPr>
              <a:t>人；</a:t>
            </a:r>
            <a:r>
              <a:rPr lang="en-US" altLang="zh-CN" sz="1200" dirty="0">
                <a:latin typeface="微软雅黑" panose="020B0503020204020204" charset="-122"/>
                <a:ea typeface="微软雅黑" panose="020B0503020204020204" charset="-122"/>
                <a:sym typeface="黑体" panose="02010609060101010101" pitchFamily="2" charset="-122"/>
              </a:rPr>
              <a:t>2014</a:t>
            </a:r>
            <a:r>
              <a:rPr lang="zh-CN" altLang="en-US" sz="1200" dirty="0">
                <a:latin typeface="微软雅黑" panose="020B0503020204020204" charset="-122"/>
                <a:ea typeface="微软雅黑" panose="020B0503020204020204" charset="-122"/>
                <a:sym typeface="黑体" panose="02010609060101010101" pitchFamily="2" charset="-122"/>
              </a:rPr>
              <a:t>届家族财富管理方向</a:t>
            </a:r>
            <a:r>
              <a:rPr lang="en-US" altLang="zh-CN" sz="1200" dirty="0">
                <a:latin typeface="微软雅黑" panose="020B0503020204020204" charset="-122"/>
                <a:ea typeface="微软雅黑" panose="020B0503020204020204" charset="-122"/>
                <a:sym typeface="黑体" panose="02010609060101010101" pitchFamily="2" charset="-122"/>
              </a:rPr>
              <a:t>47</a:t>
            </a:r>
            <a:r>
              <a:rPr lang="zh-CN" altLang="en-US" sz="1200" dirty="0">
                <a:latin typeface="微软雅黑" panose="020B0503020204020204" charset="-122"/>
                <a:ea typeface="微软雅黑" panose="020B0503020204020204" charset="-122"/>
                <a:sym typeface="黑体" panose="02010609060101010101" pitchFamily="2" charset="-122"/>
              </a:rPr>
              <a:t>人）</a:t>
            </a:r>
            <a:endParaRPr lang="en-US" altLang="zh-CN" sz="1200" dirty="0">
              <a:latin typeface="微软雅黑" panose="020B0503020204020204" charset="-122"/>
              <a:ea typeface="微软雅黑" panose="020B0503020204020204" charset="-122"/>
              <a:sym typeface="黑体" panose="02010609060101010101" pitchFamily="2" charset="-122"/>
            </a:endParaRPr>
          </a:p>
          <a:p>
            <a:pPr algn="ctr">
              <a:lnSpc>
                <a:spcPct val="150000"/>
              </a:lnSpc>
              <a:defRPr/>
            </a:pPr>
            <a:endParaRPr lang="en-US" altLang="zh-CN" sz="1200" dirty="0">
              <a:latin typeface="微软雅黑" panose="020B0503020204020204" charset="-122"/>
              <a:ea typeface="微软雅黑" panose="020B0503020204020204" charset="-122"/>
              <a:sym typeface="黑体" panose="02010609060101010101" pitchFamily="2" charset="-122"/>
            </a:endParaRPr>
          </a:p>
          <a:p>
            <a:pPr algn="ctr">
              <a:lnSpc>
                <a:spcPct val="150000"/>
              </a:lnSpc>
              <a:defRPr/>
            </a:pPr>
            <a:endParaRPr lang="zh-CN" altLang="en-US" sz="1200" dirty="0">
              <a:latin typeface="微软雅黑" panose="020B0503020204020204" charset="-122"/>
              <a:ea typeface="微软雅黑" panose="020B0503020204020204" charset="-122"/>
              <a:sym typeface="黑体" panose="02010609060101010101" pitchFamily="2" charset="-122"/>
            </a:endParaRPr>
          </a:p>
          <a:p>
            <a:pPr algn="ctr">
              <a:lnSpc>
                <a:spcPct val="150000"/>
              </a:lnSpc>
              <a:defRPr/>
            </a:pPr>
            <a:endParaRPr lang="zh-CN" altLang="en-US" sz="825" dirty="0">
              <a:latin typeface="微软雅黑" panose="020B0503020204020204" charset="-122"/>
              <a:ea typeface="微软雅黑" panose="020B0503020204020204" charset="-122"/>
              <a:sym typeface="黑体" panose="02010609060101010101" pitchFamily="2" charset="-122"/>
            </a:endParaRPr>
          </a:p>
        </p:txBody>
      </p:sp>
      <p:pic>
        <p:nvPicPr>
          <p:cNvPr id="41994" name="图片 75"/>
          <p:cNvPicPr>
            <a:picLocks noChangeAspect="1"/>
          </p:cNvPicPr>
          <p:nvPr/>
        </p:nvPicPr>
        <p:blipFill>
          <a:blip r:embed="rId2"/>
          <a:srcRect/>
          <a:stretch>
            <a:fillRect/>
          </a:stretch>
        </p:blipFill>
        <p:spPr bwMode="auto">
          <a:xfrm>
            <a:off x="2740025" y="2847975"/>
            <a:ext cx="3587750" cy="696913"/>
          </a:xfrm>
          <a:prstGeom prst="rect">
            <a:avLst/>
          </a:prstGeom>
          <a:noFill/>
          <a:ln w="9525">
            <a:noFill/>
            <a:miter lim="800000"/>
            <a:headEnd/>
            <a:tailEnd/>
          </a:ln>
        </p:spPr>
      </p:pic>
      <p:grpSp>
        <p:nvGrpSpPr>
          <p:cNvPr id="41995" name="组合 19"/>
          <p:cNvGrpSpPr/>
          <p:nvPr/>
        </p:nvGrpSpPr>
        <p:grpSpPr bwMode="auto">
          <a:xfrm>
            <a:off x="2341563" y="1150938"/>
            <a:ext cx="4383087" cy="1422400"/>
            <a:chOff x="0" y="0"/>
            <a:chExt cx="6476148" cy="2165476"/>
          </a:xfrm>
        </p:grpSpPr>
        <p:grpSp>
          <p:nvGrpSpPr>
            <p:cNvPr id="42003" name="组合 13"/>
            <p:cNvGrpSpPr/>
            <p:nvPr/>
          </p:nvGrpSpPr>
          <p:grpSpPr bwMode="auto">
            <a:xfrm>
              <a:off x="0" y="0"/>
              <a:ext cx="6476148" cy="2165476"/>
              <a:chOff x="0" y="0"/>
              <a:chExt cx="6476148" cy="2165476"/>
            </a:xfrm>
          </p:grpSpPr>
          <p:sp>
            <p:nvSpPr>
              <p:cNvPr id="42009" name="直接连接符 2"/>
              <p:cNvSpPr>
                <a:spLocks noChangeShapeType="1"/>
              </p:cNvSpPr>
              <p:nvPr/>
            </p:nvSpPr>
            <p:spPr bwMode="auto">
              <a:xfrm flipH="1">
                <a:off x="0" y="5493"/>
                <a:ext cx="1080502" cy="1079305"/>
              </a:xfrm>
              <a:prstGeom prst="line">
                <a:avLst/>
              </a:prstGeom>
              <a:noFill/>
              <a:ln w="6350">
                <a:solidFill>
                  <a:srgbClr val="1F3864"/>
                </a:solidFill>
                <a:round/>
              </a:ln>
            </p:spPr>
            <p:txBody>
              <a:bodyPr/>
              <a:lstStyle/>
              <a:p>
                <a:endParaRPr lang="zh-CN" altLang="en-US"/>
              </a:p>
            </p:txBody>
          </p:sp>
          <p:sp>
            <p:nvSpPr>
              <p:cNvPr id="42010" name="直接连接符 5"/>
              <p:cNvSpPr>
                <a:spLocks noChangeShapeType="1"/>
              </p:cNvSpPr>
              <p:nvPr/>
            </p:nvSpPr>
            <p:spPr bwMode="auto">
              <a:xfrm>
                <a:off x="0" y="1084798"/>
                <a:ext cx="1080502" cy="1080678"/>
              </a:xfrm>
              <a:prstGeom prst="line">
                <a:avLst/>
              </a:prstGeom>
              <a:noFill/>
              <a:ln w="6350">
                <a:solidFill>
                  <a:srgbClr val="1F3864"/>
                </a:solidFill>
                <a:round/>
              </a:ln>
            </p:spPr>
            <p:txBody>
              <a:bodyPr/>
              <a:lstStyle/>
              <a:p>
                <a:endParaRPr lang="zh-CN" altLang="en-US"/>
              </a:p>
            </p:txBody>
          </p:sp>
          <p:sp>
            <p:nvSpPr>
              <p:cNvPr id="42011" name="直接连接符 8"/>
              <p:cNvSpPr>
                <a:spLocks noChangeShapeType="1"/>
              </p:cNvSpPr>
              <p:nvPr/>
            </p:nvSpPr>
            <p:spPr bwMode="auto">
              <a:xfrm flipV="1">
                <a:off x="1080502" y="1084798"/>
                <a:ext cx="1079129" cy="1080678"/>
              </a:xfrm>
              <a:prstGeom prst="line">
                <a:avLst/>
              </a:prstGeom>
              <a:noFill/>
              <a:ln w="6350">
                <a:solidFill>
                  <a:srgbClr val="1F3864"/>
                </a:solidFill>
                <a:round/>
              </a:ln>
            </p:spPr>
            <p:txBody>
              <a:bodyPr/>
              <a:lstStyle/>
              <a:p>
                <a:endParaRPr lang="zh-CN" altLang="en-US"/>
              </a:p>
            </p:txBody>
          </p:sp>
          <p:sp>
            <p:nvSpPr>
              <p:cNvPr id="42012" name="直接连接符 39"/>
              <p:cNvSpPr>
                <a:spLocks noChangeShapeType="1"/>
              </p:cNvSpPr>
              <p:nvPr/>
            </p:nvSpPr>
            <p:spPr bwMode="auto">
              <a:xfrm flipV="1">
                <a:off x="2159631" y="5493"/>
                <a:ext cx="1080503" cy="1079305"/>
              </a:xfrm>
              <a:prstGeom prst="line">
                <a:avLst/>
              </a:prstGeom>
              <a:noFill/>
              <a:ln w="6350">
                <a:solidFill>
                  <a:srgbClr val="1F3864"/>
                </a:solidFill>
                <a:round/>
              </a:ln>
            </p:spPr>
            <p:txBody>
              <a:bodyPr/>
              <a:lstStyle/>
              <a:p>
                <a:endParaRPr lang="zh-CN" altLang="en-US"/>
              </a:p>
            </p:txBody>
          </p:sp>
          <p:sp>
            <p:nvSpPr>
              <p:cNvPr id="42013" name="直接连接符 40"/>
              <p:cNvSpPr>
                <a:spLocks noChangeShapeType="1"/>
              </p:cNvSpPr>
              <p:nvPr/>
            </p:nvSpPr>
            <p:spPr bwMode="auto">
              <a:xfrm>
                <a:off x="3238760" y="5493"/>
                <a:ext cx="972040" cy="972198"/>
              </a:xfrm>
              <a:prstGeom prst="line">
                <a:avLst/>
              </a:prstGeom>
              <a:noFill/>
              <a:ln w="6350">
                <a:solidFill>
                  <a:srgbClr val="1F3864"/>
                </a:solidFill>
                <a:round/>
              </a:ln>
            </p:spPr>
            <p:txBody>
              <a:bodyPr/>
              <a:lstStyle/>
              <a:p>
                <a:endParaRPr lang="zh-CN" altLang="en-US"/>
              </a:p>
            </p:txBody>
          </p:sp>
          <p:sp>
            <p:nvSpPr>
              <p:cNvPr id="42014" name="直接连接符 41"/>
              <p:cNvSpPr>
                <a:spLocks noChangeShapeType="1"/>
              </p:cNvSpPr>
              <p:nvPr/>
            </p:nvSpPr>
            <p:spPr bwMode="auto">
              <a:xfrm>
                <a:off x="2258483" y="1190531"/>
                <a:ext cx="972040" cy="972198"/>
              </a:xfrm>
              <a:prstGeom prst="line">
                <a:avLst/>
              </a:prstGeom>
              <a:noFill/>
              <a:ln w="6350">
                <a:solidFill>
                  <a:srgbClr val="1F3864"/>
                </a:solidFill>
                <a:round/>
              </a:ln>
            </p:spPr>
            <p:txBody>
              <a:bodyPr/>
              <a:lstStyle/>
              <a:p>
                <a:endParaRPr lang="zh-CN" altLang="en-US"/>
              </a:p>
            </p:txBody>
          </p:sp>
          <p:sp>
            <p:nvSpPr>
              <p:cNvPr id="42015" name="直接连接符 42"/>
              <p:cNvSpPr>
                <a:spLocks noChangeShapeType="1"/>
              </p:cNvSpPr>
              <p:nvPr/>
            </p:nvSpPr>
            <p:spPr bwMode="auto">
              <a:xfrm flipV="1">
                <a:off x="3238760" y="1084798"/>
                <a:ext cx="1080503" cy="1080678"/>
              </a:xfrm>
              <a:prstGeom prst="line">
                <a:avLst/>
              </a:prstGeom>
              <a:noFill/>
              <a:ln w="6350">
                <a:solidFill>
                  <a:srgbClr val="1F3864"/>
                </a:solidFill>
                <a:round/>
              </a:ln>
            </p:spPr>
            <p:txBody>
              <a:bodyPr/>
              <a:lstStyle/>
              <a:p>
                <a:endParaRPr lang="zh-CN" altLang="en-US"/>
              </a:p>
            </p:txBody>
          </p:sp>
          <p:sp>
            <p:nvSpPr>
              <p:cNvPr id="42016" name="直接连接符 43"/>
              <p:cNvSpPr>
                <a:spLocks noChangeShapeType="1"/>
              </p:cNvSpPr>
              <p:nvPr/>
            </p:nvSpPr>
            <p:spPr bwMode="auto">
              <a:xfrm flipV="1">
                <a:off x="4317890" y="2746"/>
                <a:ext cx="1079129" cy="1080678"/>
              </a:xfrm>
              <a:prstGeom prst="line">
                <a:avLst/>
              </a:prstGeom>
              <a:noFill/>
              <a:ln w="6350">
                <a:solidFill>
                  <a:srgbClr val="1F3864"/>
                </a:solidFill>
                <a:round/>
              </a:ln>
            </p:spPr>
            <p:txBody>
              <a:bodyPr/>
              <a:lstStyle/>
              <a:p>
                <a:endParaRPr lang="zh-CN" altLang="en-US"/>
              </a:p>
            </p:txBody>
          </p:sp>
          <p:sp>
            <p:nvSpPr>
              <p:cNvPr id="42017" name="直接连接符 44"/>
              <p:cNvSpPr>
                <a:spLocks noChangeShapeType="1"/>
              </p:cNvSpPr>
              <p:nvPr/>
            </p:nvSpPr>
            <p:spPr bwMode="auto">
              <a:xfrm>
                <a:off x="5395646" y="0"/>
                <a:ext cx="1080502" cy="1080678"/>
              </a:xfrm>
              <a:prstGeom prst="line">
                <a:avLst/>
              </a:prstGeom>
              <a:noFill/>
              <a:ln w="6350">
                <a:solidFill>
                  <a:srgbClr val="1F3864"/>
                </a:solidFill>
                <a:round/>
              </a:ln>
            </p:spPr>
            <p:txBody>
              <a:bodyPr/>
              <a:lstStyle/>
              <a:p>
                <a:endParaRPr lang="zh-CN" altLang="en-US"/>
              </a:p>
            </p:txBody>
          </p:sp>
          <p:sp>
            <p:nvSpPr>
              <p:cNvPr id="42018" name="直接连接符 45"/>
              <p:cNvSpPr>
                <a:spLocks noChangeShapeType="1"/>
              </p:cNvSpPr>
              <p:nvPr/>
            </p:nvSpPr>
            <p:spPr bwMode="auto">
              <a:xfrm>
                <a:off x="4408503" y="1190531"/>
                <a:ext cx="972040" cy="972198"/>
              </a:xfrm>
              <a:prstGeom prst="line">
                <a:avLst/>
              </a:prstGeom>
              <a:noFill/>
              <a:ln w="6350">
                <a:solidFill>
                  <a:srgbClr val="1F3864"/>
                </a:solidFill>
                <a:round/>
              </a:ln>
            </p:spPr>
            <p:txBody>
              <a:bodyPr/>
              <a:lstStyle/>
              <a:p>
                <a:endParaRPr lang="zh-CN" altLang="en-US"/>
              </a:p>
            </p:txBody>
          </p:sp>
          <p:sp>
            <p:nvSpPr>
              <p:cNvPr id="42019" name="直接连接符 46"/>
              <p:cNvSpPr>
                <a:spLocks noChangeShapeType="1"/>
              </p:cNvSpPr>
              <p:nvPr/>
            </p:nvSpPr>
            <p:spPr bwMode="auto">
              <a:xfrm flipV="1">
                <a:off x="5390154" y="1083425"/>
                <a:ext cx="1079129" cy="1079305"/>
              </a:xfrm>
              <a:prstGeom prst="line">
                <a:avLst/>
              </a:prstGeom>
              <a:noFill/>
              <a:ln w="6350">
                <a:solidFill>
                  <a:srgbClr val="1F3864"/>
                </a:solidFill>
                <a:round/>
              </a:ln>
            </p:spPr>
            <p:txBody>
              <a:bodyPr/>
              <a:lstStyle/>
              <a:p>
                <a:endParaRPr lang="zh-CN" altLang="en-US"/>
              </a:p>
            </p:txBody>
          </p:sp>
          <p:sp>
            <p:nvSpPr>
              <p:cNvPr id="42020" name="直接连接符 47"/>
              <p:cNvSpPr>
                <a:spLocks noChangeShapeType="1"/>
              </p:cNvSpPr>
              <p:nvPr/>
            </p:nvSpPr>
            <p:spPr bwMode="auto">
              <a:xfrm>
                <a:off x="1087367" y="2746"/>
                <a:ext cx="972040" cy="972198"/>
              </a:xfrm>
              <a:prstGeom prst="line">
                <a:avLst/>
              </a:prstGeom>
              <a:noFill/>
              <a:ln w="6350">
                <a:solidFill>
                  <a:srgbClr val="1F3864"/>
                </a:solidFill>
                <a:round/>
              </a:ln>
            </p:spPr>
            <p:txBody>
              <a:bodyPr/>
              <a:lstStyle/>
              <a:p>
                <a:endParaRPr lang="zh-CN" altLang="en-US"/>
              </a:p>
            </p:txBody>
          </p:sp>
        </p:grpSp>
        <p:sp>
          <p:nvSpPr>
            <p:cNvPr id="79" name="矩形 12"/>
            <p:cNvSpPr/>
            <p:nvPr/>
          </p:nvSpPr>
          <p:spPr>
            <a:xfrm rot="2700000">
              <a:off x="548969" y="538848"/>
              <a:ext cx="1106906" cy="1107114"/>
            </a:xfrm>
            <a:prstGeom prst="rect">
              <a:avLst/>
            </a:prstGeom>
            <a:solidFill>
              <a:srgbClr val="FFFFFF"/>
            </a:solidFill>
            <a:ln w="9525">
              <a:noFill/>
            </a:ln>
          </p:spPr>
          <p:txBody>
            <a:bodyPr anchor="ctr"/>
            <a:lstStyle/>
            <a:p>
              <a:pPr algn="ctr">
                <a:defRPr/>
              </a:pPr>
              <a:endParaRPr lang="zh-CN" altLang="en-US"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0" name="矩形 49"/>
            <p:cNvSpPr/>
            <p:nvPr/>
          </p:nvSpPr>
          <p:spPr>
            <a:xfrm rot="2700000">
              <a:off x="4870702" y="537675"/>
              <a:ext cx="1106906" cy="1109459"/>
            </a:xfrm>
            <a:prstGeom prst="rect">
              <a:avLst/>
            </a:prstGeom>
            <a:solidFill>
              <a:srgbClr val="FFFFFF"/>
            </a:solidFill>
            <a:ln w="9525">
              <a:noFill/>
            </a:ln>
          </p:spPr>
          <p:txBody>
            <a:bodyPr anchor="ctr"/>
            <a:lstStyle/>
            <a:p>
              <a:pPr algn="ctr">
                <a:defRPr/>
              </a:pPr>
              <a:endParaRPr lang="zh-CN" altLang="en-US"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42006" name="组合 15"/>
            <p:cNvGrpSpPr/>
            <p:nvPr/>
          </p:nvGrpSpPr>
          <p:grpSpPr bwMode="auto">
            <a:xfrm>
              <a:off x="2708805" y="365260"/>
              <a:ext cx="1107962" cy="1281162"/>
              <a:chOff x="-451" y="-470"/>
              <a:chExt cx="1107962" cy="1281162"/>
            </a:xfrm>
          </p:grpSpPr>
          <p:sp>
            <p:nvSpPr>
              <p:cNvPr id="82" name="矩形 48"/>
              <p:cNvSpPr/>
              <p:nvPr/>
            </p:nvSpPr>
            <p:spPr>
              <a:xfrm rot="2700000">
                <a:off x="-8" y="173119"/>
                <a:ext cx="1106907" cy="1107114"/>
              </a:xfrm>
              <a:prstGeom prst="rect">
                <a:avLst/>
              </a:prstGeom>
              <a:solidFill>
                <a:srgbClr val="002060"/>
              </a:solidFill>
              <a:ln w="9525">
                <a:noFill/>
              </a:ln>
            </p:spPr>
            <p:txBody>
              <a:bodyPr anchor="ctr"/>
              <a:lstStyle/>
              <a:p>
                <a:pPr algn="ctr">
                  <a:defRPr/>
                </a:pPr>
                <a:endParaRPr lang="zh-CN" altLang="en-US"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3" name="矩形 52"/>
              <p:cNvSpPr/>
              <p:nvPr/>
            </p:nvSpPr>
            <p:spPr>
              <a:xfrm rot="2700000">
                <a:off x="415793" y="-1525"/>
                <a:ext cx="268269" cy="269741"/>
              </a:xfrm>
              <a:prstGeom prst="rect">
                <a:avLst/>
              </a:prstGeom>
              <a:solidFill>
                <a:srgbClr val="FFFFFF"/>
              </a:solidFill>
              <a:ln w="9525">
                <a:noFill/>
              </a:ln>
            </p:spPr>
            <p:txBody>
              <a:bodyPr anchor="ctr"/>
              <a:lstStyle/>
              <a:p>
                <a:pPr algn="ctr">
                  <a:defRPr/>
                </a:pPr>
                <a:endParaRPr lang="zh-CN" altLang="en-US"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grpSp>
        <p:nvGrpSpPr>
          <p:cNvPr id="41996" name="组合 2"/>
          <p:cNvGrpSpPr/>
          <p:nvPr/>
        </p:nvGrpSpPr>
        <p:grpSpPr bwMode="auto">
          <a:xfrm>
            <a:off x="4370388" y="1731963"/>
            <a:ext cx="349250" cy="322262"/>
            <a:chOff x="0" y="0"/>
            <a:chExt cx="723900" cy="654050"/>
          </a:xfrm>
        </p:grpSpPr>
        <p:sp>
          <p:nvSpPr>
            <p:cNvPr id="41999" name="空心弧 65"/>
            <p:cNvSpPr/>
            <p:nvPr/>
          </p:nvSpPr>
          <p:spPr bwMode="auto">
            <a:xfrm rot="1025546">
              <a:off x="55832" y="0"/>
              <a:ext cx="618011" cy="61740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0 h 21600"/>
                <a:gd name="T10" fmla="*/ 2147483647 w 21600"/>
                <a:gd name="T11" fmla="*/ 2147483647 h 21600"/>
                <a:gd name="T12" fmla="*/ 2147483647 w 21600"/>
                <a:gd name="T13" fmla="*/ 2147483647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3849" y="7003"/>
                  </a:moveTo>
                  <a:cubicBezTo>
                    <a:pt x="5237" y="4461"/>
                    <a:pt x="7903" y="2880"/>
                    <a:pt x="10799" y="2880"/>
                  </a:cubicBezTo>
                  <a:cubicBezTo>
                    <a:pt x="13696" y="2879"/>
                    <a:pt x="16362" y="4461"/>
                    <a:pt x="17750" y="7003"/>
                  </a:cubicBezTo>
                  <a:lnTo>
                    <a:pt x="20278" y="5623"/>
                  </a:lnTo>
                  <a:cubicBezTo>
                    <a:pt x="18385" y="2156"/>
                    <a:pt x="14750" y="0"/>
                    <a:pt x="10800" y="0"/>
                  </a:cubicBezTo>
                  <a:cubicBezTo>
                    <a:pt x="6849" y="-1"/>
                    <a:pt x="3214" y="2156"/>
                    <a:pt x="1321" y="5623"/>
                  </a:cubicBezTo>
                  <a:lnTo>
                    <a:pt x="3849" y="7003"/>
                  </a:lnTo>
                  <a:close/>
                </a:path>
              </a:pathLst>
            </a:custGeom>
            <a:solidFill>
              <a:srgbClr val="FFFFFF"/>
            </a:solidFill>
            <a:ln w="9525">
              <a:noFill/>
              <a:round/>
            </a:ln>
          </p:spPr>
          <p:txBody>
            <a:bodyPr anchor="ctr"/>
            <a:lstStyle/>
            <a:p>
              <a:endParaRPr lang="zh-CN" altLang="en-US"/>
            </a:p>
          </p:txBody>
        </p:sp>
        <p:sp>
          <p:nvSpPr>
            <p:cNvPr id="42000" name="空心弧 66"/>
            <p:cNvSpPr/>
            <p:nvPr/>
          </p:nvSpPr>
          <p:spPr bwMode="auto">
            <a:xfrm rot="-9900000">
              <a:off x="50057" y="36641"/>
              <a:ext cx="618010" cy="61740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0 h 21600"/>
                <a:gd name="T10" fmla="*/ 2147483647 w 21600"/>
                <a:gd name="T11" fmla="*/ 2147483647 h 21600"/>
                <a:gd name="T12" fmla="*/ 2147483647 w 21600"/>
                <a:gd name="T13" fmla="*/ 2147483647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3459" y="7827"/>
                  </a:moveTo>
                  <a:cubicBezTo>
                    <a:pt x="4670" y="4836"/>
                    <a:pt x="7573" y="2880"/>
                    <a:pt x="10799" y="2880"/>
                  </a:cubicBezTo>
                  <a:cubicBezTo>
                    <a:pt x="14026" y="2879"/>
                    <a:pt x="16929" y="4836"/>
                    <a:pt x="18140" y="7827"/>
                  </a:cubicBezTo>
                  <a:lnTo>
                    <a:pt x="20810" y="6746"/>
                  </a:lnTo>
                  <a:cubicBezTo>
                    <a:pt x="19159" y="2668"/>
                    <a:pt x="15199" y="0"/>
                    <a:pt x="10800" y="0"/>
                  </a:cubicBezTo>
                  <a:cubicBezTo>
                    <a:pt x="6400" y="-1"/>
                    <a:pt x="2440" y="2668"/>
                    <a:pt x="789" y="6746"/>
                  </a:cubicBezTo>
                  <a:lnTo>
                    <a:pt x="3459" y="7827"/>
                  </a:lnTo>
                  <a:close/>
                </a:path>
              </a:pathLst>
            </a:custGeom>
            <a:solidFill>
              <a:srgbClr val="FFFFFF"/>
            </a:solidFill>
            <a:ln w="9525">
              <a:noFill/>
              <a:round/>
            </a:ln>
          </p:spPr>
          <p:txBody>
            <a:bodyPr anchor="ctr"/>
            <a:lstStyle/>
            <a:p>
              <a:endParaRPr lang="zh-CN" altLang="en-US"/>
            </a:p>
          </p:txBody>
        </p:sp>
        <p:sp>
          <p:nvSpPr>
            <p:cNvPr id="105" name="等腰三角形 67"/>
            <p:cNvSpPr/>
            <p:nvPr/>
          </p:nvSpPr>
          <p:spPr>
            <a:xfrm>
              <a:off x="0" y="141765"/>
              <a:ext cx="200717" cy="170761"/>
            </a:xfrm>
            <a:prstGeom prst="triangle">
              <a:avLst>
                <a:gd name="adj" fmla="val 50000"/>
              </a:avLst>
            </a:prstGeom>
            <a:solidFill>
              <a:srgbClr val="FFFFFF"/>
            </a:solidFill>
            <a:ln w="9525">
              <a:noFill/>
            </a:ln>
          </p:spPr>
          <p:txBody>
            <a:bodyPr anchor="ctr"/>
            <a:lstStyle/>
            <a:p>
              <a:pPr algn="ctr">
                <a:defRPr/>
              </a:pPr>
              <a:endParaRPr lang="zh-CN" altLang="en-US" sz="7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6" name="等腰三角形 68"/>
            <p:cNvSpPr/>
            <p:nvPr/>
          </p:nvSpPr>
          <p:spPr>
            <a:xfrm flipV="1">
              <a:off x="523181" y="325414"/>
              <a:ext cx="200719" cy="170763"/>
            </a:xfrm>
            <a:prstGeom prst="triangle">
              <a:avLst>
                <a:gd name="adj" fmla="val 50000"/>
              </a:avLst>
            </a:prstGeom>
            <a:solidFill>
              <a:srgbClr val="FFFFFF"/>
            </a:solidFill>
            <a:ln w="9525">
              <a:noFill/>
            </a:ln>
          </p:spPr>
          <p:txBody>
            <a:bodyPr anchor="ctr"/>
            <a:lstStyle/>
            <a:p>
              <a:pPr algn="ctr">
                <a:defRPr/>
              </a:pPr>
              <a:endParaRPr lang="zh-CN" altLang="en-US" sz="7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pic>
        <p:nvPicPr>
          <p:cNvPr id="41997" name="图片 106"/>
          <p:cNvPicPr>
            <a:picLocks noChangeAspect="1"/>
          </p:cNvPicPr>
          <p:nvPr/>
        </p:nvPicPr>
        <p:blipFill>
          <a:blip r:embed="rId3"/>
          <a:srcRect/>
          <a:stretch>
            <a:fillRect/>
          </a:stretch>
        </p:blipFill>
        <p:spPr bwMode="auto">
          <a:xfrm>
            <a:off x="2735263" y="1484313"/>
            <a:ext cx="685800" cy="685800"/>
          </a:xfrm>
          <a:prstGeom prst="rect">
            <a:avLst/>
          </a:prstGeom>
          <a:noFill/>
          <a:ln w="9525">
            <a:noFill/>
            <a:miter lim="800000"/>
            <a:headEnd/>
            <a:tailEnd/>
          </a:ln>
        </p:spPr>
      </p:pic>
      <p:pic>
        <p:nvPicPr>
          <p:cNvPr id="41998" name="图片 107"/>
          <p:cNvPicPr>
            <a:picLocks noChangeAspect="1"/>
          </p:cNvPicPr>
          <p:nvPr/>
        </p:nvPicPr>
        <p:blipFill>
          <a:blip r:embed="rId4"/>
          <a:srcRect/>
          <a:stretch>
            <a:fillRect/>
          </a:stretch>
        </p:blipFill>
        <p:spPr bwMode="auto">
          <a:xfrm>
            <a:off x="5654675" y="1500188"/>
            <a:ext cx="704850" cy="715962"/>
          </a:xfrm>
          <a:prstGeom prst="rect">
            <a:avLst/>
          </a:prstGeom>
          <a:noFill/>
          <a:ln w="9525">
            <a:noFill/>
            <a:miter lim="800000"/>
            <a:headEnd/>
            <a:tailEnd/>
          </a:ln>
        </p:spPr>
      </p:pic>
      <p:pic>
        <p:nvPicPr>
          <p:cNvPr id="42" name="Picture 2" descr="E:\蓝源工作文件\蓝源集团简介\logo2.png"/>
          <p:cNvPicPr>
            <a:picLocks noChangeAspect="1" noChangeArrowheads="1"/>
          </p:cNvPicPr>
          <p:nvPr/>
        </p:nvPicPr>
        <p:blipFill>
          <a:blip r:embed="rId5"/>
          <a:srcRect/>
          <a:stretch>
            <a:fillRect/>
          </a:stretch>
        </p:blipFill>
        <p:spPr bwMode="auto">
          <a:xfrm>
            <a:off x="8077200" y="57150"/>
            <a:ext cx="812800" cy="688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灯片编号占位符 1"/>
          <p:cNvSpPr>
            <a:spLocks noGrp="1"/>
          </p:cNvSpPr>
          <p:nvPr>
            <p:ph type="sldNum" sz="quarter" idx="10"/>
          </p:nvPr>
        </p:nvSpPr>
        <p:spPr bwMode="auto">
          <a:noFill/>
          <a:ln>
            <a:miter lim="800000"/>
          </a:ln>
        </p:spPr>
        <p:txBody>
          <a:bodyPr vert="horz" wrap="square" numCol="1" anchor="t" anchorCtr="0" compatLnSpc="1"/>
          <a:lstStyle/>
          <a:p>
            <a:fld id="{7B150849-5A36-4988-BB19-2E7E57711C04}" type="slidenum">
              <a:rPr lang="en-US" altLang="zh-CN">
                <a:latin typeface="Arial" panose="020B0604020202020204" pitchFamily="34" charset="0"/>
                <a:ea typeface="黑体" panose="02010609060101010101" pitchFamily="2" charset="-122"/>
              </a:rPr>
            </a:fld>
            <a:endParaRPr lang="en-US" altLang="zh-CN">
              <a:latin typeface="Arial" panose="020B0604020202020204" pitchFamily="34" charset="0"/>
              <a:ea typeface="黑体" panose="02010609060101010101" pitchFamily="2" charset="-122"/>
            </a:endParaRPr>
          </a:p>
        </p:txBody>
      </p:sp>
      <p:grpSp>
        <p:nvGrpSpPr>
          <p:cNvPr id="44034" name="组合 2"/>
          <p:cNvGrpSpPr/>
          <p:nvPr/>
        </p:nvGrpSpPr>
        <p:grpSpPr bwMode="auto">
          <a:xfrm>
            <a:off x="549275" y="1239838"/>
            <a:ext cx="7888288" cy="3905250"/>
            <a:chOff x="227" y="2452"/>
            <a:chExt cx="14120" cy="6930"/>
          </a:xfrm>
        </p:grpSpPr>
        <p:sp>
          <p:nvSpPr>
            <p:cNvPr id="11" name="矩形 10"/>
            <p:cNvSpPr/>
            <p:nvPr/>
          </p:nvSpPr>
          <p:spPr>
            <a:xfrm>
              <a:off x="10089" y="2452"/>
              <a:ext cx="4258" cy="647"/>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bg1"/>
                  </a:solidFill>
                  <a:latin typeface="微软雅黑" panose="020B0503020204020204" charset="-122"/>
                  <a:ea typeface="微软雅黑" panose="020B0503020204020204" charset="-122"/>
                </a:rPr>
                <a:t>家族财富管理概论</a:t>
              </a:r>
              <a:endParaRPr lang="zh-CN" altLang="en-US" sz="1400" dirty="0">
                <a:solidFill>
                  <a:schemeClr val="bg1"/>
                </a:solidFill>
                <a:latin typeface="微软雅黑" panose="020B0503020204020204" charset="-122"/>
                <a:ea typeface="微软雅黑" panose="020B0503020204020204" charset="-122"/>
              </a:endParaRPr>
            </a:p>
          </p:txBody>
        </p:sp>
        <p:sp>
          <p:nvSpPr>
            <p:cNvPr id="12" name="矩形 11"/>
            <p:cNvSpPr/>
            <p:nvPr/>
          </p:nvSpPr>
          <p:spPr>
            <a:xfrm>
              <a:off x="227" y="2452"/>
              <a:ext cx="3755" cy="647"/>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bg1"/>
                  </a:solidFill>
                  <a:latin typeface="微软雅黑" panose="020B0503020204020204" charset="-122"/>
                  <a:ea typeface="微软雅黑" panose="020B0503020204020204" charset="-122"/>
                </a:rPr>
                <a:t>家族文化与制度</a:t>
              </a:r>
              <a:endParaRPr lang="zh-CN" altLang="en-US" sz="1400" dirty="0">
                <a:solidFill>
                  <a:schemeClr val="bg1"/>
                </a:solidFill>
                <a:latin typeface="微软雅黑" panose="020B0503020204020204" charset="-122"/>
                <a:ea typeface="微软雅黑" panose="020B0503020204020204" charset="-122"/>
              </a:endParaRPr>
            </a:p>
          </p:txBody>
        </p:sp>
        <p:sp>
          <p:nvSpPr>
            <p:cNvPr id="13" name="矩形 12"/>
            <p:cNvSpPr/>
            <p:nvPr/>
          </p:nvSpPr>
          <p:spPr>
            <a:xfrm>
              <a:off x="227" y="6148"/>
              <a:ext cx="3755" cy="647"/>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bg1"/>
                  </a:solidFill>
                  <a:latin typeface="微软雅黑" panose="020B0503020204020204" charset="-122"/>
                  <a:ea typeface="微软雅黑" panose="020B0503020204020204" charset="-122"/>
                </a:rPr>
                <a:t>家族办公室</a:t>
              </a:r>
              <a:endParaRPr lang="zh-CN" altLang="en-US" sz="1400" dirty="0">
                <a:solidFill>
                  <a:schemeClr val="bg1"/>
                </a:solidFill>
                <a:latin typeface="微软雅黑" panose="020B0503020204020204" charset="-122"/>
                <a:ea typeface="微软雅黑" panose="020B0503020204020204" charset="-122"/>
              </a:endParaRPr>
            </a:p>
          </p:txBody>
        </p:sp>
        <p:sp>
          <p:nvSpPr>
            <p:cNvPr id="14" name="矩形 13"/>
            <p:cNvSpPr/>
            <p:nvPr/>
          </p:nvSpPr>
          <p:spPr>
            <a:xfrm>
              <a:off x="5270" y="6167"/>
              <a:ext cx="3755" cy="647"/>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bg1"/>
                  </a:solidFill>
                  <a:latin typeface="微软雅黑" panose="020B0503020204020204" charset="-122"/>
                  <a:ea typeface="微软雅黑" panose="020B0503020204020204" charset="-122"/>
                </a:rPr>
                <a:t>家族人才资本化</a:t>
              </a:r>
              <a:endParaRPr lang="zh-CN" altLang="en-US" sz="1400" dirty="0">
                <a:solidFill>
                  <a:schemeClr val="bg1"/>
                </a:solidFill>
                <a:latin typeface="微软雅黑" panose="020B0503020204020204" charset="-122"/>
                <a:ea typeface="微软雅黑" panose="020B0503020204020204" charset="-122"/>
              </a:endParaRPr>
            </a:p>
          </p:txBody>
        </p:sp>
        <p:sp>
          <p:nvSpPr>
            <p:cNvPr id="15" name="矩形 14"/>
            <p:cNvSpPr/>
            <p:nvPr/>
          </p:nvSpPr>
          <p:spPr>
            <a:xfrm>
              <a:off x="10089" y="6126"/>
              <a:ext cx="4257" cy="647"/>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bg1"/>
                  </a:solidFill>
                  <a:latin typeface="微软雅黑" panose="020B0503020204020204" charset="-122"/>
                  <a:ea typeface="微软雅黑" panose="020B0503020204020204" charset="-122"/>
                </a:rPr>
                <a:t>财富传承法律解析</a:t>
              </a:r>
              <a:endParaRPr lang="zh-CN" altLang="en-US" sz="1400" dirty="0">
                <a:solidFill>
                  <a:schemeClr val="bg1"/>
                </a:solidFill>
                <a:latin typeface="微软雅黑" panose="020B0503020204020204" charset="-122"/>
                <a:ea typeface="微软雅黑" panose="020B0503020204020204" charset="-122"/>
              </a:endParaRPr>
            </a:p>
          </p:txBody>
        </p:sp>
        <p:sp>
          <p:nvSpPr>
            <p:cNvPr id="16" name="矩形 15"/>
            <p:cNvSpPr/>
            <p:nvPr/>
          </p:nvSpPr>
          <p:spPr>
            <a:xfrm>
              <a:off x="5270" y="2493"/>
              <a:ext cx="3755" cy="647"/>
            </a:xfrm>
            <a:prstGeom prst="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bg1"/>
                  </a:solidFill>
                  <a:latin typeface="微软雅黑" panose="020B0503020204020204" charset="-122"/>
                  <a:ea typeface="微软雅黑" panose="020B0503020204020204" charset="-122"/>
                </a:rPr>
                <a:t>财富传承财税解析</a:t>
              </a:r>
              <a:endParaRPr lang="zh-CN" altLang="en-US" sz="1400" dirty="0">
                <a:solidFill>
                  <a:schemeClr val="bg1"/>
                </a:solidFill>
                <a:latin typeface="微软雅黑" panose="020B0503020204020204" charset="-122"/>
                <a:ea typeface="微软雅黑" panose="020B0503020204020204" charset="-122"/>
              </a:endParaRPr>
            </a:p>
          </p:txBody>
        </p:sp>
        <p:sp>
          <p:nvSpPr>
            <p:cNvPr id="17" name="矩形 16"/>
            <p:cNvSpPr/>
            <p:nvPr/>
          </p:nvSpPr>
          <p:spPr>
            <a:xfrm>
              <a:off x="10090" y="3100"/>
              <a:ext cx="4257" cy="25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家族模式的重新崛起</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认识家族财富管理</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海内外家族财富管理概况</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家族财富管理运作 </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家族企业管理与传承的创新模式</a:t>
              </a:r>
              <a:endParaRPr lang="zh-CN" altLang="en-US" sz="1100" dirty="0">
                <a:solidFill>
                  <a:schemeClr val="tx1"/>
                </a:solidFill>
                <a:latin typeface="微软雅黑" panose="020B0503020204020204" charset="-122"/>
                <a:ea typeface="微软雅黑" panose="020B0503020204020204" charset="-122"/>
              </a:endParaRPr>
            </a:p>
          </p:txBody>
        </p:sp>
        <p:sp>
          <p:nvSpPr>
            <p:cNvPr id="18" name="矩形 17"/>
            <p:cNvSpPr/>
            <p:nvPr/>
          </p:nvSpPr>
          <p:spPr>
            <a:xfrm>
              <a:off x="227" y="3100"/>
              <a:ext cx="3754" cy="25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家族文化历史脉络</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家族文化的基因</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家族文化传承的组织与机制</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家训与家族文化理念</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家族宪法、家族理事会</a:t>
              </a:r>
              <a:r>
                <a:rPr lang="zh-CN" altLang="en-US" sz="1200" dirty="0">
                  <a:solidFill>
                    <a:schemeClr val="tx1"/>
                  </a:solidFill>
                  <a:latin typeface="微软雅黑" panose="020B0503020204020204" charset="-122"/>
                  <a:ea typeface="微软雅黑" panose="020B0503020204020204" charset="-122"/>
                </a:rPr>
                <a:t> </a:t>
              </a:r>
              <a:endParaRPr lang="zh-CN" altLang="en-US" sz="1200" dirty="0">
                <a:solidFill>
                  <a:schemeClr val="tx1"/>
                </a:solidFill>
                <a:latin typeface="微软雅黑" panose="020B0503020204020204" charset="-122"/>
                <a:ea typeface="微软雅黑" panose="020B0503020204020204" charset="-122"/>
              </a:endParaRPr>
            </a:p>
          </p:txBody>
        </p:sp>
        <p:sp>
          <p:nvSpPr>
            <p:cNvPr id="19" name="矩形 18"/>
            <p:cNvSpPr/>
            <p:nvPr/>
          </p:nvSpPr>
          <p:spPr>
            <a:xfrm>
              <a:off x="227" y="6773"/>
              <a:ext cx="3754" cy="25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家族传承模式解析</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家族财富管理结构剖析</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家族办公室中国运作模式</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家族基金的组建要点</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家族基金的管理指导 </a:t>
              </a:r>
              <a:endParaRPr lang="zh-CN" altLang="en-US" sz="1100" dirty="0">
                <a:solidFill>
                  <a:schemeClr val="tx1"/>
                </a:solidFill>
                <a:latin typeface="微软雅黑" panose="020B0503020204020204" charset="-122"/>
                <a:ea typeface="微软雅黑" panose="020B0503020204020204" charset="-122"/>
              </a:endParaRPr>
            </a:p>
          </p:txBody>
        </p:sp>
        <p:sp>
          <p:nvSpPr>
            <p:cNvPr id="20" name="矩形 19"/>
            <p:cNvSpPr/>
            <p:nvPr/>
          </p:nvSpPr>
          <p:spPr>
            <a:xfrm>
              <a:off x="5271" y="6793"/>
              <a:ext cx="3754" cy="25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将人力资源转化为人力资本的方式，解决家族企业人才短缺、中高层管理人员流失与家族企业人才发展瓶颈的难题</a:t>
              </a:r>
              <a:endParaRPr lang="zh-CN" altLang="en-US" sz="1100" dirty="0">
                <a:solidFill>
                  <a:schemeClr val="tx1"/>
                </a:solidFill>
                <a:latin typeface="微软雅黑" panose="020B0503020204020204" charset="-122"/>
                <a:ea typeface="微软雅黑" panose="020B0503020204020204" charset="-122"/>
              </a:endParaRPr>
            </a:p>
          </p:txBody>
        </p:sp>
        <p:sp>
          <p:nvSpPr>
            <p:cNvPr id="21" name="矩形 20"/>
            <p:cNvSpPr/>
            <p:nvPr/>
          </p:nvSpPr>
          <p:spPr>
            <a:xfrm>
              <a:off x="10090" y="6754"/>
              <a:ext cx="4257" cy="25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婚姻财富管理风险及防范</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财富传承中遗产税如何规划</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有效的手段规避家族财富管理与传承中的法律风险</a:t>
              </a:r>
              <a:endParaRPr lang="zh-CN" altLang="en-US" sz="1100" dirty="0">
                <a:solidFill>
                  <a:schemeClr val="tx1"/>
                </a:solidFill>
                <a:latin typeface="微软雅黑" panose="020B0503020204020204" charset="-122"/>
                <a:ea typeface="微软雅黑" panose="020B0503020204020204" charset="-122"/>
              </a:endParaRPr>
            </a:p>
          </p:txBody>
        </p:sp>
        <p:sp>
          <p:nvSpPr>
            <p:cNvPr id="24" name="矩形 23"/>
            <p:cNvSpPr/>
            <p:nvPr/>
          </p:nvSpPr>
          <p:spPr>
            <a:xfrm>
              <a:off x="5271" y="3139"/>
              <a:ext cx="3754" cy="25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整体税务规划方案的设计</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家族传承中合理避税手段</a:t>
              </a:r>
              <a:endParaRPr lang="zh-CN" altLang="en-US" sz="1100" dirty="0">
                <a:solidFill>
                  <a:schemeClr val="tx1"/>
                </a:solidFill>
                <a:latin typeface="微软雅黑" panose="020B0503020204020204" charset="-122"/>
                <a:ea typeface="微软雅黑" panose="020B0503020204020204" charset="-122"/>
              </a:endParaRPr>
            </a:p>
            <a:p>
              <a:pPr algn="ctr">
                <a:lnSpc>
                  <a:spcPct val="150000"/>
                </a:lnSpc>
                <a:defRPr/>
              </a:pPr>
              <a:r>
                <a:rPr lang="zh-CN" altLang="en-US" sz="1100" dirty="0">
                  <a:solidFill>
                    <a:schemeClr val="tx1"/>
                  </a:solidFill>
                  <a:latin typeface="微软雅黑" panose="020B0503020204020204" charset="-122"/>
                  <a:ea typeface="微软雅黑" panose="020B0503020204020204" charset="-122"/>
                </a:rPr>
                <a:t>财富管理与传承中涉及的税务领域的风险与解决路径</a:t>
              </a:r>
              <a:endParaRPr lang="zh-CN" altLang="en-US" sz="1100" dirty="0">
                <a:solidFill>
                  <a:schemeClr val="tx1"/>
                </a:solidFill>
                <a:latin typeface="微软雅黑" panose="020B0503020204020204" charset="-122"/>
                <a:ea typeface="微软雅黑" panose="020B0503020204020204" charset="-122"/>
              </a:endParaRPr>
            </a:p>
          </p:txBody>
        </p:sp>
      </p:grpSp>
      <p:sp>
        <p:nvSpPr>
          <p:cNvPr id="44035" name="文本框 1"/>
          <p:cNvSpPr txBox="1">
            <a:spLocks noChangeArrowheads="1"/>
          </p:cNvSpPr>
          <p:nvPr/>
        </p:nvSpPr>
        <p:spPr bwMode="auto">
          <a:xfrm>
            <a:off x="458788" y="969963"/>
            <a:ext cx="1457325" cy="307975"/>
          </a:xfrm>
          <a:prstGeom prst="rect">
            <a:avLst/>
          </a:prstGeom>
          <a:noFill/>
          <a:ln w="9525">
            <a:noFill/>
            <a:miter lim="800000"/>
          </a:ln>
        </p:spPr>
        <p:txBody>
          <a:bodyPr>
            <a:spAutoFit/>
          </a:bodyPr>
          <a:lstStyle/>
          <a:p>
            <a:pPr algn="ctr"/>
            <a:r>
              <a:rPr lang="zh-CN" altLang="en-US" sz="1400">
                <a:latin typeface="微软雅黑" panose="020B0503020204020204" charset="-122"/>
                <a:ea typeface="微软雅黑" panose="020B0503020204020204" charset="-122"/>
              </a:rPr>
              <a:t>课程体系</a:t>
            </a:r>
            <a:endParaRPr lang="zh-CN" altLang="en-US" sz="1400">
              <a:latin typeface="微软雅黑" panose="020B0503020204020204" charset="-122"/>
              <a:ea typeface="微软雅黑" panose="020B0503020204020204" charset="-122"/>
            </a:endParaRPr>
          </a:p>
        </p:txBody>
      </p:sp>
      <p:grpSp>
        <p:nvGrpSpPr>
          <p:cNvPr id="44036" name="组合 22"/>
          <p:cNvGrpSpPr/>
          <p:nvPr/>
        </p:nvGrpSpPr>
        <p:grpSpPr bwMode="auto">
          <a:xfrm>
            <a:off x="525463" y="207963"/>
            <a:ext cx="3616325" cy="765175"/>
            <a:chOff x="525444" y="207241"/>
            <a:chExt cx="3615802" cy="765103"/>
          </a:xfrm>
        </p:grpSpPr>
        <p:grpSp>
          <p:nvGrpSpPr>
            <p:cNvPr id="44037" name="组合 24"/>
            <p:cNvGrpSpPr/>
            <p:nvPr/>
          </p:nvGrpSpPr>
          <p:grpSpPr bwMode="auto">
            <a:xfrm>
              <a:off x="903370" y="249943"/>
              <a:ext cx="3237876" cy="679699"/>
              <a:chOff x="903371" y="249943"/>
              <a:chExt cx="2831223" cy="679699"/>
            </a:xfrm>
          </p:grpSpPr>
          <p:sp>
            <p:nvSpPr>
              <p:cNvPr id="31" name="任意多边形 30"/>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32" name="任意多边形 3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grpSp>
          <p:nvGrpSpPr>
            <p:cNvPr id="44038" name="组合 25"/>
            <p:cNvGrpSpPr/>
            <p:nvPr/>
          </p:nvGrpSpPr>
          <p:grpSpPr bwMode="auto">
            <a:xfrm rot="-5400000">
              <a:off x="574523" y="158162"/>
              <a:ext cx="765103" cy="863262"/>
              <a:chOff x="8439634" y="3544648"/>
              <a:chExt cx="1611146" cy="1817848"/>
            </a:xfrm>
          </p:grpSpPr>
          <p:sp>
            <p:nvSpPr>
              <p:cNvPr id="29"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sp>
            <p:nvSpPr>
              <p:cNvPr id="30"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a:lstStyle/>
              <a:p>
                <a:pPr algn="ctr">
                  <a:defRPr/>
                </a:pPr>
                <a:endParaRPr lang="zh-CN" altLang="en-US">
                  <a:solidFill>
                    <a:prstClr val="black"/>
                  </a:solidFill>
                  <a:latin typeface="Arial" panose="020B0604020202020204" pitchFamily="34" charset="0"/>
                  <a:ea typeface="黑体" panose="02010609060101010101" pitchFamily="2" charset="-122"/>
                </a:endParaRPr>
              </a:p>
            </p:txBody>
          </p:sp>
        </p:grpSp>
        <p:sp>
          <p:nvSpPr>
            <p:cNvPr id="44039" name="矩形 3"/>
            <p:cNvSpPr>
              <a:spLocks noChangeArrowheads="1"/>
            </p:cNvSpPr>
            <p:nvPr/>
          </p:nvSpPr>
          <p:spPr bwMode="auto">
            <a:xfrm>
              <a:off x="1852770" y="442914"/>
              <a:ext cx="1164425" cy="377030"/>
            </a:xfrm>
            <a:prstGeom prst="rect">
              <a:avLst/>
            </a:prstGeom>
            <a:noFill/>
            <a:ln w="9525">
              <a:noFill/>
              <a:miter lim="800000"/>
            </a:ln>
          </p:spPr>
          <p:txBody>
            <a:bodyPr wrap="none" lIns="68582" tIns="34292" rIns="68582" bIns="34292">
              <a:spAutoFit/>
            </a:bodyPr>
            <a:lstStyle/>
            <a:p>
              <a:pPr algn="ctr"/>
              <a:r>
                <a:rPr lang="zh-CN" altLang="en-US" sz="2000" b="0">
                  <a:solidFill>
                    <a:srgbClr val="3F3F3F"/>
                  </a:solidFill>
                  <a:latin typeface="微软雅黑" panose="020B0503020204020204" charset="-122"/>
                  <a:ea typeface="微软雅黑" panose="020B0503020204020204" charset="-122"/>
                  <a:sym typeface="Arial" panose="020B0604020202020204" pitchFamily="34" charset="0"/>
                </a:rPr>
                <a:t>特色教育</a:t>
              </a:r>
              <a:endParaRPr lang="zh-CN" altLang="en-US" sz="2000" b="0">
                <a:solidFill>
                  <a:srgbClr val="3F3F3F"/>
                </a:solidFill>
                <a:latin typeface="微软雅黑" panose="020B0503020204020204" charset="-122"/>
                <a:ea typeface="微软雅黑" panose="020B0503020204020204" charset="-122"/>
                <a:sym typeface="Arial" panose="020B0604020202020204" pitchFamily="34" charset="0"/>
              </a:endParaRPr>
            </a:p>
          </p:txBody>
        </p:sp>
        <p:pic>
          <p:nvPicPr>
            <p:cNvPr id="44040" name="图片 27" descr="20140624研究院logo_副本"/>
            <p:cNvPicPr>
              <a:picLocks noChangeAspect="1"/>
            </p:cNvPicPr>
            <p:nvPr/>
          </p:nvPicPr>
          <p:blipFill>
            <a:blip r:embed="rId1" cstate="print"/>
            <a:srcRect/>
            <a:stretch>
              <a:fillRect/>
            </a:stretch>
          </p:blipFill>
          <p:spPr bwMode="auto">
            <a:xfrm>
              <a:off x="735330" y="376555"/>
              <a:ext cx="450215" cy="461645"/>
            </a:xfrm>
            <a:prstGeom prst="rect">
              <a:avLst/>
            </a:prstGeom>
            <a:noFill/>
            <a:ln w="9525">
              <a:noFill/>
              <a:miter lim="800000"/>
              <a:headEnd/>
              <a:tailEnd/>
            </a:ln>
          </p:spPr>
        </p:pic>
      </p:grpSp>
      <p:pic>
        <p:nvPicPr>
          <p:cNvPr id="26" name="Picture 2" descr="E:\蓝源工作文件\蓝源集团简介\logo2.png"/>
          <p:cNvPicPr>
            <a:picLocks noChangeAspect="1" noChangeArrowheads="1"/>
          </p:cNvPicPr>
          <p:nvPr/>
        </p:nvPicPr>
        <p:blipFill>
          <a:blip r:embed="rId2"/>
          <a:srcRect/>
          <a:stretch>
            <a:fillRect/>
          </a:stretch>
        </p:blipFill>
        <p:spPr bwMode="auto">
          <a:xfrm>
            <a:off x="8077200" y="57150"/>
            <a:ext cx="812800" cy="688975"/>
          </a:xfrm>
          <a:prstGeom prst="rect">
            <a:avLst/>
          </a:prstGeom>
          <a:noFill/>
          <a:ln w="9525">
            <a:noFill/>
            <a:miter lim="800000"/>
            <a:headEnd/>
            <a:tailEnd/>
          </a:ln>
        </p:spPr>
      </p:pic>
    </p:spTree>
  </p:cSld>
  <p:clrMapOvr>
    <a:masterClrMapping/>
  </p:clrMapOvr>
  <p:transition/>
</p:sld>
</file>

<file path=ppt/tags/tag1.xml><?xml version="1.0" encoding="utf-8"?>
<p:tagLst xmlns:p="http://schemas.openxmlformats.org/presentationml/2006/main">
  <p:tag name="KSO_WPP_MARK_KEY" val="14e410ae-2f3a-4ce5-854c-23a4469bab29"/>
  <p:tag name="COMMONDATA" val="eyJoZGlkIjoiYTgzODJiZjg0ODEyNzcwMTI0OTM4ZTYwZDIwMzcxM2QifQ=="/>
</p:tagLst>
</file>

<file path=ppt/theme/_rels/theme1.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主管人员">
  <a:themeElements>
    <a:clrScheme name="1111">
      <a:dk1>
        <a:sysClr val="windowText" lastClr="000000"/>
      </a:dk1>
      <a:lt1>
        <a:sysClr val="window" lastClr="FFFFFF"/>
      </a:lt1>
      <a:dk2>
        <a:srgbClr val="2F5897"/>
      </a:dk2>
      <a:lt2>
        <a:srgbClr val="E4E9EF"/>
      </a:lt2>
      <a:accent1>
        <a:srgbClr val="172B4B"/>
      </a:accent1>
      <a:accent2>
        <a:srgbClr val="FFC000"/>
      </a:accent2>
      <a:accent3>
        <a:srgbClr val="7F7F7F"/>
      </a:accent3>
      <a:accent4>
        <a:srgbClr val="FFFFFF"/>
      </a:accent4>
      <a:accent5>
        <a:srgbClr val="FFFFFF"/>
      </a:accent5>
      <a:accent6>
        <a:srgbClr val="FFFFFF"/>
      </a:accent6>
      <a:hlink>
        <a:srgbClr val="FFFF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3738</Words>
  <Application>WPS 演示</Application>
  <PresentationFormat>自定义</PresentationFormat>
  <Paragraphs>446</Paragraphs>
  <Slides>13</Slides>
  <Notes>19</Notes>
  <HiddenSlides>0</HiddenSlides>
  <MMClips>1</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13</vt:i4>
      </vt:variant>
    </vt:vector>
  </HeadingPairs>
  <TitlesOfParts>
    <vt:vector size="46" baseType="lpstr">
      <vt:lpstr>Arial</vt:lpstr>
      <vt:lpstr>宋体</vt:lpstr>
      <vt:lpstr>Wingdings</vt:lpstr>
      <vt:lpstr>黑体</vt:lpstr>
      <vt:lpstr>Palatino Linotype</vt:lpstr>
      <vt:lpstr>Courier New</vt:lpstr>
      <vt:lpstr>Arial Black</vt:lpstr>
      <vt:lpstr>楷体_GB2312</vt:lpstr>
      <vt:lpstr>新宋体</vt:lpstr>
      <vt:lpstr>楷体</vt:lpstr>
      <vt:lpstr>微软雅黑</vt:lpstr>
      <vt:lpstr>Agency FB</vt:lpstr>
      <vt:lpstr>Calibri</vt:lpstr>
      <vt:lpstr>仿宋_GB2312</vt:lpstr>
      <vt:lpstr>仿宋</vt:lpstr>
      <vt:lpstr>Arial</vt:lpstr>
      <vt:lpstr>Source Sans Pro ExtraLight</vt:lpstr>
      <vt:lpstr>华文新魏</vt:lpstr>
      <vt:lpstr>Times New Roman</vt:lpstr>
      <vt:lpstr>Berlin Sans FB Demi</vt:lpstr>
      <vt:lpstr>Arial Unicode MS</vt:lpstr>
      <vt:lpstr>幼圆</vt:lpstr>
      <vt:lpstr>Century Gothic</vt:lpstr>
      <vt:lpstr>长城大黑体</vt:lpstr>
      <vt:lpstr>Century Gothic</vt:lpstr>
      <vt:lpstr>Calibri</vt:lpstr>
      <vt:lpstr>Tahoma</vt:lpstr>
      <vt:lpstr>Tahoma</vt:lpstr>
      <vt:lpstr>Gill Sans</vt:lpstr>
      <vt:lpstr>Bebas Neue</vt:lpstr>
      <vt:lpstr>Segoe Print</vt:lpstr>
      <vt:lpstr>Bebas Neue</vt:lpstr>
      <vt:lpstr>主管人员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Guilddesign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为中华之崛起而学习</cp:lastModifiedBy>
  <cp:revision>1489</cp:revision>
  <cp:lastPrinted>2015-12-18T03:41:00Z</cp:lastPrinted>
  <dcterms:created xsi:type="dcterms:W3CDTF">2004-08-26T06:30:00Z</dcterms:created>
  <dcterms:modified xsi:type="dcterms:W3CDTF">2022-07-11T01:34:26Z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FFF1B7FA6C974335B97F7234C298A612</vt:lpwstr>
  </property>
</Properties>
</file>