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8.svg" ContentType="image/svg+xml"/>
  <Override PartName="/ppt/media/image2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12"/>
  </p:notesMasterIdLst>
  <p:sldIdLst>
    <p:sldId id="1535" r:id="rId4"/>
    <p:sldId id="1544" r:id="rId5"/>
    <p:sldId id="1537" r:id="rId6"/>
    <p:sldId id="1545" r:id="rId7"/>
    <p:sldId id="1548" r:id="rId8"/>
    <p:sldId id="1550" r:id="rId9"/>
    <p:sldId id="1451" r:id="rId10"/>
    <p:sldId id="1473" r:id="rId11"/>
    <p:sldId id="450" r:id="rId13"/>
    <p:sldId id="451" r:id="rId14"/>
    <p:sldId id="1490" r:id="rId15"/>
    <p:sldId id="1491" r:id="rId16"/>
    <p:sldId id="1492" r:id="rId17"/>
    <p:sldId id="1463" r:id="rId18"/>
    <p:sldId id="1546"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225"/>
    <a:srgbClr val="AD8A5B"/>
    <a:srgbClr val="A18056"/>
    <a:srgbClr val="C00218"/>
    <a:srgbClr val="FCFBFB"/>
    <a:srgbClr val="FCFCFC"/>
    <a:srgbClr val="1A171B"/>
    <a:srgbClr val="C89458"/>
    <a:srgbClr val="000000"/>
    <a:srgbClr val="FAFA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6349" autoAdjust="0"/>
  </p:normalViewPr>
  <p:slideViewPr>
    <p:cSldViewPr snapToGrid="0">
      <p:cViewPr varScale="1">
        <p:scale>
          <a:sx n="68" d="100"/>
          <a:sy n="68" d="100"/>
        </p:scale>
        <p:origin x="-720" y="-90"/>
      </p:cViewPr>
      <p:guideLst>
        <p:guide orient="horz" pos="263"/>
        <p:guide orient="horz" pos="4130"/>
        <p:guide pos="384"/>
        <p:guide pos="7296"/>
      </p:guideLst>
    </p:cSldViewPr>
  </p:slideViewPr>
  <p:notesTextViewPr>
    <p:cViewPr>
      <p:scale>
        <a:sx n="1" d="1"/>
        <a:sy n="1" d="1"/>
      </p:scale>
      <p:origin x="0" y="0"/>
    </p:cViewPr>
  </p:notesTextViewPr>
  <p:notesViewPr>
    <p:cSldViewPr snapToGrid="0">
      <p:cViewPr varScale="1">
        <p:scale>
          <a:sx n="84" d="100"/>
          <a:sy n="84"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6.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0B3D9-C42D-43E1-A2A6-6288BDE011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562EE-6EEB-4C4E-B0ED-14467EA8BF3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871a5936-063a-4a52-89d4-ab360dba1915.source.default.zh-Hans</a:t>
            </a:r>
            <a:endParaRPr lang="zh-CN" altLang="en-US" dirty="0"/>
          </a:p>
        </p:txBody>
      </p:sp>
      <p:sp>
        <p:nvSpPr>
          <p:cNvPr id="4" name="灯片编号占位符 3"/>
          <p:cNvSpPr>
            <a:spLocks noGrp="1"/>
          </p:cNvSpPr>
          <p:nvPr>
            <p:ph type="sldNum" sz="quarter" idx="10"/>
          </p:nvPr>
        </p:nvSpPr>
        <p:spPr/>
        <p:txBody>
          <a:bodyPr/>
          <a:lstStyle/>
          <a:p>
            <a:fld id="{FD1E3519-AA41-4C8F-81B1-98F81BDCD14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5AD0788-FE97-4EE6-AA1B-893C49BC81B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7F562EE-6EEB-4C4E-B0ED-14467EA8BF3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1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3" name="矩形 2"/>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思源黑体 CN Bold" panose="020B0800000000000000" pitchFamily="34" charset="-122"/>
                <a:ea typeface="思源黑体 CN Bold" panose="020B0800000000000000" pitchFamily="34" charset="-122"/>
              </a:defRPr>
            </a:lvl1pPr>
          </a:lstStyle>
          <a:p>
            <a:fld id="{F842AB5C-69A5-4F4B-8065-E914F1DD2A59}"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思源黑体 CN Bold" panose="020B0800000000000000" pitchFamily="34" charset="-122"/>
                <a:ea typeface="思源黑体 CN Bold" panose="020B0800000000000000"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思源黑体 CN Bold" panose="020B0800000000000000" pitchFamily="34" charset="-122"/>
                <a:ea typeface="思源黑体 CN Bold" panose="020B0800000000000000" pitchFamily="34" charset="-122"/>
              </a:defRPr>
            </a:lvl1pPr>
          </a:lstStyle>
          <a:p>
            <a:fld id="{D0EBC8B2-C60D-4F58-9B46-7AE0EF0373F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8" name="文本框 3"/>
          <p:cNvSpPr txBox="1"/>
          <p:nvPr/>
        </p:nvSpPr>
        <p:spPr>
          <a:xfrm>
            <a:off x="4363720" y="2971800"/>
            <a:ext cx="3464560" cy="235332"/>
          </a:xfrm>
          <a:prstGeom prst="rect">
            <a:avLst/>
          </a:prstGeom>
          <a:ln w="12700">
            <a:miter lim="400000"/>
          </a:ln>
        </p:spPr>
        <p:txBody>
          <a:bodyPr lIns="45719" rIns="45719">
            <a:spAutoFit/>
          </a:bodyPr>
          <a:lstStyle/>
          <a:p>
            <a:pPr>
              <a:defRPr sz="300">
                <a:solidFill>
                  <a:srgbClr val="FFFFFF">
                    <a:alpha val="0"/>
                  </a:srgbClr>
                </a:solidFill>
                <a:latin typeface="思源黑体"/>
                <a:ea typeface="思源黑体"/>
                <a:cs typeface="思源黑体"/>
                <a:sym typeface="思源黑体"/>
              </a:defRPr>
            </a:pPr>
            <a:r>
              <a:t>感谢您下载包图网平台上提供的PPT作品，为了您和包图网以及原创作者的利益，请勿复制、传播、销售，否则将承担法律责任！包图网将对作品进行维权，按照传播下载次数进行十倍的索取赔偿！</a:t>
            </a:r>
          </a:p>
          <a:p>
            <a:pPr>
              <a:defRPr sz="600">
                <a:solidFill>
                  <a:srgbClr val="FFFFFF">
                    <a:alpha val="0"/>
                  </a:srgbClr>
                </a:solidFill>
                <a:latin typeface="思源黑体"/>
                <a:ea typeface="思源黑体"/>
                <a:cs typeface="思源黑体"/>
                <a:sym typeface="思源黑体"/>
              </a:defRPr>
            </a:pPr>
            <a:r>
              <a:t>ibaotu.com</a:t>
            </a:r>
          </a:p>
        </p:txBody>
      </p:sp>
      <p:sp>
        <p:nvSpPr>
          <p:cNvPr id="2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5" name="矩形 4"/>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9_自定义版式">
    <p:spTree>
      <p:nvGrpSpPr>
        <p:cNvPr id="1" name=""/>
        <p:cNvGrpSpPr/>
        <p:nvPr/>
      </p:nvGrpSpPr>
      <p:grpSpPr>
        <a:xfrm>
          <a:off x="0" y="0"/>
          <a:ext cx="0" cy="0"/>
          <a:chOff x="0" y="0"/>
          <a:chExt cx="0" cy="0"/>
        </a:xfrm>
      </p:grpSpPr>
      <p:sp>
        <p:nvSpPr>
          <p:cNvPr id="27" name="文本框 3"/>
          <p:cNvSpPr txBox="1"/>
          <p:nvPr/>
        </p:nvSpPr>
        <p:spPr>
          <a:xfrm>
            <a:off x="4363720" y="2971800"/>
            <a:ext cx="3464560" cy="235332"/>
          </a:xfrm>
          <a:prstGeom prst="rect">
            <a:avLst/>
          </a:prstGeom>
          <a:ln w="12700">
            <a:miter lim="400000"/>
          </a:ln>
        </p:spPr>
        <p:txBody>
          <a:bodyPr lIns="45719" rIns="45719">
            <a:spAutoFit/>
          </a:bodyPr>
          <a:lstStyle/>
          <a:p>
            <a:pPr>
              <a:defRPr sz="300">
                <a:solidFill>
                  <a:srgbClr val="FFFFFF">
                    <a:alpha val="0"/>
                  </a:srgbClr>
                </a:solidFill>
                <a:latin typeface="思源黑体"/>
                <a:ea typeface="思源黑体"/>
                <a:cs typeface="思源黑体"/>
                <a:sym typeface="思源黑体"/>
              </a:defRPr>
            </a:pPr>
            <a:r>
              <a:t>感谢您下载包图网平台上提供的PPT作品，为了您和包图网以及原创作者的利益，请勿复制、传播、销售，否则将承担法律责任！包图网将对作品进行维权，按照传播下载次数进行十倍的索取赔偿！</a:t>
            </a:r>
          </a:p>
          <a:p>
            <a:pPr>
              <a:defRPr sz="600">
                <a:solidFill>
                  <a:srgbClr val="FFFFFF">
                    <a:alpha val="0"/>
                  </a:srgbClr>
                </a:solidFill>
                <a:latin typeface="思源黑体"/>
                <a:ea typeface="思源黑体"/>
                <a:cs typeface="思源黑体"/>
                <a:sym typeface="思源黑体"/>
              </a:defRPr>
            </a:pPr>
            <a:r>
              <a:t>ibaotu.com</a:t>
            </a:r>
          </a:p>
        </p:txBody>
      </p:sp>
      <p:sp>
        <p:nvSpPr>
          <p:cNvPr id="29" name="图片占位符 5"/>
          <p:cNvSpPr>
            <a:spLocks noGrp="1"/>
          </p:cNvSpPr>
          <p:nvPr>
            <p:ph type="pic" sz="quarter" idx="21"/>
          </p:nvPr>
        </p:nvSpPr>
        <p:spPr>
          <a:xfrm>
            <a:off x="714374" y="2168330"/>
            <a:ext cx="3868618" cy="3530992"/>
          </a:xfrm>
          <a:prstGeom prst="rect">
            <a:avLst/>
          </a:prstGeom>
        </p:spPr>
        <p:txBody>
          <a:bodyPr lIns="91439" rIns="91439"/>
          <a:lstStyle/>
          <a:p/>
        </p:txBody>
      </p:sp>
      <p:sp>
        <p:nvSpPr>
          <p:cNvPr id="3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2" name="矩形 1"/>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14375" y="2168330"/>
            <a:ext cx="3868616" cy="3530991"/>
          </a:xfrm>
          <a:custGeom>
            <a:avLst/>
            <a:gdLst>
              <a:gd name="connsiteX0" fmla="*/ 0 w 3868616"/>
              <a:gd name="connsiteY0" fmla="*/ 0 h 3530991"/>
              <a:gd name="connsiteX1" fmla="*/ 3868616 w 3868616"/>
              <a:gd name="connsiteY1" fmla="*/ 0 h 3530991"/>
              <a:gd name="connsiteX2" fmla="*/ 3868616 w 3868616"/>
              <a:gd name="connsiteY2" fmla="*/ 3530991 h 3530991"/>
              <a:gd name="connsiteX3" fmla="*/ 0 w 3868616"/>
              <a:gd name="connsiteY3" fmla="*/ 3530991 h 3530991"/>
            </a:gdLst>
            <a:ahLst/>
            <a:cxnLst>
              <a:cxn ang="0">
                <a:pos x="connsiteX0" y="connsiteY0"/>
              </a:cxn>
              <a:cxn ang="0">
                <a:pos x="connsiteX1" y="connsiteY1"/>
              </a:cxn>
              <a:cxn ang="0">
                <a:pos x="connsiteX2" y="connsiteY2"/>
              </a:cxn>
              <a:cxn ang="0">
                <a:pos x="connsiteX3" y="connsiteY3"/>
              </a:cxn>
            </a:cxnLst>
            <a:rect l="l" t="t" r="r" b="b"/>
            <a:pathLst>
              <a:path w="3868616" h="3530991">
                <a:moveTo>
                  <a:pt x="0" y="0"/>
                </a:moveTo>
                <a:lnTo>
                  <a:pt x="3868616" y="0"/>
                </a:lnTo>
                <a:lnTo>
                  <a:pt x="3868616" y="3530991"/>
                </a:lnTo>
                <a:lnTo>
                  <a:pt x="0" y="3530991"/>
                </a:lnTo>
                <a:close/>
              </a:path>
            </a:pathLst>
          </a:custGeom>
        </p:spPr>
        <p:txBody>
          <a:bodyPr wrap="square">
            <a:noAutofit/>
          </a:bodyPr>
          <a:lstStyle/>
          <a:p>
            <a:endParaRPr lang="zh-CN" altLang="en-US"/>
          </a:p>
        </p:txBody>
      </p:sp>
      <p:sp>
        <p:nvSpPr>
          <p:cNvPr id="3" name="矩形 2"/>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
        <p:nvSpPr>
          <p:cNvPr id="5" name="矩形 4"/>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E1125"/>
                </a:solidFill>
                <a:latin typeface="黑体" panose="02010609060101010101" charset="-122"/>
                <a:cs typeface="黑体" panose="02010609060101010101"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
        <p:nvSpPr>
          <p:cNvPr id="6" name="矩形 5"/>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灯片编号占位符 2"/>
          <p:cNvSpPr>
            <a:spLocks noGrp="1"/>
          </p:cNvSpPr>
          <p:nvPr>
            <p:ph type="sldNum" sz="quarter" idx="10"/>
          </p:nvPr>
        </p:nvSpPr>
        <p:spPr/>
        <p:txBody>
          <a:bodyPr/>
          <a:lstStyle/>
          <a:p>
            <a:fld id="{86CB4B4D-7CA3-9044-876B-883B54F8677D}" type="slidenum">
              <a:rPr lang="en-US" altLang="zh-CN" smtClean="0"/>
            </a:fld>
            <a:endParaRPr lang="zh-CN" altLang="en-US"/>
          </a:p>
        </p:txBody>
      </p:sp>
      <p:sp>
        <p:nvSpPr>
          <p:cNvPr id="4" name="矩形 3"/>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609600" y="92074"/>
            <a:ext cx="10972800" cy="1508126"/>
          </a:xfrm>
          <a:prstGeom prst="rect">
            <a:avLst/>
          </a:prstGeom>
          <a:ln w="12700">
            <a:miter lim="400000"/>
          </a:ln>
        </p:spPr>
        <p:txBody>
          <a:bodyPr lIns="45719" rIns="45719" anchor="ctr"/>
          <a:lstStyle/>
          <a:p>
            <a:r>
              <a:t>标题文本</a:t>
            </a:r>
          </a:p>
        </p:txBody>
      </p:sp>
      <p:sp>
        <p:nvSpPr>
          <p:cNvPr id="3" name="正文级别 1…"/>
          <p:cNvSpPr txBox="1">
            <a:spLocks noGrp="1"/>
          </p:cNvSpPr>
          <p:nvPr>
            <p:ph type="body" idx="1"/>
          </p:nvPr>
        </p:nvSpPr>
        <p:spPr>
          <a:xfrm>
            <a:off x="609600" y="1600200"/>
            <a:ext cx="10972800" cy="5257800"/>
          </a:xfrm>
          <a:prstGeom prst="rect">
            <a:avLst/>
          </a:prstGeom>
          <a:ln w="12700">
            <a:miter lim="400000"/>
          </a:ln>
        </p:spPr>
        <p:txBody>
          <a:bodyPr lIns="45719" rIns="45719"/>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8" Type="http://schemas.openxmlformats.org/officeDocument/2006/relationships/notesSlide" Target="../notesSlides/notesSlide2.xml"/><Relationship Id="rId17" Type="http://schemas.openxmlformats.org/officeDocument/2006/relationships/slideLayout" Target="../slideLayouts/slideLayout4.xml"/><Relationship Id="rId16" Type="http://schemas.openxmlformats.org/officeDocument/2006/relationships/image" Target="../media/image41.png"/><Relationship Id="rId15" Type="http://schemas.openxmlformats.org/officeDocument/2006/relationships/image" Target="../media/image40.png"/><Relationship Id="rId14" Type="http://schemas.openxmlformats.org/officeDocument/2006/relationships/image" Target="../media/image39.png"/><Relationship Id="rId13" Type="http://schemas.openxmlformats.org/officeDocument/2006/relationships/image" Target="../media/image38.png"/><Relationship Id="rId12" Type="http://schemas.openxmlformats.org/officeDocument/2006/relationships/image" Target="../media/image37.png"/><Relationship Id="rId11" Type="http://schemas.openxmlformats.org/officeDocument/2006/relationships/image" Target="../media/image36.jpeg"/><Relationship Id="rId10" Type="http://schemas.openxmlformats.org/officeDocument/2006/relationships/image" Target="../media/image35.tiff"/><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5.png"/><Relationship Id="rId1"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21.png"/><Relationship Id="rId7" Type="http://schemas.openxmlformats.org/officeDocument/2006/relationships/image" Target="../media/image20.svg"/><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0" Type="http://schemas.openxmlformats.org/officeDocument/2006/relationships/slideLayout" Target="../slideLayouts/slideLayout3.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23.jpeg"/><Relationship Id="rId1"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53975" y="2790190"/>
            <a:ext cx="7889240" cy="828675"/>
          </a:xfrm>
          <a:custGeom>
            <a:avLst/>
            <a:gdLst>
              <a:gd name="T0" fmla="*/ 3348 w 3405"/>
              <a:gd name="T1" fmla="*/ 605 h 672"/>
              <a:gd name="T2" fmla="*/ 3206 w 3405"/>
              <a:gd name="T3" fmla="*/ 584 h 672"/>
              <a:gd name="T4" fmla="*/ 3114 w 3405"/>
              <a:gd name="T5" fmla="*/ 569 h 672"/>
              <a:gd name="T6" fmla="*/ 2808 w 3405"/>
              <a:gd name="T7" fmla="*/ 478 h 672"/>
              <a:gd name="T8" fmla="*/ 2879 w 3405"/>
              <a:gd name="T9" fmla="*/ 454 h 672"/>
              <a:gd name="T10" fmla="*/ 3025 w 3405"/>
              <a:gd name="T11" fmla="*/ 438 h 672"/>
              <a:gd name="T12" fmla="*/ 2929 w 3405"/>
              <a:gd name="T13" fmla="*/ 393 h 672"/>
              <a:gd name="T14" fmla="*/ 2991 w 3405"/>
              <a:gd name="T15" fmla="*/ 345 h 672"/>
              <a:gd name="T16" fmla="*/ 2941 w 3405"/>
              <a:gd name="T17" fmla="*/ 298 h 672"/>
              <a:gd name="T18" fmla="*/ 2897 w 3405"/>
              <a:gd name="T19" fmla="*/ 135 h 672"/>
              <a:gd name="T20" fmla="*/ 2706 w 3405"/>
              <a:gd name="T21" fmla="*/ 101 h 672"/>
              <a:gd name="T22" fmla="*/ 2502 w 3405"/>
              <a:gd name="T23" fmla="*/ 69 h 672"/>
              <a:gd name="T24" fmla="*/ 2305 w 3405"/>
              <a:gd name="T25" fmla="*/ 48 h 672"/>
              <a:gd name="T26" fmla="*/ 2168 w 3405"/>
              <a:gd name="T27" fmla="*/ 40 h 672"/>
              <a:gd name="T28" fmla="*/ 2047 w 3405"/>
              <a:gd name="T29" fmla="*/ 30 h 672"/>
              <a:gd name="T30" fmla="*/ 1933 w 3405"/>
              <a:gd name="T31" fmla="*/ 22 h 672"/>
              <a:gd name="T32" fmla="*/ 1804 w 3405"/>
              <a:gd name="T33" fmla="*/ 15 h 672"/>
              <a:gd name="T34" fmla="*/ 1393 w 3405"/>
              <a:gd name="T35" fmla="*/ 14 h 672"/>
              <a:gd name="T36" fmla="*/ 1169 w 3405"/>
              <a:gd name="T37" fmla="*/ 10 h 672"/>
              <a:gd name="T38" fmla="*/ 632 w 3405"/>
              <a:gd name="T39" fmla="*/ 33 h 672"/>
              <a:gd name="T40" fmla="*/ 405 w 3405"/>
              <a:gd name="T41" fmla="*/ 107 h 672"/>
              <a:gd name="T42" fmla="*/ 252 w 3405"/>
              <a:gd name="T43" fmla="*/ 213 h 672"/>
              <a:gd name="T44" fmla="*/ 279 w 3405"/>
              <a:gd name="T45" fmla="*/ 341 h 672"/>
              <a:gd name="T46" fmla="*/ 231 w 3405"/>
              <a:gd name="T47" fmla="*/ 378 h 672"/>
              <a:gd name="T48" fmla="*/ 303 w 3405"/>
              <a:gd name="T49" fmla="*/ 402 h 672"/>
              <a:gd name="T50" fmla="*/ 278 w 3405"/>
              <a:gd name="T51" fmla="*/ 428 h 672"/>
              <a:gd name="T52" fmla="*/ 167 w 3405"/>
              <a:gd name="T53" fmla="*/ 539 h 672"/>
              <a:gd name="T54" fmla="*/ 35 w 3405"/>
              <a:gd name="T55" fmla="*/ 590 h 672"/>
              <a:gd name="T56" fmla="*/ 14 w 3405"/>
              <a:gd name="T57" fmla="*/ 626 h 672"/>
              <a:gd name="T58" fmla="*/ 52 w 3405"/>
              <a:gd name="T59" fmla="*/ 663 h 672"/>
              <a:gd name="T60" fmla="*/ 361 w 3405"/>
              <a:gd name="T61" fmla="*/ 668 h 672"/>
              <a:gd name="T62" fmla="*/ 901 w 3405"/>
              <a:gd name="T63" fmla="*/ 636 h 672"/>
              <a:gd name="T64" fmla="*/ 1264 w 3405"/>
              <a:gd name="T65" fmla="*/ 620 h 672"/>
              <a:gd name="T66" fmla="*/ 1571 w 3405"/>
              <a:gd name="T67" fmla="*/ 611 h 672"/>
              <a:gd name="T68" fmla="*/ 1696 w 3405"/>
              <a:gd name="T69" fmla="*/ 620 h 672"/>
              <a:gd name="T70" fmla="*/ 1811 w 3405"/>
              <a:gd name="T71" fmla="*/ 623 h 672"/>
              <a:gd name="T72" fmla="*/ 2098 w 3405"/>
              <a:gd name="T73" fmla="*/ 630 h 672"/>
              <a:gd name="T74" fmla="*/ 2267 w 3405"/>
              <a:gd name="T75" fmla="*/ 617 h 672"/>
              <a:gd name="T76" fmla="*/ 2335 w 3405"/>
              <a:gd name="T77" fmla="*/ 616 h 672"/>
              <a:gd name="T78" fmla="*/ 2326 w 3405"/>
              <a:gd name="T79" fmla="*/ 639 h 672"/>
              <a:gd name="T80" fmla="*/ 2384 w 3405"/>
              <a:gd name="T81" fmla="*/ 631 h 672"/>
              <a:gd name="T82" fmla="*/ 2403 w 3405"/>
              <a:gd name="T83" fmla="*/ 619 h 672"/>
              <a:gd name="T84" fmla="*/ 2474 w 3405"/>
              <a:gd name="T85" fmla="*/ 629 h 672"/>
              <a:gd name="T86" fmla="*/ 2558 w 3405"/>
              <a:gd name="T87" fmla="*/ 639 h 672"/>
              <a:gd name="T88" fmla="*/ 2657 w 3405"/>
              <a:gd name="T89" fmla="*/ 652 h 672"/>
              <a:gd name="T90" fmla="*/ 2809 w 3405"/>
              <a:gd name="T91" fmla="*/ 624 h 672"/>
              <a:gd name="T92" fmla="*/ 2886 w 3405"/>
              <a:gd name="T93" fmla="*/ 626 h 672"/>
              <a:gd name="T94" fmla="*/ 2922 w 3405"/>
              <a:gd name="T95" fmla="*/ 615 h 672"/>
              <a:gd name="T96" fmla="*/ 3043 w 3405"/>
              <a:gd name="T97" fmla="*/ 610 h 672"/>
              <a:gd name="T98" fmla="*/ 3148 w 3405"/>
              <a:gd name="T99" fmla="*/ 636 h 672"/>
              <a:gd name="T100" fmla="*/ 3217 w 3405"/>
              <a:gd name="T101" fmla="*/ 630 h 672"/>
              <a:gd name="T102" fmla="*/ 3380 w 3405"/>
              <a:gd name="T103" fmla="*/ 658 h 672"/>
              <a:gd name="T104" fmla="*/ 3385 w 3405"/>
              <a:gd name="T105" fmla="*/ 61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5" h="672">
                <a:moveTo>
                  <a:pt x="3385" y="612"/>
                </a:moveTo>
                <a:cubicBezTo>
                  <a:pt x="3372" y="615"/>
                  <a:pt x="3357" y="637"/>
                  <a:pt x="3350" y="606"/>
                </a:cubicBezTo>
                <a:cubicBezTo>
                  <a:pt x="3350" y="605"/>
                  <a:pt x="3348" y="605"/>
                  <a:pt x="3348" y="605"/>
                </a:cubicBezTo>
                <a:cubicBezTo>
                  <a:pt x="3329" y="623"/>
                  <a:pt x="3307" y="579"/>
                  <a:pt x="3290" y="609"/>
                </a:cubicBezTo>
                <a:cubicBezTo>
                  <a:pt x="3277" y="607"/>
                  <a:pt x="3264" y="608"/>
                  <a:pt x="3255" y="595"/>
                </a:cubicBezTo>
                <a:cubicBezTo>
                  <a:pt x="3245" y="580"/>
                  <a:pt x="3224" y="577"/>
                  <a:pt x="3206" y="584"/>
                </a:cubicBezTo>
                <a:cubicBezTo>
                  <a:pt x="3202" y="586"/>
                  <a:pt x="3198" y="592"/>
                  <a:pt x="3195" y="584"/>
                </a:cubicBezTo>
                <a:cubicBezTo>
                  <a:pt x="3186" y="564"/>
                  <a:pt x="3169" y="570"/>
                  <a:pt x="3155" y="574"/>
                </a:cubicBezTo>
                <a:cubicBezTo>
                  <a:pt x="3140" y="578"/>
                  <a:pt x="3128" y="573"/>
                  <a:pt x="3114" y="569"/>
                </a:cubicBezTo>
                <a:cubicBezTo>
                  <a:pt x="3107" y="568"/>
                  <a:pt x="3116" y="557"/>
                  <a:pt x="3105" y="555"/>
                </a:cubicBezTo>
                <a:cubicBezTo>
                  <a:pt x="3066" y="546"/>
                  <a:pt x="3028" y="532"/>
                  <a:pt x="2988" y="526"/>
                </a:cubicBezTo>
                <a:cubicBezTo>
                  <a:pt x="2927" y="515"/>
                  <a:pt x="2867" y="497"/>
                  <a:pt x="2808" y="478"/>
                </a:cubicBezTo>
                <a:cubicBezTo>
                  <a:pt x="2792" y="474"/>
                  <a:pt x="2778" y="465"/>
                  <a:pt x="2764" y="450"/>
                </a:cubicBezTo>
                <a:cubicBezTo>
                  <a:pt x="2777" y="444"/>
                  <a:pt x="2790" y="444"/>
                  <a:pt x="2801" y="446"/>
                </a:cubicBezTo>
                <a:cubicBezTo>
                  <a:pt x="2826" y="452"/>
                  <a:pt x="2853" y="449"/>
                  <a:pt x="2879" y="454"/>
                </a:cubicBezTo>
                <a:cubicBezTo>
                  <a:pt x="2911" y="461"/>
                  <a:pt x="2942" y="446"/>
                  <a:pt x="2974" y="446"/>
                </a:cubicBezTo>
                <a:cubicBezTo>
                  <a:pt x="2978" y="446"/>
                  <a:pt x="2983" y="443"/>
                  <a:pt x="2987" y="441"/>
                </a:cubicBezTo>
                <a:cubicBezTo>
                  <a:pt x="2999" y="433"/>
                  <a:pt x="3011" y="434"/>
                  <a:pt x="3025" y="438"/>
                </a:cubicBezTo>
                <a:cubicBezTo>
                  <a:pt x="3042" y="443"/>
                  <a:pt x="3060" y="450"/>
                  <a:pt x="3083" y="445"/>
                </a:cubicBezTo>
                <a:cubicBezTo>
                  <a:pt x="3061" y="420"/>
                  <a:pt x="3031" y="424"/>
                  <a:pt x="3007" y="414"/>
                </a:cubicBezTo>
                <a:cubicBezTo>
                  <a:pt x="2982" y="404"/>
                  <a:pt x="2955" y="399"/>
                  <a:pt x="2929" y="393"/>
                </a:cubicBezTo>
                <a:cubicBezTo>
                  <a:pt x="2903" y="386"/>
                  <a:pt x="2877" y="380"/>
                  <a:pt x="2853" y="366"/>
                </a:cubicBezTo>
                <a:cubicBezTo>
                  <a:pt x="2877" y="369"/>
                  <a:pt x="2897" y="354"/>
                  <a:pt x="2920" y="353"/>
                </a:cubicBezTo>
                <a:cubicBezTo>
                  <a:pt x="2943" y="351"/>
                  <a:pt x="2966" y="347"/>
                  <a:pt x="2991" y="345"/>
                </a:cubicBezTo>
                <a:cubicBezTo>
                  <a:pt x="2988" y="340"/>
                  <a:pt x="2987" y="338"/>
                  <a:pt x="2985" y="337"/>
                </a:cubicBezTo>
                <a:cubicBezTo>
                  <a:pt x="2971" y="327"/>
                  <a:pt x="2946" y="327"/>
                  <a:pt x="2946" y="301"/>
                </a:cubicBezTo>
                <a:cubicBezTo>
                  <a:pt x="2946" y="300"/>
                  <a:pt x="2943" y="299"/>
                  <a:pt x="2941" y="298"/>
                </a:cubicBezTo>
                <a:cubicBezTo>
                  <a:pt x="2912" y="283"/>
                  <a:pt x="2910" y="282"/>
                  <a:pt x="2918" y="254"/>
                </a:cubicBezTo>
                <a:cubicBezTo>
                  <a:pt x="2929" y="218"/>
                  <a:pt x="2919" y="184"/>
                  <a:pt x="2912" y="149"/>
                </a:cubicBezTo>
                <a:cubicBezTo>
                  <a:pt x="2910" y="141"/>
                  <a:pt x="2904" y="138"/>
                  <a:pt x="2897" y="135"/>
                </a:cubicBezTo>
                <a:cubicBezTo>
                  <a:pt x="2861" y="122"/>
                  <a:pt x="2823" y="114"/>
                  <a:pt x="2786" y="105"/>
                </a:cubicBezTo>
                <a:cubicBezTo>
                  <a:pt x="2782" y="104"/>
                  <a:pt x="2777" y="104"/>
                  <a:pt x="2774" y="105"/>
                </a:cubicBezTo>
                <a:cubicBezTo>
                  <a:pt x="2751" y="114"/>
                  <a:pt x="2729" y="102"/>
                  <a:pt x="2706" y="101"/>
                </a:cubicBezTo>
                <a:cubicBezTo>
                  <a:pt x="2674" y="100"/>
                  <a:pt x="2643" y="86"/>
                  <a:pt x="2610" y="83"/>
                </a:cubicBezTo>
                <a:cubicBezTo>
                  <a:pt x="2579" y="81"/>
                  <a:pt x="2546" y="85"/>
                  <a:pt x="2517" y="69"/>
                </a:cubicBezTo>
                <a:cubicBezTo>
                  <a:pt x="2513" y="67"/>
                  <a:pt x="2507" y="69"/>
                  <a:pt x="2502" y="69"/>
                </a:cubicBezTo>
                <a:cubicBezTo>
                  <a:pt x="2458" y="70"/>
                  <a:pt x="2415" y="64"/>
                  <a:pt x="2373" y="50"/>
                </a:cubicBezTo>
                <a:cubicBezTo>
                  <a:pt x="2367" y="48"/>
                  <a:pt x="2363" y="47"/>
                  <a:pt x="2357" y="49"/>
                </a:cubicBezTo>
                <a:cubicBezTo>
                  <a:pt x="2340" y="55"/>
                  <a:pt x="2323" y="60"/>
                  <a:pt x="2305" y="48"/>
                </a:cubicBezTo>
                <a:cubicBezTo>
                  <a:pt x="2298" y="43"/>
                  <a:pt x="2284" y="43"/>
                  <a:pt x="2275" y="46"/>
                </a:cubicBezTo>
                <a:cubicBezTo>
                  <a:pt x="2258" y="52"/>
                  <a:pt x="2241" y="48"/>
                  <a:pt x="2225" y="44"/>
                </a:cubicBezTo>
                <a:cubicBezTo>
                  <a:pt x="2206" y="40"/>
                  <a:pt x="2188" y="36"/>
                  <a:pt x="2168" y="40"/>
                </a:cubicBezTo>
                <a:cubicBezTo>
                  <a:pt x="2161" y="42"/>
                  <a:pt x="2153" y="39"/>
                  <a:pt x="2145" y="37"/>
                </a:cubicBezTo>
                <a:cubicBezTo>
                  <a:pt x="2136" y="36"/>
                  <a:pt x="2126" y="34"/>
                  <a:pt x="2118" y="37"/>
                </a:cubicBezTo>
                <a:cubicBezTo>
                  <a:pt x="2092" y="48"/>
                  <a:pt x="2069" y="43"/>
                  <a:pt x="2047" y="30"/>
                </a:cubicBezTo>
                <a:cubicBezTo>
                  <a:pt x="2040" y="27"/>
                  <a:pt x="2033" y="26"/>
                  <a:pt x="2026" y="28"/>
                </a:cubicBezTo>
                <a:cubicBezTo>
                  <a:pt x="2002" y="37"/>
                  <a:pt x="1978" y="36"/>
                  <a:pt x="1954" y="25"/>
                </a:cubicBezTo>
                <a:cubicBezTo>
                  <a:pt x="1948" y="21"/>
                  <a:pt x="1941" y="21"/>
                  <a:pt x="1933" y="22"/>
                </a:cubicBezTo>
                <a:cubicBezTo>
                  <a:pt x="1912" y="24"/>
                  <a:pt x="1891" y="24"/>
                  <a:pt x="1871" y="15"/>
                </a:cubicBezTo>
                <a:cubicBezTo>
                  <a:pt x="1866" y="13"/>
                  <a:pt x="1858" y="12"/>
                  <a:pt x="1854" y="15"/>
                </a:cubicBezTo>
                <a:cubicBezTo>
                  <a:pt x="1837" y="26"/>
                  <a:pt x="1821" y="37"/>
                  <a:pt x="1804" y="15"/>
                </a:cubicBezTo>
                <a:cubicBezTo>
                  <a:pt x="1803" y="14"/>
                  <a:pt x="1800" y="15"/>
                  <a:pt x="1798" y="15"/>
                </a:cubicBezTo>
                <a:cubicBezTo>
                  <a:pt x="1744" y="10"/>
                  <a:pt x="1690" y="11"/>
                  <a:pt x="1635" y="12"/>
                </a:cubicBezTo>
                <a:cubicBezTo>
                  <a:pt x="1554" y="14"/>
                  <a:pt x="1474" y="8"/>
                  <a:pt x="1393" y="14"/>
                </a:cubicBezTo>
                <a:cubicBezTo>
                  <a:pt x="1331" y="18"/>
                  <a:pt x="1270" y="7"/>
                  <a:pt x="1208" y="13"/>
                </a:cubicBezTo>
                <a:cubicBezTo>
                  <a:pt x="1204" y="14"/>
                  <a:pt x="1196" y="14"/>
                  <a:pt x="1194" y="11"/>
                </a:cubicBezTo>
                <a:cubicBezTo>
                  <a:pt x="1186" y="0"/>
                  <a:pt x="1178" y="1"/>
                  <a:pt x="1169" y="10"/>
                </a:cubicBezTo>
                <a:cubicBezTo>
                  <a:pt x="1164" y="14"/>
                  <a:pt x="1158" y="11"/>
                  <a:pt x="1152" y="11"/>
                </a:cubicBezTo>
                <a:cubicBezTo>
                  <a:pt x="1049" y="10"/>
                  <a:pt x="945" y="10"/>
                  <a:pt x="843" y="18"/>
                </a:cubicBezTo>
                <a:cubicBezTo>
                  <a:pt x="772" y="23"/>
                  <a:pt x="702" y="21"/>
                  <a:pt x="632" y="33"/>
                </a:cubicBezTo>
                <a:cubicBezTo>
                  <a:pt x="586" y="40"/>
                  <a:pt x="539" y="42"/>
                  <a:pt x="493" y="45"/>
                </a:cubicBezTo>
                <a:cubicBezTo>
                  <a:pt x="464" y="47"/>
                  <a:pt x="435" y="50"/>
                  <a:pt x="417" y="80"/>
                </a:cubicBezTo>
                <a:cubicBezTo>
                  <a:pt x="412" y="89"/>
                  <a:pt x="409" y="98"/>
                  <a:pt x="405" y="107"/>
                </a:cubicBezTo>
                <a:cubicBezTo>
                  <a:pt x="399" y="118"/>
                  <a:pt x="392" y="125"/>
                  <a:pt x="380" y="127"/>
                </a:cubicBezTo>
                <a:cubicBezTo>
                  <a:pt x="347" y="130"/>
                  <a:pt x="320" y="147"/>
                  <a:pt x="290" y="157"/>
                </a:cubicBezTo>
                <a:cubicBezTo>
                  <a:pt x="261" y="168"/>
                  <a:pt x="254" y="188"/>
                  <a:pt x="252" y="213"/>
                </a:cubicBezTo>
                <a:cubicBezTo>
                  <a:pt x="250" y="229"/>
                  <a:pt x="253" y="245"/>
                  <a:pt x="252" y="261"/>
                </a:cubicBezTo>
                <a:cubicBezTo>
                  <a:pt x="250" y="283"/>
                  <a:pt x="253" y="301"/>
                  <a:pt x="269" y="317"/>
                </a:cubicBezTo>
                <a:cubicBezTo>
                  <a:pt x="275" y="323"/>
                  <a:pt x="280" y="329"/>
                  <a:pt x="279" y="341"/>
                </a:cubicBezTo>
                <a:cubicBezTo>
                  <a:pt x="262" y="343"/>
                  <a:pt x="247" y="354"/>
                  <a:pt x="229" y="357"/>
                </a:cubicBezTo>
                <a:cubicBezTo>
                  <a:pt x="223" y="357"/>
                  <a:pt x="218" y="364"/>
                  <a:pt x="218" y="370"/>
                </a:cubicBezTo>
                <a:cubicBezTo>
                  <a:pt x="217" y="378"/>
                  <a:pt x="225" y="378"/>
                  <a:pt x="231" y="378"/>
                </a:cubicBezTo>
                <a:cubicBezTo>
                  <a:pt x="237" y="378"/>
                  <a:pt x="245" y="378"/>
                  <a:pt x="248" y="383"/>
                </a:cubicBezTo>
                <a:cubicBezTo>
                  <a:pt x="257" y="398"/>
                  <a:pt x="272" y="395"/>
                  <a:pt x="285" y="399"/>
                </a:cubicBezTo>
                <a:cubicBezTo>
                  <a:pt x="291" y="401"/>
                  <a:pt x="297" y="401"/>
                  <a:pt x="303" y="402"/>
                </a:cubicBezTo>
                <a:cubicBezTo>
                  <a:pt x="307" y="404"/>
                  <a:pt x="310" y="407"/>
                  <a:pt x="310" y="411"/>
                </a:cubicBezTo>
                <a:cubicBezTo>
                  <a:pt x="310" y="416"/>
                  <a:pt x="308" y="419"/>
                  <a:pt x="304" y="421"/>
                </a:cubicBezTo>
                <a:cubicBezTo>
                  <a:pt x="296" y="426"/>
                  <a:pt x="287" y="428"/>
                  <a:pt x="278" y="428"/>
                </a:cubicBezTo>
                <a:cubicBezTo>
                  <a:pt x="226" y="425"/>
                  <a:pt x="211" y="458"/>
                  <a:pt x="205" y="500"/>
                </a:cubicBezTo>
                <a:cubicBezTo>
                  <a:pt x="205" y="502"/>
                  <a:pt x="205" y="504"/>
                  <a:pt x="204" y="506"/>
                </a:cubicBezTo>
                <a:cubicBezTo>
                  <a:pt x="198" y="535"/>
                  <a:pt x="198" y="535"/>
                  <a:pt x="167" y="539"/>
                </a:cubicBezTo>
                <a:cubicBezTo>
                  <a:pt x="122" y="545"/>
                  <a:pt x="78" y="555"/>
                  <a:pt x="35" y="571"/>
                </a:cubicBezTo>
                <a:cubicBezTo>
                  <a:pt x="31" y="573"/>
                  <a:pt x="25" y="574"/>
                  <a:pt x="25" y="580"/>
                </a:cubicBezTo>
                <a:cubicBezTo>
                  <a:pt x="25" y="587"/>
                  <a:pt x="31" y="588"/>
                  <a:pt x="35" y="590"/>
                </a:cubicBezTo>
                <a:cubicBezTo>
                  <a:pt x="49" y="597"/>
                  <a:pt x="65" y="590"/>
                  <a:pt x="84" y="600"/>
                </a:cubicBezTo>
                <a:cubicBezTo>
                  <a:pt x="76" y="602"/>
                  <a:pt x="73" y="602"/>
                  <a:pt x="70" y="603"/>
                </a:cubicBezTo>
                <a:cubicBezTo>
                  <a:pt x="50" y="607"/>
                  <a:pt x="31" y="614"/>
                  <a:pt x="14" y="626"/>
                </a:cubicBezTo>
                <a:cubicBezTo>
                  <a:pt x="3" y="633"/>
                  <a:pt x="0" y="646"/>
                  <a:pt x="3" y="658"/>
                </a:cubicBezTo>
                <a:cubicBezTo>
                  <a:pt x="6" y="672"/>
                  <a:pt x="19" y="665"/>
                  <a:pt x="28" y="666"/>
                </a:cubicBezTo>
                <a:cubicBezTo>
                  <a:pt x="36" y="666"/>
                  <a:pt x="45" y="664"/>
                  <a:pt x="52" y="663"/>
                </a:cubicBezTo>
                <a:cubicBezTo>
                  <a:pt x="86" y="656"/>
                  <a:pt x="120" y="649"/>
                  <a:pt x="154" y="648"/>
                </a:cubicBezTo>
                <a:cubicBezTo>
                  <a:pt x="182" y="647"/>
                  <a:pt x="209" y="642"/>
                  <a:pt x="236" y="652"/>
                </a:cubicBezTo>
                <a:cubicBezTo>
                  <a:pt x="276" y="667"/>
                  <a:pt x="319" y="671"/>
                  <a:pt x="361" y="668"/>
                </a:cubicBezTo>
                <a:cubicBezTo>
                  <a:pt x="411" y="664"/>
                  <a:pt x="462" y="667"/>
                  <a:pt x="512" y="660"/>
                </a:cubicBezTo>
                <a:cubicBezTo>
                  <a:pt x="559" y="654"/>
                  <a:pt x="607" y="656"/>
                  <a:pt x="654" y="654"/>
                </a:cubicBezTo>
                <a:cubicBezTo>
                  <a:pt x="736" y="650"/>
                  <a:pt x="819" y="644"/>
                  <a:pt x="901" y="636"/>
                </a:cubicBezTo>
                <a:cubicBezTo>
                  <a:pt x="963" y="631"/>
                  <a:pt x="1026" y="631"/>
                  <a:pt x="1088" y="627"/>
                </a:cubicBezTo>
                <a:cubicBezTo>
                  <a:pt x="1119" y="626"/>
                  <a:pt x="1149" y="624"/>
                  <a:pt x="1179" y="622"/>
                </a:cubicBezTo>
                <a:cubicBezTo>
                  <a:pt x="1207" y="620"/>
                  <a:pt x="1235" y="625"/>
                  <a:pt x="1264" y="620"/>
                </a:cubicBezTo>
                <a:cubicBezTo>
                  <a:pt x="1286" y="617"/>
                  <a:pt x="1310" y="617"/>
                  <a:pt x="1332" y="613"/>
                </a:cubicBezTo>
                <a:cubicBezTo>
                  <a:pt x="1355" y="609"/>
                  <a:pt x="1377" y="612"/>
                  <a:pt x="1399" y="613"/>
                </a:cubicBezTo>
                <a:cubicBezTo>
                  <a:pt x="1456" y="614"/>
                  <a:pt x="1513" y="619"/>
                  <a:pt x="1571" y="611"/>
                </a:cubicBezTo>
                <a:cubicBezTo>
                  <a:pt x="1577" y="610"/>
                  <a:pt x="1583" y="611"/>
                  <a:pt x="1589" y="612"/>
                </a:cubicBezTo>
                <a:cubicBezTo>
                  <a:pt x="1605" y="616"/>
                  <a:pt x="1622" y="616"/>
                  <a:pt x="1640" y="615"/>
                </a:cubicBezTo>
                <a:cubicBezTo>
                  <a:pt x="1658" y="615"/>
                  <a:pt x="1677" y="610"/>
                  <a:pt x="1696" y="620"/>
                </a:cubicBezTo>
                <a:cubicBezTo>
                  <a:pt x="1707" y="625"/>
                  <a:pt x="1722" y="625"/>
                  <a:pt x="1731" y="619"/>
                </a:cubicBezTo>
                <a:cubicBezTo>
                  <a:pt x="1753" y="603"/>
                  <a:pt x="1773" y="613"/>
                  <a:pt x="1794" y="619"/>
                </a:cubicBezTo>
                <a:cubicBezTo>
                  <a:pt x="1800" y="621"/>
                  <a:pt x="1805" y="627"/>
                  <a:pt x="1811" y="623"/>
                </a:cubicBezTo>
                <a:cubicBezTo>
                  <a:pt x="1827" y="612"/>
                  <a:pt x="1843" y="621"/>
                  <a:pt x="1860" y="622"/>
                </a:cubicBezTo>
                <a:cubicBezTo>
                  <a:pt x="1916" y="624"/>
                  <a:pt x="1973" y="632"/>
                  <a:pt x="2029" y="629"/>
                </a:cubicBezTo>
                <a:cubicBezTo>
                  <a:pt x="2052" y="628"/>
                  <a:pt x="2077" y="635"/>
                  <a:pt x="2098" y="630"/>
                </a:cubicBezTo>
                <a:cubicBezTo>
                  <a:pt x="2125" y="624"/>
                  <a:pt x="2152" y="626"/>
                  <a:pt x="2179" y="621"/>
                </a:cubicBezTo>
                <a:cubicBezTo>
                  <a:pt x="2187" y="619"/>
                  <a:pt x="2199" y="617"/>
                  <a:pt x="2205" y="620"/>
                </a:cubicBezTo>
                <a:cubicBezTo>
                  <a:pt x="2227" y="632"/>
                  <a:pt x="2247" y="629"/>
                  <a:pt x="2267" y="617"/>
                </a:cubicBezTo>
                <a:cubicBezTo>
                  <a:pt x="2271" y="615"/>
                  <a:pt x="2276" y="614"/>
                  <a:pt x="2277" y="619"/>
                </a:cubicBezTo>
                <a:cubicBezTo>
                  <a:pt x="2278" y="643"/>
                  <a:pt x="2293" y="630"/>
                  <a:pt x="2299" y="625"/>
                </a:cubicBezTo>
                <a:cubicBezTo>
                  <a:pt x="2310" y="618"/>
                  <a:pt x="2322" y="613"/>
                  <a:pt x="2335" y="616"/>
                </a:cubicBezTo>
                <a:cubicBezTo>
                  <a:pt x="2332" y="618"/>
                  <a:pt x="2330" y="619"/>
                  <a:pt x="2327" y="619"/>
                </a:cubicBezTo>
                <a:cubicBezTo>
                  <a:pt x="2321" y="621"/>
                  <a:pt x="2313" y="621"/>
                  <a:pt x="2313" y="629"/>
                </a:cubicBezTo>
                <a:cubicBezTo>
                  <a:pt x="2313" y="636"/>
                  <a:pt x="2321" y="637"/>
                  <a:pt x="2326" y="639"/>
                </a:cubicBezTo>
                <a:cubicBezTo>
                  <a:pt x="2345" y="643"/>
                  <a:pt x="2358" y="637"/>
                  <a:pt x="2369" y="622"/>
                </a:cubicBezTo>
                <a:cubicBezTo>
                  <a:pt x="2372" y="619"/>
                  <a:pt x="2372" y="611"/>
                  <a:pt x="2381" y="614"/>
                </a:cubicBezTo>
                <a:cubicBezTo>
                  <a:pt x="2382" y="619"/>
                  <a:pt x="2383" y="625"/>
                  <a:pt x="2384" y="631"/>
                </a:cubicBezTo>
                <a:cubicBezTo>
                  <a:pt x="2384" y="634"/>
                  <a:pt x="2387" y="636"/>
                  <a:pt x="2390" y="636"/>
                </a:cubicBezTo>
                <a:cubicBezTo>
                  <a:pt x="2393" y="636"/>
                  <a:pt x="2396" y="634"/>
                  <a:pt x="2396" y="631"/>
                </a:cubicBezTo>
                <a:cubicBezTo>
                  <a:pt x="2397" y="626"/>
                  <a:pt x="2395" y="620"/>
                  <a:pt x="2403" y="619"/>
                </a:cubicBezTo>
                <a:cubicBezTo>
                  <a:pt x="2406" y="624"/>
                  <a:pt x="2402" y="639"/>
                  <a:pt x="2410" y="635"/>
                </a:cubicBezTo>
                <a:cubicBezTo>
                  <a:pt x="2427" y="625"/>
                  <a:pt x="2449" y="649"/>
                  <a:pt x="2463" y="626"/>
                </a:cubicBezTo>
                <a:cubicBezTo>
                  <a:pt x="2465" y="623"/>
                  <a:pt x="2471" y="626"/>
                  <a:pt x="2474" y="629"/>
                </a:cubicBezTo>
                <a:cubicBezTo>
                  <a:pt x="2478" y="633"/>
                  <a:pt x="2476" y="642"/>
                  <a:pt x="2487" y="641"/>
                </a:cubicBezTo>
                <a:cubicBezTo>
                  <a:pt x="2490" y="618"/>
                  <a:pt x="2517" y="637"/>
                  <a:pt x="2526" y="620"/>
                </a:cubicBezTo>
                <a:cubicBezTo>
                  <a:pt x="2531" y="635"/>
                  <a:pt x="2555" y="618"/>
                  <a:pt x="2558" y="639"/>
                </a:cubicBezTo>
                <a:cubicBezTo>
                  <a:pt x="2559" y="646"/>
                  <a:pt x="2567" y="645"/>
                  <a:pt x="2573" y="646"/>
                </a:cubicBezTo>
                <a:cubicBezTo>
                  <a:pt x="2591" y="649"/>
                  <a:pt x="2609" y="650"/>
                  <a:pt x="2626" y="656"/>
                </a:cubicBezTo>
                <a:cubicBezTo>
                  <a:pt x="2638" y="660"/>
                  <a:pt x="2646" y="659"/>
                  <a:pt x="2657" y="652"/>
                </a:cubicBezTo>
                <a:cubicBezTo>
                  <a:pt x="2681" y="635"/>
                  <a:pt x="2708" y="624"/>
                  <a:pt x="2739" y="632"/>
                </a:cubicBezTo>
                <a:cubicBezTo>
                  <a:pt x="2743" y="633"/>
                  <a:pt x="2746" y="633"/>
                  <a:pt x="2750" y="630"/>
                </a:cubicBezTo>
                <a:cubicBezTo>
                  <a:pt x="2769" y="618"/>
                  <a:pt x="2791" y="620"/>
                  <a:pt x="2809" y="624"/>
                </a:cubicBezTo>
                <a:cubicBezTo>
                  <a:pt x="2831" y="629"/>
                  <a:pt x="2845" y="625"/>
                  <a:pt x="2860" y="610"/>
                </a:cubicBezTo>
                <a:cubicBezTo>
                  <a:pt x="2865" y="605"/>
                  <a:pt x="2878" y="598"/>
                  <a:pt x="2876" y="618"/>
                </a:cubicBezTo>
                <a:cubicBezTo>
                  <a:pt x="2875" y="625"/>
                  <a:pt x="2881" y="627"/>
                  <a:pt x="2886" y="626"/>
                </a:cubicBezTo>
                <a:cubicBezTo>
                  <a:pt x="2903" y="621"/>
                  <a:pt x="2919" y="628"/>
                  <a:pt x="2936" y="629"/>
                </a:cubicBezTo>
                <a:cubicBezTo>
                  <a:pt x="2943" y="630"/>
                  <a:pt x="2949" y="630"/>
                  <a:pt x="2953" y="624"/>
                </a:cubicBezTo>
                <a:cubicBezTo>
                  <a:pt x="2945" y="612"/>
                  <a:pt x="2931" y="623"/>
                  <a:pt x="2922" y="615"/>
                </a:cubicBezTo>
                <a:cubicBezTo>
                  <a:pt x="2942" y="603"/>
                  <a:pt x="2959" y="602"/>
                  <a:pt x="2980" y="613"/>
                </a:cubicBezTo>
                <a:cubicBezTo>
                  <a:pt x="2991" y="619"/>
                  <a:pt x="3005" y="625"/>
                  <a:pt x="3018" y="610"/>
                </a:cubicBezTo>
                <a:cubicBezTo>
                  <a:pt x="3024" y="603"/>
                  <a:pt x="3036" y="604"/>
                  <a:pt x="3043" y="610"/>
                </a:cubicBezTo>
                <a:cubicBezTo>
                  <a:pt x="3053" y="618"/>
                  <a:pt x="3059" y="620"/>
                  <a:pt x="3072" y="615"/>
                </a:cubicBezTo>
                <a:cubicBezTo>
                  <a:pt x="3094" y="605"/>
                  <a:pt x="3115" y="623"/>
                  <a:pt x="3137" y="621"/>
                </a:cubicBezTo>
                <a:cubicBezTo>
                  <a:pt x="3149" y="621"/>
                  <a:pt x="3144" y="632"/>
                  <a:pt x="3148" y="636"/>
                </a:cubicBezTo>
                <a:cubicBezTo>
                  <a:pt x="3152" y="640"/>
                  <a:pt x="3158" y="643"/>
                  <a:pt x="3162" y="640"/>
                </a:cubicBezTo>
                <a:cubicBezTo>
                  <a:pt x="3172" y="631"/>
                  <a:pt x="3187" y="642"/>
                  <a:pt x="3198" y="630"/>
                </a:cubicBezTo>
                <a:cubicBezTo>
                  <a:pt x="3202" y="625"/>
                  <a:pt x="3216" y="627"/>
                  <a:pt x="3217" y="630"/>
                </a:cubicBezTo>
                <a:cubicBezTo>
                  <a:pt x="3226" y="648"/>
                  <a:pt x="3240" y="637"/>
                  <a:pt x="3252" y="640"/>
                </a:cubicBezTo>
                <a:cubicBezTo>
                  <a:pt x="3262" y="642"/>
                  <a:pt x="3271" y="639"/>
                  <a:pt x="3282" y="641"/>
                </a:cubicBezTo>
                <a:cubicBezTo>
                  <a:pt x="3314" y="646"/>
                  <a:pt x="3348" y="644"/>
                  <a:pt x="3380" y="658"/>
                </a:cubicBezTo>
                <a:cubicBezTo>
                  <a:pt x="3391" y="663"/>
                  <a:pt x="3401" y="653"/>
                  <a:pt x="3400" y="639"/>
                </a:cubicBezTo>
                <a:cubicBezTo>
                  <a:pt x="3399" y="635"/>
                  <a:pt x="3395" y="630"/>
                  <a:pt x="3397" y="625"/>
                </a:cubicBezTo>
                <a:cubicBezTo>
                  <a:pt x="3405" y="609"/>
                  <a:pt x="3395" y="610"/>
                  <a:pt x="3385" y="612"/>
                </a:cubicBezTo>
                <a:close/>
              </a:path>
            </a:pathLst>
          </a:custGeom>
          <a:gradFill>
            <a:gsLst>
              <a:gs pos="2000">
                <a:srgbClr val="F2EFEA"/>
              </a:gs>
              <a:gs pos="100000">
                <a:srgbClr val="DB641E"/>
              </a:gs>
            </a:gsLst>
            <a:lin ang="0" scaled="0"/>
          </a:gradFill>
          <a:ln>
            <a:noFill/>
          </a:ln>
        </p:spPr>
        <p:txBody>
          <a:bodyPr vert="horz" wrap="square" lIns="91440" tIns="45720" rIns="91440" bIns="45720" numCol="1" anchor="t" anchorCtr="0" compatLnSpc="1"/>
          <a:lstStyle/>
          <a:p>
            <a:endParaRPr lang="zh-CN" altLang="en-US" dirty="0">
              <a:latin typeface="思源黑体 CN Bold" panose="020B0800000000000000" pitchFamily="34" charset="-122"/>
              <a:ea typeface="思源黑体 CN Bold" panose="020B0800000000000000" pitchFamily="34" charset="-122"/>
            </a:endParaRPr>
          </a:p>
        </p:txBody>
      </p:sp>
      <p:sp>
        <p:nvSpPr>
          <p:cNvPr id="2" name="文本框 1"/>
          <p:cNvSpPr txBox="1"/>
          <p:nvPr/>
        </p:nvSpPr>
        <p:spPr>
          <a:xfrm>
            <a:off x="-1212198" y="1066030"/>
            <a:ext cx="9455116" cy="1445260"/>
          </a:xfrm>
          <a:prstGeom prst="rect">
            <a:avLst/>
          </a:prstGeom>
          <a:noFill/>
        </p:spPr>
        <p:txBody>
          <a:bodyPr wrap="square" rtlCol="0">
            <a:spAutoFit/>
          </a:bodyPr>
          <a:lstStyle/>
          <a:p>
            <a:pPr algn="ctr"/>
            <a:r>
              <a:rPr lang="zh-CN" altLang="en-US" sz="88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rPr>
              <a:t>众播联</a:t>
            </a:r>
            <a:endParaRPr lang="zh-CN" altLang="en-US" sz="88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endParaRPr>
          </a:p>
        </p:txBody>
      </p:sp>
      <p:sp>
        <p:nvSpPr>
          <p:cNvPr id="3" name="文本框 2"/>
          <p:cNvSpPr txBox="1"/>
          <p:nvPr/>
        </p:nvSpPr>
        <p:spPr>
          <a:xfrm>
            <a:off x="963930" y="2943225"/>
            <a:ext cx="5513070" cy="521970"/>
          </a:xfrm>
          <a:prstGeom prst="rect">
            <a:avLst/>
          </a:prstGeom>
          <a:noFill/>
        </p:spPr>
        <p:txBody>
          <a:bodyPr wrap="square" rtlCol="0">
            <a:spAutoFit/>
          </a:bodyPr>
          <a:lstStyle/>
          <a:p>
            <a:pPr algn="ctr"/>
            <a:r>
              <a:rPr lang="zh-CN" altLang="en-US" sz="2800" b="1" dirty="0">
                <a:solidFill>
                  <a:schemeClr val="bg1"/>
                </a:solidFill>
                <a:latin typeface="思源宋体 CN ExtraLight" panose="02020200000000000000" pitchFamily="18" charset="-122"/>
                <a:ea typeface="思源宋体 CN ExtraLight" panose="02020200000000000000" pitchFamily="18" charset="-122"/>
              </a:rPr>
              <a:t>中国领军的数字化广告服务平台</a:t>
            </a:r>
            <a:endParaRPr lang="zh-CN" altLang="en-US" sz="2800" b="1" dirty="0">
              <a:solidFill>
                <a:schemeClr val="bg1"/>
              </a:solidFill>
              <a:latin typeface="思源宋体 CN ExtraLight" panose="02020200000000000000" pitchFamily="18" charset="-122"/>
              <a:ea typeface="思源宋体 CN ExtraLight" panose="02020200000000000000" pitchFamily="18" charset="-122"/>
            </a:endParaRPr>
          </a:p>
        </p:txBody>
      </p:sp>
      <p:pic>
        <p:nvPicPr>
          <p:cNvPr id="6" name="图片 2" descr="图片 2"/>
          <p:cNvPicPr>
            <a:picLocks noChangeAspect="1"/>
          </p:cNvPicPr>
          <p:nvPr/>
        </p:nvPicPr>
        <p:blipFill>
          <a:blip r:embed="rId1" cstate="print">
            <a:clrChange>
              <a:clrFrom>
                <a:srgbClr val="ECECEC"/>
              </a:clrFrom>
              <a:clrTo>
                <a:srgbClr val="ECECEC">
                  <a:alpha val="0"/>
                </a:srgbClr>
              </a:clrTo>
            </a:clrChange>
          </a:blip>
          <a:stretch>
            <a:fillRect/>
          </a:stretch>
        </p:blipFill>
        <p:spPr>
          <a:xfrm>
            <a:off x="-7620" y="-31750"/>
            <a:ext cx="12207876" cy="6889750"/>
          </a:xfrm>
          <a:prstGeom prst="rect">
            <a:avLst/>
          </a:prstGeom>
          <a:ln w="12700">
            <a:miter lim="400000"/>
            <a:headEnd/>
            <a:tailEnd/>
          </a:ln>
        </p:spPr>
      </p:pic>
      <p:pic>
        <p:nvPicPr>
          <p:cNvPr id="74" name="图片 3" descr="图片 3"/>
          <p:cNvPicPr>
            <a:picLocks noChangeAspect="1"/>
          </p:cNvPicPr>
          <p:nvPr/>
        </p:nvPicPr>
        <p:blipFill>
          <a:blip r:embed="rId2" cstate="print"/>
          <a:stretch>
            <a:fillRect/>
          </a:stretch>
        </p:blipFill>
        <p:spPr>
          <a:xfrm>
            <a:off x="3554730" y="3897630"/>
            <a:ext cx="1807845" cy="493395"/>
          </a:xfrm>
          <a:prstGeom prst="rect">
            <a:avLst/>
          </a:prstGeom>
          <a:ln w="12700">
            <a:miter lim="400000"/>
            <a:headEnd/>
            <a:tailEnd/>
          </a:ln>
        </p:spPr>
      </p:pic>
      <p:sp>
        <p:nvSpPr>
          <p:cNvPr id="73" name="文本框 3"/>
          <p:cNvSpPr txBox="1"/>
          <p:nvPr/>
        </p:nvSpPr>
        <p:spPr>
          <a:xfrm>
            <a:off x="3923665" y="6184265"/>
            <a:ext cx="3545205" cy="455295"/>
          </a:xfrm>
          <a:prstGeom prst="rect">
            <a:avLst/>
          </a:prstGeom>
          <a:ln w="12700">
            <a:miter lim="400000"/>
          </a:ln>
        </p:spPr>
        <p:txBody>
          <a:bodyPr wrap="square" lIns="43199" tIns="43199" rIns="43199" bIns="43199">
            <a:spAutoFit/>
          </a:bodyPr>
          <a:lstStyle>
            <a:lvl1pPr>
              <a:spcBef>
                <a:spcPts val="600"/>
              </a:spcBef>
              <a:defRPr sz="2800" b="1">
                <a:solidFill>
                  <a:srgbClr val="404040"/>
                </a:solidFill>
                <a:latin typeface="思源黑体"/>
                <a:ea typeface="思源黑体"/>
                <a:cs typeface="思源黑体"/>
                <a:sym typeface="思源黑体"/>
              </a:defRPr>
            </a:lvl1pPr>
          </a:lstStyle>
          <a:p>
            <a:pPr marL="0" marR="0" lvl="0" algn="ctr" defTabSz="914400" rtl="0" eaLnBrk="1" fontAlgn="auto" latinLnBrk="0">
              <a:lnSpc>
                <a:spcPct val="100000"/>
              </a:lnSpc>
              <a:spcBef>
                <a:spcPts val="600"/>
              </a:spcBef>
              <a:buClrTx/>
              <a:buSzTx/>
              <a:buFontTx/>
              <a:buNone/>
            </a:pPr>
            <a:r>
              <a:rPr kumimoji="0" lang="zh-CN" altLang="en-US" sz="2400" b="1" i="0" u="none" strike="noStrike" cap="none" spc="0" normalizeH="0" baseline="0" dirty="0">
                <a:solidFill>
                  <a:schemeClr val="bg1"/>
                </a:solidFill>
                <a:latin typeface="思源宋体 CN ExtraLight" panose="02020200000000000000" pitchFamily="18" charset="-122"/>
                <a:ea typeface="思源宋体 CN ExtraLight" panose="02020200000000000000" pitchFamily="18" charset="-122"/>
                <a:cs typeface="+mn-cs"/>
                <a:sym typeface="思源黑体"/>
              </a:rPr>
              <a:t>广告投资</a:t>
            </a:r>
            <a:r>
              <a:rPr kumimoji="0" lang="zh-CN" altLang="en-US" sz="2400" b="1" i="0" u="none" strike="noStrike" cap="none" spc="0" normalizeH="0" baseline="0" dirty="0">
                <a:solidFill>
                  <a:schemeClr val="bg1"/>
                </a:solidFill>
                <a:latin typeface="思源宋体 CN ExtraLight" panose="02020200000000000000" pitchFamily="18" charset="-122"/>
                <a:ea typeface="思源宋体 CN ExtraLight" panose="02020200000000000000" pitchFamily="18" charset="-122"/>
                <a:cs typeface="+mn-cs"/>
                <a:sym typeface="微软雅黑" panose="020B0503020204020204" charset="-122"/>
              </a:rPr>
              <a:t>开创者</a:t>
            </a:r>
            <a:endParaRPr kumimoji="0" lang="zh-CN" altLang="en-US" sz="2400" b="1" i="0" u="none" strike="noStrike" cap="none" spc="0" normalizeH="0" baseline="0" dirty="0">
              <a:solidFill>
                <a:schemeClr val="bg1"/>
              </a:solidFill>
              <a:latin typeface="思源宋体 CN ExtraLight" panose="02020200000000000000" pitchFamily="18" charset="-122"/>
              <a:ea typeface="思源宋体 CN ExtraLight" panose="02020200000000000000" pitchFamily="18" charset="-122"/>
              <a:cs typeface="+mn-cs"/>
              <a:sym typeface="微软雅黑" panose="020B0503020204020204" charset="-122"/>
            </a:endParaRPr>
          </a:p>
        </p:txBody>
      </p:sp>
      <p:pic>
        <p:nvPicPr>
          <p:cNvPr id="16" name="图片 15" descr="图片包含 游戏机, 灯光&#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a:off x="10123396" y="5009767"/>
            <a:ext cx="2218580" cy="1885609"/>
          </a:xfrm>
          <a:prstGeom prst="rect">
            <a:avLst/>
          </a:prstGeom>
        </p:spPr>
      </p:pic>
      <p:pic>
        <p:nvPicPr>
          <p:cNvPr id="12" name="图片 12"/>
          <p:cNvPicPr>
            <a:picLocks noChangeAspect="1" noChangeArrowheads="1"/>
          </p:cNvPicPr>
          <p:nvPr/>
        </p:nvPicPr>
        <p:blipFill>
          <a:blip r:embed="rId4" cstate="print"/>
          <a:srcRect/>
          <a:stretch>
            <a:fillRect/>
          </a:stretch>
        </p:blipFill>
        <p:spPr bwMode="auto">
          <a:xfrm>
            <a:off x="1272540" y="3896995"/>
            <a:ext cx="1912620" cy="450850"/>
          </a:xfrm>
          <a:prstGeom prst="rect">
            <a:avLst/>
          </a:prstGeom>
          <a:noFill/>
          <a:ln w="9525">
            <a:noFill/>
            <a:beve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圆角矩形 32"/>
          <p:cNvSpPr/>
          <p:nvPr/>
        </p:nvSpPr>
        <p:spPr>
          <a:xfrm>
            <a:off x="3646803" y="2148696"/>
            <a:ext cx="4302786" cy="3817538"/>
          </a:xfrm>
          <a:prstGeom prst="roundRect">
            <a:avLst>
              <a:gd name="adj" fmla="val 9314"/>
            </a:avLst>
          </a:prstGeom>
          <a:solidFill>
            <a:schemeClr val="bg1">
              <a:alpha val="7098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64"/>
          <p:cNvSpPr txBox="1"/>
          <p:nvPr/>
        </p:nvSpPr>
        <p:spPr>
          <a:xfrm>
            <a:off x="623888" y="532203"/>
            <a:ext cx="10944225" cy="1200329"/>
          </a:xfrm>
          <a:prstGeom prst="rect">
            <a:avLst/>
          </a:prstGeom>
        </p:spPr>
        <p:txBody>
          <a:bodyPr wrap="square">
            <a:spAutoFit/>
          </a:bodyPr>
          <a:lstStyle>
            <a:defPPr>
              <a:defRPr lang="zh-CN"/>
            </a:defPPr>
            <a:lvl1pPr algn="dist">
              <a:defRPr sz="3600" b="1">
                <a:latin typeface="思源黑体 CN Medium" panose="020B0600000000000000" pitchFamily="34" charset="-122"/>
                <a:ea typeface="思源黑体 CN Medium" panose="020B0600000000000000" pitchFamily="34" charset="-122"/>
                <a:cs typeface="Times New Roman" panose="02020603050405020304" pitchFamily="18" charset="0"/>
              </a:defRPr>
            </a:lvl1pPr>
          </a:lstStyle>
          <a:p>
            <a:pPr algn="ctr"/>
            <a:r>
              <a:rPr lang="zh-CN" altLang="en-US" dirty="0">
                <a:sym typeface="+mn-lt"/>
              </a:rPr>
              <a:t>整合主流媒体营销资源</a:t>
            </a:r>
            <a:endParaRPr lang="en-US" altLang="zh-CN" dirty="0">
              <a:sym typeface="+mn-lt"/>
            </a:endParaRPr>
          </a:p>
          <a:p>
            <a:pPr algn="ctr"/>
            <a:r>
              <a:rPr lang="zh-CN" altLang="en-US" dirty="0">
                <a:sym typeface="+mn-lt"/>
              </a:rPr>
              <a:t>根据投放需求快速匹配流量供给</a:t>
            </a:r>
            <a:endParaRPr lang="zh-CN" altLang="en-US" dirty="0">
              <a:sym typeface="+mn-lt"/>
            </a:endParaRPr>
          </a:p>
        </p:txBody>
      </p:sp>
      <p:pic>
        <p:nvPicPr>
          <p:cNvPr id="175" name="图片 174"/>
          <p:cNvPicPr preferRelativeResize="0"/>
          <p:nvPr/>
        </p:nvPicPr>
        <p:blipFill>
          <a:blip r:embed="rId1" cstate="print"/>
          <a:stretch>
            <a:fillRect/>
          </a:stretch>
        </p:blipFill>
        <p:spPr>
          <a:xfrm>
            <a:off x="4210958" y="3382535"/>
            <a:ext cx="567671" cy="567671"/>
          </a:xfrm>
          <a:prstGeom prst="roundRect">
            <a:avLst/>
          </a:prstGeom>
          <a:noFill/>
          <a:ln w="9525">
            <a:noFill/>
          </a:ln>
        </p:spPr>
      </p:pic>
      <p:pic>
        <p:nvPicPr>
          <p:cNvPr id="178" name="图片 1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5657" y="4052300"/>
            <a:ext cx="580372" cy="580372"/>
          </a:xfrm>
          <a:prstGeom prst="rect">
            <a:avLst/>
          </a:prstGeom>
        </p:spPr>
      </p:pic>
      <p:pic>
        <p:nvPicPr>
          <p:cNvPr id="179" name="图片 1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262" y="3381406"/>
            <a:ext cx="560797" cy="560797"/>
          </a:xfrm>
          <a:prstGeom prst="rect">
            <a:avLst/>
          </a:prstGeom>
        </p:spPr>
      </p:pic>
      <p:pic>
        <p:nvPicPr>
          <p:cNvPr id="180" name="图片 1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8181" y="3339617"/>
            <a:ext cx="580884" cy="580884"/>
          </a:xfrm>
          <a:prstGeom prst="rect">
            <a:avLst/>
          </a:prstGeom>
        </p:spPr>
      </p:pic>
      <p:pic>
        <p:nvPicPr>
          <p:cNvPr id="181" name="图片 1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9543" y="4098753"/>
            <a:ext cx="544358" cy="544358"/>
          </a:xfrm>
          <a:prstGeom prst="rect">
            <a:avLst/>
          </a:prstGeom>
        </p:spPr>
      </p:pic>
      <p:pic>
        <p:nvPicPr>
          <p:cNvPr id="182" name="图片 1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2460" y="4101943"/>
            <a:ext cx="528601" cy="528601"/>
          </a:xfrm>
          <a:prstGeom prst="rect">
            <a:avLst/>
          </a:prstGeom>
        </p:spPr>
      </p:pic>
      <p:pic>
        <p:nvPicPr>
          <p:cNvPr id="183" name="图片 1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9379" y="3354734"/>
            <a:ext cx="580884" cy="580884"/>
          </a:xfrm>
          <a:prstGeom prst="rect">
            <a:avLst/>
          </a:prstGeom>
        </p:spPr>
      </p:pic>
      <p:pic>
        <p:nvPicPr>
          <p:cNvPr id="188" name="图片 1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5968" y="2715550"/>
            <a:ext cx="555031" cy="555031"/>
          </a:xfrm>
          <a:prstGeom prst="rect">
            <a:avLst/>
          </a:prstGeom>
        </p:spPr>
      </p:pic>
      <p:pic>
        <p:nvPicPr>
          <p:cNvPr id="189" name="图片 1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0957" y="2745079"/>
            <a:ext cx="562944" cy="562944"/>
          </a:xfrm>
          <a:prstGeom prst="rect">
            <a:avLst/>
          </a:prstGeom>
        </p:spPr>
      </p:pic>
      <p:pic>
        <p:nvPicPr>
          <p:cNvPr id="190" name="图片 189"/>
          <p:cNvPicPr preferRelativeResize="0"/>
          <p:nvPr/>
        </p:nvPicPr>
        <p:blipFill>
          <a:blip r:embed="rId10" cstate="screen"/>
          <a:stretch>
            <a:fillRect/>
          </a:stretch>
        </p:blipFill>
        <p:spPr>
          <a:xfrm>
            <a:off x="5133558" y="2737957"/>
            <a:ext cx="532624" cy="532624"/>
          </a:xfrm>
          <a:prstGeom prst="roundRect">
            <a:avLst>
              <a:gd name="adj" fmla="val 22870"/>
            </a:avLst>
          </a:prstGeom>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32510" y="4043871"/>
            <a:ext cx="557610" cy="55761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33511" y="2715550"/>
            <a:ext cx="532623" cy="532623"/>
          </a:xfrm>
          <a:prstGeom prst="rect">
            <a:avLst/>
          </a:prstGeom>
          <a:noFill/>
          <a:extLst>
            <a:ext uri="{909E8E84-426E-40DD-AFC4-6F175D3DCCD1}">
              <a14:hiddenFill xmlns:a14="http://schemas.microsoft.com/office/drawing/2010/main">
                <a:solidFill>
                  <a:srgbClr val="FFFFFF"/>
                </a:solidFill>
              </a14:hiddenFill>
            </a:ext>
          </a:extLst>
        </p:spPr>
      </p:pic>
      <p:sp>
        <p:nvSpPr>
          <p:cNvPr id="195" name="对角圆角矩形 11"/>
          <p:cNvSpPr/>
          <p:nvPr/>
        </p:nvSpPr>
        <p:spPr>
          <a:xfrm>
            <a:off x="636050" y="2735982"/>
            <a:ext cx="2621823" cy="727373"/>
          </a:xfrm>
          <a:prstGeom prst="round2DiagRect">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dirty="0">
                <a:latin typeface="微软雅黑" panose="020B0503020204020204" charset="-122"/>
                <a:ea typeface="微软雅黑" panose="020B0503020204020204" charset="-122"/>
              </a:rPr>
              <a:t>超级流量</a:t>
            </a:r>
            <a:endParaRPr lang="zh-CN" altLang="en-US" sz="3200" dirty="0">
              <a:latin typeface="微软雅黑" panose="020B0503020204020204" charset="-122"/>
              <a:ea typeface="微软雅黑" panose="020B0503020204020204" charset="-122"/>
            </a:endParaRPr>
          </a:p>
        </p:txBody>
      </p:sp>
      <p:sp>
        <p:nvSpPr>
          <p:cNvPr id="196" name="文本框 195"/>
          <p:cNvSpPr txBox="1"/>
          <p:nvPr/>
        </p:nvSpPr>
        <p:spPr>
          <a:xfrm>
            <a:off x="748839" y="3543133"/>
            <a:ext cx="2396247" cy="461665"/>
          </a:xfrm>
          <a:prstGeom prst="rect">
            <a:avLst/>
          </a:prstGeom>
          <a:noFill/>
        </p:spPr>
        <p:txBody>
          <a:bodyPr wrap="square" rtlCol="0">
            <a:spAutoFit/>
          </a:bodyPr>
          <a:lstStyle/>
          <a:p>
            <a:pPr algn="ctr"/>
            <a:r>
              <a:rPr lang="zh-CN" altLang="en-US" sz="2400" dirty="0">
                <a:latin typeface="思源黑体 CN Medium" panose="020B0600000000000000" pitchFamily="34" charset="-122"/>
                <a:ea typeface="思源黑体 CN Medium" panose="020B0600000000000000" pitchFamily="34" charset="-122"/>
              </a:rPr>
              <a:t>用户场景全覆盖</a:t>
            </a:r>
            <a:endParaRPr lang="zh-CN" altLang="en-US" sz="2400" dirty="0">
              <a:latin typeface="思源黑体 CN Medium" panose="020B0600000000000000" pitchFamily="34" charset="-122"/>
              <a:ea typeface="思源黑体 CN Medium" panose="020B0600000000000000" pitchFamily="34" charset="-122"/>
            </a:endParaRPr>
          </a:p>
        </p:txBody>
      </p:sp>
      <p:sp>
        <p:nvSpPr>
          <p:cNvPr id="197" name="文本框 196"/>
          <p:cNvSpPr txBox="1"/>
          <p:nvPr/>
        </p:nvSpPr>
        <p:spPr>
          <a:xfrm>
            <a:off x="1075236" y="4043871"/>
            <a:ext cx="1669312" cy="1477328"/>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社交场景</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生活场景</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商务场景</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休闲场景</a:t>
            </a:r>
            <a:br>
              <a:rPr lang="en-US" altLang="zh-CN" dirty="0">
                <a:latin typeface="思源黑体 CN Medium" panose="020B0600000000000000" pitchFamily="34" charset="-122"/>
                <a:ea typeface="思源黑体 CN Medium" panose="020B0600000000000000" pitchFamily="34" charset="-122"/>
              </a:rPr>
            </a:br>
            <a:r>
              <a:rPr lang="en-US" altLang="zh-CN" dirty="0">
                <a:latin typeface="思源黑体 CN Medium" panose="020B0600000000000000" pitchFamily="34" charset="-122"/>
                <a:ea typeface="思源黑体 CN Medium" panose="020B0600000000000000" pitchFamily="34" charset="-122"/>
              </a:rPr>
              <a:t>……</a:t>
            </a:r>
            <a:endParaRPr lang="zh-CN" altLang="en-US" dirty="0">
              <a:latin typeface="思源黑体 CN Medium" panose="020B0600000000000000" pitchFamily="34" charset="-122"/>
              <a:ea typeface="思源黑体 CN Medium" panose="020B0600000000000000" pitchFamily="34" charset="-122"/>
            </a:endParaRPr>
          </a:p>
        </p:txBody>
      </p:sp>
      <p:sp>
        <p:nvSpPr>
          <p:cNvPr id="198" name="对角圆角矩形 11"/>
          <p:cNvSpPr/>
          <p:nvPr/>
        </p:nvSpPr>
        <p:spPr>
          <a:xfrm>
            <a:off x="8338519" y="2735983"/>
            <a:ext cx="3172521" cy="727373"/>
          </a:xfrm>
          <a:prstGeom prst="round2DiagRect">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dirty="0">
                <a:latin typeface="微软雅黑" panose="020B0503020204020204" charset="-122"/>
                <a:ea typeface="微软雅黑" panose="020B0503020204020204" charset="-122"/>
              </a:rPr>
              <a:t>多元化资源样式</a:t>
            </a:r>
            <a:endParaRPr lang="zh-CN" altLang="en-US" sz="3200" dirty="0">
              <a:latin typeface="微软雅黑" panose="020B0503020204020204" charset="-122"/>
              <a:ea typeface="微软雅黑" panose="020B0503020204020204" charset="-122"/>
            </a:endParaRPr>
          </a:p>
        </p:txBody>
      </p:sp>
      <p:sp>
        <p:nvSpPr>
          <p:cNvPr id="199" name="文本框 198"/>
          <p:cNvSpPr txBox="1"/>
          <p:nvPr/>
        </p:nvSpPr>
        <p:spPr>
          <a:xfrm>
            <a:off x="9201345" y="4043871"/>
            <a:ext cx="1669312" cy="1477328"/>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开屏</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信息流</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en-US" altLang="zh-CN" dirty="0">
                <a:latin typeface="思源黑体 CN Medium" panose="020B0600000000000000" pitchFamily="34" charset="-122"/>
                <a:ea typeface="思源黑体 CN Medium" panose="020B0600000000000000" pitchFamily="34" charset="-122"/>
              </a:rPr>
              <a:t>Banner</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贴片</a:t>
            </a:r>
            <a:br>
              <a:rPr lang="en-US" altLang="zh-CN" dirty="0">
                <a:latin typeface="思源黑体 CN Medium" panose="020B0600000000000000" pitchFamily="34" charset="-122"/>
                <a:ea typeface="思源黑体 CN Medium" panose="020B0600000000000000" pitchFamily="34" charset="-122"/>
              </a:rPr>
            </a:br>
            <a:r>
              <a:rPr lang="en-US" altLang="zh-CN" dirty="0">
                <a:latin typeface="思源黑体 CN Medium" panose="020B0600000000000000" pitchFamily="34" charset="-122"/>
                <a:ea typeface="思源黑体 CN Medium" panose="020B0600000000000000" pitchFamily="34" charset="-122"/>
              </a:rPr>
              <a:t>……</a:t>
            </a:r>
            <a:endParaRPr lang="zh-CN" altLang="en-US" dirty="0">
              <a:latin typeface="思源黑体 CN Medium" panose="020B0600000000000000" pitchFamily="34" charset="-122"/>
              <a:ea typeface="思源黑体 CN Medium" panose="020B0600000000000000" pitchFamily="34" charset="-122"/>
            </a:endParaRPr>
          </a:p>
        </p:txBody>
      </p:sp>
      <p:pic>
        <p:nvPicPr>
          <p:cNvPr id="201" name="图片 200"/>
          <p:cNvPicPr preferRelativeResize="0"/>
          <p:nvPr/>
        </p:nvPicPr>
        <p:blipFill>
          <a:blip r:embed="rId13" cstate="print"/>
          <a:srcRect/>
          <a:stretch>
            <a:fillRect/>
          </a:stretch>
        </p:blipFill>
        <p:spPr bwMode="auto">
          <a:xfrm>
            <a:off x="6042699" y="5160193"/>
            <a:ext cx="466861" cy="466861"/>
          </a:xfrm>
          <a:prstGeom prst="rect">
            <a:avLst/>
          </a:prstGeom>
          <a:noFill/>
          <a:ln w="25400">
            <a:noFill/>
          </a:ln>
        </p:spPr>
      </p:pic>
      <p:pic>
        <p:nvPicPr>
          <p:cNvPr id="202" name="图片 201"/>
          <p:cNvPicPr preferRelativeResize="0"/>
          <p:nvPr/>
        </p:nvPicPr>
        <p:blipFill>
          <a:blip r:embed="rId14" cstate="print">
            <a:extLst>
              <a:ext uri="{28A0092B-C50C-407E-A947-70E740481C1C}">
                <a14:useLocalDpi xmlns:a14="http://schemas.microsoft.com/office/drawing/2010/main" val="0"/>
              </a:ext>
            </a:extLst>
          </a:blip>
          <a:stretch>
            <a:fillRect/>
          </a:stretch>
        </p:blipFill>
        <p:spPr>
          <a:xfrm>
            <a:off x="6790851" y="5160193"/>
            <a:ext cx="466861" cy="466861"/>
          </a:xfrm>
          <a:prstGeom prst="rect">
            <a:avLst/>
          </a:prstGeom>
        </p:spPr>
      </p:pic>
      <p:pic>
        <p:nvPicPr>
          <p:cNvPr id="203" name="图片 202"/>
          <p:cNvPicPr preferRelativeResize="0"/>
          <p:nvPr/>
        </p:nvPicPr>
        <p:blipFill>
          <a:blip r:embed="rId15" cstate="print">
            <a:extLst>
              <a:ext uri="{28A0092B-C50C-407E-A947-70E740481C1C}">
                <a14:useLocalDpi xmlns:a14="http://schemas.microsoft.com/office/drawing/2010/main" val="0"/>
              </a:ext>
            </a:extLst>
          </a:blip>
          <a:stretch>
            <a:fillRect/>
          </a:stretch>
        </p:blipFill>
        <p:spPr>
          <a:xfrm>
            <a:off x="4546394" y="5160193"/>
            <a:ext cx="466861" cy="466861"/>
          </a:xfrm>
          <a:prstGeom prst="rect">
            <a:avLst/>
          </a:prstGeom>
        </p:spPr>
      </p:pic>
      <p:pic>
        <p:nvPicPr>
          <p:cNvPr id="204" name="图片 203"/>
          <p:cNvPicPr preferRelativeResize="0"/>
          <p:nvPr/>
        </p:nvPicPr>
        <p:blipFill>
          <a:blip r:embed="rId16" cstate="print"/>
          <a:stretch>
            <a:fillRect/>
          </a:stretch>
        </p:blipFill>
        <p:spPr>
          <a:xfrm>
            <a:off x="5294546" y="5160193"/>
            <a:ext cx="466861" cy="466861"/>
          </a:xfrm>
          <a:prstGeom prst="roundRect">
            <a:avLst/>
          </a:prstGeom>
        </p:spPr>
      </p:pic>
      <p:sp>
        <p:nvSpPr>
          <p:cNvPr id="206" name="文本框 205"/>
          <p:cNvSpPr txBox="1"/>
          <p:nvPr/>
        </p:nvSpPr>
        <p:spPr>
          <a:xfrm>
            <a:off x="5013255" y="2287292"/>
            <a:ext cx="1644491" cy="369332"/>
          </a:xfrm>
          <a:prstGeom prst="rect">
            <a:avLst/>
          </a:prstGeom>
        </p:spPr>
        <p:txBody>
          <a:bodyPr wrap="square">
            <a:spAutoFit/>
          </a:bodyPr>
          <a:lstStyle>
            <a:defPPr>
              <a:defRPr lang="zh-CN"/>
            </a:defPPr>
            <a:lvl1pPr algn="ctr">
              <a:defRPr sz="3600" b="1">
                <a:latin typeface="思源黑体 CN Medium" panose="020B0600000000000000" pitchFamily="34" charset="-122"/>
                <a:ea typeface="思源黑体 CN Medium" panose="020B0600000000000000" pitchFamily="34" charset="-122"/>
                <a:cs typeface="Times New Roman" panose="02020603050405020304" pitchFamily="18" charset="0"/>
              </a:defRPr>
            </a:lvl1pPr>
          </a:lstStyle>
          <a:p>
            <a:r>
              <a:rPr lang="zh-CN" altLang="en-US" sz="1800" dirty="0"/>
              <a:t>头部主流媒体</a:t>
            </a:r>
            <a:endParaRPr lang="zh-CN" altLang="en-US" sz="1800" dirty="0"/>
          </a:p>
        </p:txBody>
      </p:sp>
      <p:sp>
        <p:nvSpPr>
          <p:cNvPr id="210" name="文本框 209"/>
          <p:cNvSpPr txBox="1"/>
          <p:nvPr/>
        </p:nvSpPr>
        <p:spPr>
          <a:xfrm>
            <a:off x="5013255" y="4712747"/>
            <a:ext cx="1644491" cy="369332"/>
          </a:xfrm>
          <a:prstGeom prst="rect">
            <a:avLst/>
          </a:prstGeom>
        </p:spPr>
        <p:txBody>
          <a:bodyPr wrap="square">
            <a:spAutoFit/>
          </a:bodyPr>
          <a:lstStyle>
            <a:defPPr>
              <a:defRPr lang="zh-CN"/>
            </a:defPPr>
            <a:lvl1pPr algn="ctr">
              <a:defRPr b="1">
                <a:latin typeface="思源黑体 CN Medium" panose="020B0600000000000000" pitchFamily="34" charset="-122"/>
                <a:ea typeface="思源黑体 CN Medium" panose="020B0600000000000000" pitchFamily="34" charset="-122"/>
                <a:cs typeface="Times New Roman" panose="02020603050405020304" pitchFamily="18" charset="0"/>
              </a:defRPr>
            </a:lvl1pPr>
          </a:lstStyle>
          <a:p>
            <a:r>
              <a:rPr lang="zh-CN" altLang="en-US" dirty="0"/>
              <a:t>主流厂商媒体</a:t>
            </a:r>
            <a:endParaRPr lang="zh-CN" altLang="en-US" dirty="0"/>
          </a:p>
        </p:txBody>
      </p:sp>
      <p:sp>
        <p:nvSpPr>
          <p:cNvPr id="27" name="文本框 26"/>
          <p:cNvSpPr txBox="1"/>
          <p:nvPr/>
        </p:nvSpPr>
        <p:spPr>
          <a:xfrm>
            <a:off x="8726655" y="3537246"/>
            <a:ext cx="2396247" cy="461665"/>
          </a:xfrm>
          <a:prstGeom prst="rect">
            <a:avLst/>
          </a:prstGeom>
          <a:noFill/>
        </p:spPr>
        <p:txBody>
          <a:bodyPr wrap="square" rtlCol="0">
            <a:spAutoFit/>
          </a:bodyPr>
          <a:lstStyle/>
          <a:p>
            <a:pPr algn="ctr"/>
            <a:r>
              <a:rPr lang="zh-CN" altLang="en-US" sz="2400" dirty="0">
                <a:latin typeface="思源黑体 CN Medium" panose="020B0600000000000000" pitchFamily="34" charset="-122"/>
                <a:ea typeface="思源黑体 CN Medium" panose="020B0600000000000000" pitchFamily="34" charset="-122"/>
              </a:rPr>
              <a:t>各类媒体形式</a:t>
            </a:r>
            <a:endParaRPr lang="zh-CN" altLang="en-US" sz="2400" dirty="0">
              <a:latin typeface="思源黑体 CN Medium" panose="020B0600000000000000" pitchFamily="34" charset="-122"/>
              <a:ea typeface="思源黑体 CN Medium" panose="020B0600000000000000" pitchFamily="34" charset="-122"/>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5313" y="590739"/>
            <a:ext cx="10972800" cy="1508126"/>
          </a:xfrm>
        </p:spPr>
        <p:txBody>
          <a:bodyPr/>
          <a:lstStyle/>
          <a:p>
            <a:pPr algn="r"/>
            <a:r>
              <a:rPr lang="zh-CN" altLang="en-US" sz="3600" dirty="0" smtClean="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rPr>
              <a:t>对</a:t>
            </a:r>
            <a:r>
              <a:rPr lang="zh-CN" altLang="en-US" sz="360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rPr>
              <a:t>投资品牌的要求</a:t>
            </a:r>
            <a:endParaRPr lang="zh-CN" altLang="en-US" sz="3600" dirty="0">
              <a:gradFill flip="none" rotWithShape="1">
                <a:gsLst>
                  <a:gs pos="10000">
                    <a:srgbClr val="C00218"/>
                  </a:gs>
                  <a:gs pos="100000">
                    <a:srgbClr val="C00218">
                      <a:lumMod val="70000"/>
                      <a:lumOff val="30000"/>
                    </a:srgbClr>
                  </a:gs>
                </a:gsLst>
                <a:lin ang="0" scaled="1"/>
                <a:tileRect/>
              </a:gradFill>
            </a:endParaRPr>
          </a:p>
        </p:txBody>
      </p:sp>
      <p:grpSp>
        <p:nvGrpSpPr>
          <p:cNvPr id="5" name="组合 4"/>
          <p:cNvGrpSpPr/>
          <p:nvPr/>
        </p:nvGrpSpPr>
        <p:grpSpPr>
          <a:xfrm>
            <a:off x="4210079" y="2098865"/>
            <a:ext cx="7584826" cy="725463"/>
            <a:chOff x="4904710" y="2929230"/>
            <a:chExt cx="7584826" cy="725463"/>
          </a:xfrm>
        </p:grpSpPr>
        <p:sp>
          <p:nvSpPr>
            <p:cNvPr id="16" name="文本框 15"/>
            <p:cNvSpPr txBox="1"/>
            <p:nvPr/>
          </p:nvSpPr>
          <p:spPr>
            <a:xfrm>
              <a:off x="5545412" y="3193028"/>
              <a:ext cx="694412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00000"/>
                </a:lnSpc>
              </a:pPr>
              <a:r>
                <a:rPr lang="zh-CN" altLang="en-US" sz="2400" dirty="0">
                  <a:latin typeface="思源黑体 CN Medium" panose="020B0600000000000000" pitchFamily="34" charset="-122"/>
                  <a:ea typeface="思源黑体 CN Medium" panose="020B0600000000000000" pitchFamily="34" charset="-122"/>
                </a:rPr>
                <a:t>大消费</a:t>
              </a:r>
              <a:r>
                <a:rPr lang="en-US" altLang="zh-CN" sz="2400" dirty="0">
                  <a:latin typeface="思源黑体 CN Medium" panose="020B0600000000000000" pitchFamily="34" charset="-122"/>
                  <a:ea typeface="思源黑体 CN Medium" panose="020B0600000000000000" pitchFamily="34" charset="-122"/>
                </a:rPr>
                <a:t>/</a:t>
              </a:r>
              <a:r>
                <a:rPr lang="zh-CN" altLang="en-US" sz="2400" dirty="0">
                  <a:latin typeface="思源黑体 CN Medium" panose="020B0600000000000000" pitchFamily="34" charset="-122"/>
                  <a:ea typeface="思源黑体 CN Medium" panose="020B0600000000000000" pitchFamily="34" charset="-122"/>
                </a:rPr>
                <a:t>大健康</a:t>
              </a:r>
              <a:r>
                <a:rPr lang="en-US" altLang="zh-CN" sz="2400" dirty="0">
                  <a:latin typeface="思源黑体 CN Medium" panose="020B0600000000000000" pitchFamily="34" charset="-122"/>
                  <a:ea typeface="思源黑体 CN Medium" panose="020B0600000000000000" pitchFamily="34" charset="-122"/>
                </a:rPr>
                <a:t>/</a:t>
              </a:r>
              <a:r>
                <a:rPr lang="zh-CN" altLang="en-US" sz="2400" dirty="0">
                  <a:latin typeface="思源黑体 CN Medium" panose="020B0600000000000000" pitchFamily="34" charset="-122"/>
                  <a:ea typeface="思源黑体 CN Medium" panose="020B0600000000000000" pitchFamily="34" charset="-122"/>
                </a:rPr>
                <a:t>互联网等对品牌广告有刚需的行业</a:t>
              </a:r>
              <a:endParaRPr lang="zh-CN" altLang="en-US" sz="2400" dirty="0">
                <a:latin typeface="思源黑体 CN Medium" panose="020B0600000000000000" pitchFamily="34" charset="-122"/>
                <a:ea typeface="思源黑体 CN Medium" panose="020B0600000000000000" pitchFamily="34" charset="-122"/>
              </a:endParaRPr>
            </a:p>
          </p:txBody>
        </p:sp>
        <p:cxnSp>
          <p:nvCxnSpPr>
            <p:cNvPr id="17" name="直接连接符 16"/>
            <p:cNvCxnSpPr/>
            <p:nvPr/>
          </p:nvCxnSpPr>
          <p:spPr>
            <a:xfrm flipH="1">
              <a:off x="5399029" y="3102859"/>
              <a:ext cx="146383" cy="45546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904710" y="2929230"/>
              <a:ext cx="585418" cy="523220"/>
            </a:xfrm>
            <a:prstGeom prst="rect">
              <a:avLst/>
            </a:prstGeom>
            <a:noFill/>
          </p:spPr>
          <p:txBody>
            <a:bodyPr wrap="none" rtlCol="0">
              <a:spAutoFit/>
            </a:bodyPr>
            <a:lstStyle/>
            <a:p>
              <a:pPr algn="r"/>
              <a:r>
                <a:rPr lang="en-GB" sz="2800" b="1" dirty="0">
                  <a:solidFill>
                    <a:schemeClr val="accent3"/>
                  </a:solidFill>
                  <a:effectLst>
                    <a:outerShdw blurRad="254000" dist="127000" algn="ctr" rotWithShape="0">
                      <a:schemeClr val="accent3">
                        <a:alpha val="32000"/>
                      </a:schemeClr>
                    </a:outerShdw>
                  </a:effectLst>
                </a:rPr>
                <a:t>01</a:t>
              </a:r>
              <a:endParaRPr lang="en-GB" sz="2800" b="1" dirty="0">
                <a:solidFill>
                  <a:schemeClr val="accent3"/>
                </a:solidFill>
                <a:effectLst>
                  <a:outerShdw blurRad="254000" dist="127000" algn="ctr" rotWithShape="0">
                    <a:schemeClr val="accent3">
                      <a:alpha val="32000"/>
                    </a:schemeClr>
                  </a:outerShdw>
                </a:effectLst>
              </a:endParaRPr>
            </a:p>
          </p:txBody>
        </p:sp>
      </p:grpSp>
      <p:grpSp>
        <p:nvGrpSpPr>
          <p:cNvPr id="25" name="组合 24"/>
          <p:cNvGrpSpPr/>
          <p:nvPr/>
        </p:nvGrpSpPr>
        <p:grpSpPr>
          <a:xfrm>
            <a:off x="3954751" y="2938435"/>
            <a:ext cx="6821874" cy="721397"/>
            <a:chOff x="3954751" y="2938435"/>
            <a:chExt cx="6821874" cy="721397"/>
          </a:xfrm>
        </p:grpSpPr>
        <p:cxnSp>
          <p:nvCxnSpPr>
            <p:cNvPr id="20" name="直接连接符 19"/>
            <p:cNvCxnSpPr/>
            <p:nvPr/>
          </p:nvCxnSpPr>
          <p:spPr>
            <a:xfrm flipH="1">
              <a:off x="4449069" y="3112064"/>
              <a:ext cx="146383" cy="455462"/>
            </a:xfrm>
            <a:prstGeom prst="line">
              <a:avLst/>
            </a:prstGeom>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954751" y="2938435"/>
              <a:ext cx="585417" cy="523220"/>
            </a:xfrm>
            <a:prstGeom prst="rect">
              <a:avLst/>
            </a:prstGeom>
            <a:noFill/>
          </p:spPr>
          <p:txBody>
            <a:bodyPr wrap="none" rtlCol="0">
              <a:spAutoFit/>
            </a:bodyPr>
            <a:lstStyle/>
            <a:p>
              <a:pPr algn="r"/>
              <a:r>
                <a:rPr lang="en-GB" sz="2800" b="1" dirty="0">
                  <a:solidFill>
                    <a:schemeClr val="accent1"/>
                  </a:solidFill>
                  <a:effectLst>
                    <a:outerShdw blurRad="254000" dist="127000" algn="ctr" rotWithShape="0">
                      <a:schemeClr val="accent1">
                        <a:alpha val="32000"/>
                      </a:schemeClr>
                    </a:outerShdw>
                  </a:effectLst>
                </a:rPr>
                <a:t>02</a:t>
              </a:r>
              <a:endParaRPr lang="en-GB" sz="2800" b="1" dirty="0">
                <a:solidFill>
                  <a:schemeClr val="accent1"/>
                </a:solidFill>
                <a:effectLst>
                  <a:outerShdw blurRad="254000" dist="127000" algn="ctr" rotWithShape="0">
                    <a:schemeClr val="accent1">
                      <a:alpha val="32000"/>
                    </a:schemeClr>
                  </a:outerShdw>
                </a:effectLst>
              </a:endParaRPr>
            </a:p>
          </p:txBody>
        </p:sp>
        <p:sp>
          <p:nvSpPr>
            <p:cNvPr id="13" name="文本框 12"/>
            <p:cNvSpPr txBox="1"/>
            <p:nvPr/>
          </p:nvSpPr>
          <p:spPr>
            <a:xfrm>
              <a:off x="4595452" y="3198167"/>
              <a:ext cx="6181173" cy="461665"/>
            </a:xfrm>
            <a:prstGeom prst="rect">
              <a:avLst/>
            </a:prstGeom>
            <a:noFill/>
          </p:spPr>
          <p:txBody>
            <a:bodyPr wrap="square" rtlCol="0">
              <a:spAutoFit/>
            </a:bodyPr>
            <a:lstStyle>
              <a:defPPr>
                <a:defRPr lang="zh-CN"/>
              </a:defPPr>
              <a:lvl1pPr>
                <a:lnSpc>
                  <a:spcPct val="100000"/>
                </a:lnSpc>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dirty="0"/>
                <a:t>具备优秀产品力或明显竞争优势的产品</a:t>
              </a:r>
              <a:r>
                <a:rPr lang="en-US" altLang="zh-CN" sz="2400" dirty="0"/>
                <a:t>/</a:t>
              </a:r>
              <a:r>
                <a:rPr lang="zh-CN" altLang="en-US" sz="2400" dirty="0"/>
                <a:t>服务</a:t>
              </a:r>
              <a:endParaRPr lang="zh-CN" altLang="en-US" sz="2400" dirty="0"/>
            </a:p>
          </p:txBody>
        </p:sp>
      </p:grpSp>
      <p:grpSp>
        <p:nvGrpSpPr>
          <p:cNvPr id="26" name="组合 25"/>
          <p:cNvGrpSpPr/>
          <p:nvPr/>
        </p:nvGrpSpPr>
        <p:grpSpPr>
          <a:xfrm>
            <a:off x="3695670" y="3778005"/>
            <a:ext cx="6821875" cy="724877"/>
            <a:chOff x="3695670" y="3778005"/>
            <a:chExt cx="6821875" cy="724877"/>
          </a:xfrm>
        </p:grpSpPr>
        <p:sp>
          <p:nvSpPr>
            <p:cNvPr id="19" name="文本框 18"/>
            <p:cNvSpPr txBox="1"/>
            <p:nvPr/>
          </p:nvSpPr>
          <p:spPr>
            <a:xfrm>
              <a:off x="4336372" y="4041217"/>
              <a:ext cx="6181173" cy="461665"/>
            </a:xfrm>
            <a:prstGeom prst="rect">
              <a:avLst/>
            </a:prstGeom>
            <a:noFill/>
          </p:spPr>
          <p:txBody>
            <a:bodyPr wrap="square" rtlCol="0">
              <a:spAutoFit/>
            </a:bodyPr>
            <a:lstStyle>
              <a:defPPr>
                <a:defRPr lang="zh-CN"/>
              </a:defPPr>
              <a:lvl1pPr>
                <a:lnSpc>
                  <a:spcPct val="100000"/>
                </a:lnSpc>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dirty="0"/>
                <a:t>行业规模足够大或增长潜力非常高的品牌</a:t>
              </a:r>
              <a:endParaRPr lang="zh-CN" altLang="en-US" sz="2400" dirty="0"/>
            </a:p>
          </p:txBody>
        </p:sp>
        <p:cxnSp>
          <p:nvCxnSpPr>
            <p:cNvPr id="14" name="直接连接符 13"/>
            <p:cNvCxnSpPr/>
            <p:nvPr/>
          </p:nvCxnSpPr>
          <p:spPr>
            <a:xfrm flipH="1">
              <a:off x="4189989" y="3951634"/>
              <a:ext cx="146383" cy="45546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695670" y="3778005"/>
              <a:ext cx="585418" cy="523220"/>
            </a:xfrm>
            <a:prstGeom prst="rect">
              <a:avLst/>
            </a:prstGeom>
            <a:noFill/>
          </p:spPr>
          <p:txBody>
            <a:bodyPr wrap="none" rtlCol="0">
              <a:spAutoFit/>
            </a:bodyPr>
            <a:lstStyle/>
            <a:p>
              <a:pPr algn="r"/>
              <a:r>
                <a:rPr lang="en-GB" sz="2800" b="1" dirty="0">
                  <a:solidFill>
                    <a:schemeClr val="accent5"/>
                  </a:solidFill>
                  <a:effectLst>
                    <a:outerShdw blurRad="254000" dist="127000" algn="ctr" rotWithShape="0">
                      <a:schemeClr val="accent5">
                        <a:alpha val="32000"/>
                      </a:schemeClr>
                    </a:outerShdw>
                  </a:effectLst>
                </a:rPr>
                <a:t>03</a:t>
              </a:r>
              <a:endParaRPr lang="en-GB" sz="2800" b="1" dirty="0">
                <a:solidFill>
                  <a:schemeClr val="accent5"/>
                </a:solidFill>
                <a:effectLst>
                  <a:outerShdw blurRad="254000" dist="127000" algn="ctr" rotWithShape="0">
                    <a:schemeClr val="accent5">
                      <a:alpha val="32000"/>
                    </a:schemeClr>
                  </a:outerShdw>
                </a:effectLst>
              </a:endParaRPr>
            </a:p>
          </p:txBody>
        </p:sp>
      </p:grpSp>
      <p:grpSp>
        <p:nvGrpSpPr>
          <p:cNvPr id="27" name="组合 26"/>
          <p:cNvGrpSpPr/>
          <p:nvPr/>
        </p:nvGrpSpPr>
        <p:grpSpPr>
          <a:xfrm>
            <a:off x="3436590" y="4617576"/>
            <a:ext cx="6821875" cy="728952"/>
            <a:chOff x="3436590" y="4617576"/>
            <a:chExt cx="6821875" cy="728952"/>
          </a:xfrm>
        </p:grpSpPr>
        <p:sp>
          <p:nvSpPr>
            <p:cNvPr id="10" name="文本框 9"/>
            <p:cNvSpPr txBox="1"/>
            <p:nvPr/>
          </p:nvSpPr>
          <p:spPr>
            <a:xfrm>
              <a:off x="4077292" y="4884863"/>
              <a:ext cx="6181173" cy="461665"/>
            </a:xfrm>
            <a:prstGeom prst="rect">
              <a:avLst/>
            </a:prstGeom>
            <a:noFill/>
          </p:spPr>
          <p:txBody>
            <a:bodyPr wrap="square" rtlCol="0">
              <a:spAutoFit/>
            </a:bodyPr>
            <a:lstStyle>
              <a:defPPr>
                <a:defRPr lang="zh-CN"/>
              </a:defPPr>
              <a:lvl1pPr>
                <a:lnSpc>
                  <a:spcPct val="100000"/>
                </a:lnSpc>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dirty="0"/>
                <a:t>品牌年销售规模不低于人民币</a:t>
              </a:r>
              <a:r>
                <a:rPr lang="en-US" altLang="zh-CN" sz="2400" dirty="0"/>
                <a:t>5000</a:t>
              </a:r>
              <a:r>
                <a:rPr lang="zh-CN" altLang="en-US" sz="2400" dirty="0"/>
                <a:t>万元</a:t>
              </a:r>
              <a:endParaRPr lang="zh-CN" altLang="en-US" sz="2400" dirty="0"/>
            </a:p>
          </p:txBody>
        </p:sp>
        <p:cxnSp>
          <p:nvCxnSpPr>
            <p:cNvPr id="11" name="直接连接符 10"/>
            <p:cNvCxnSpPr/>
            <p:nvPr/>
          </p:nvCxnSpPr>
          <p:spPr>
            <a:xfrm flipH="1">
              <a:off x="3930909" y="4791205"/>
              <a:ext cx="146383" cy="4554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436590" y="4617576"/>
              <a:ext cx="585418" cy="523220"/>
            </a:xfrm>
            <a:prstGeom prst="rect">
              <a:avLst/>
            </a:prstGeom>
            <a:noFill/>
          </p:spPr>
          <p:txBody>
            <a:bodyPr wrap="none" rtlCol="0">
              <a:spAutoFit/>
            </a:bodyPr>
            <a:lstStyle/>
            <a:p>
              <a:pPr algn="r"/>
              <a:r>
                <a:rPr lang="en-GB" sz="2800" b="1" dirty="0">
                  <a:solidFill>
                    <a:schemeClr val="accent2"/>
                  </a:solidFill>
                  <a:effectLst>
                    <a:outerShdw blurRad="254000" dist="127000" algn="ctr" rotWithShape="0">
                      <a:schemeClr val="accent2">
                        <a:alpha val="32000"/>
                      </a:schemeClr>
                    </a:outerShdw>
                  </a:effectLst>
                </a:rPr>
                <a:t>04</a:t>
              </a:r>
              <a:endParaRPr lang="en-GB" sz="2800" b="1" dirty="0">
                <a:solidFill>
                  <a:schemeClr val="accent2"/>
                </a:solidFill>
                <a:effectLst>
                  <a:outerShdw blurRad="254000" dist="127000" algn="ctr" rotWithShape="0">
                    <a:schemeClr val="accent2">
                      <a:alpha val="32000"/>
                    </a:schemeClr>
                  </a:outerShdw>
                </a:effectLst>
              </a:endParaRPr>
            </a:p>
          </p:txBody>
        </p:sp>
      </p:grpSp>
      <p:grpSp>
        <p:nvGrpSpPr>
          <p:cNvPr id="28" name="组合 27"/>
          <p:cNvGrpSpPr/>
          <p:nvPr/>
        </p:nvGrpSpPr>
        <p:grpSpPr>
          <a:xfrm>
            <a:off x="3201091" y="5416930"/>
            <a:ext cx="6818668" cy="723275"/>
            <a:chOff x="3201091" y="5338386"/>
            <a:chExt cx="6818668" cy="723275"/>
          </a:xfrm>
        </p:grpSpPr>
        <p:sp>
          <p:nvSpPr>
            <p:cNvPr id="22" name="文本框 21"/>
            <p:cNvSpPr txBox="1"/>
            <p:nvPr/>
          </p:nvSpPr>
          <p:spPr>
            <a:xfrm>
              <a:off x="3838586" y="5599996"/>
              <a:ext cx="6181173" cy="461665"/>
            </a:xfrm>
            <a:prstGeom prst="rect">
              <a:avLst/>
            </a:prstGeom>
            <a:noFill/>
          </p:spPr>
          <p:txBody>
            <a:bodyPr wrap="square" rtlCol="0">
              <a:spAutoFit/>
            </a:bodyPr>
            <a:lstStyle>
              <a:defPPr>
                <a:defRPr lang="zh-CN"/>
              </a:defPPr>
              <a:lvl1pPr>
                <a:lnSpc>
                  <a:spcPct val="100000"/>
                </a:lnSpc>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dirty="0"/>
                <a:t>拥有品牌商标的完整知识产权</a:t>
              </a:r>
              <a:endParaRPr lang="zh-CN" altLang="en-US" sz="2400" dirty="0"/>
            </a:p>
          </p:txBody>
        </p:sp>
        <p:cxnSp>
          <p:nvCxnSpPr>
            <p:cNvPr id="23" name="直接连接符 22"/>
            <p:cNvCxnSpPr/>
            <p:nvPr/>
          </p:nvCxnSpPr>
          <p:spPr>
            <a:xfrm flipH="1">
              <a:off x="3692203" y="5512015"/>
              <a:ext cx="146383" cy="4554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201091" y="5338386"/>
              <a:ext cx="582211" cy="523220"/>
            </a:xfrm>
            <a:prstGeom prst="rect">
              <a:avLst/>
            </a:prstGeom>
            <a:noFill/>
          </p:spPr>
          <p:txBody>
            <a:bodyPr wrap="none" rtlCol="0">
              <a:spAutoFit/>
            </a:bodyPr>
            <a:lstStyle/>
            <a:p>
              <a:pPr algn="r"/>
              <a:r>
                <a:rPr lang="en-GB" sz="2800" b="1" dirty="0">
                  <a:solidFill>
                    <a:srgbClr val="1A171B"/>
                  </a:solidFill>
                  <a:effectLst>
                    <a:outerShdw blurRad="254000" dist="127000" algn="ctr" rotWithShape="0">
                      <a:srgbClr val="1A171B">
                        <a:alpha val="50000"/>
                      </a:srgbClr>
                    </a:outerShdw>
                  </a:effectLst>
                </a:rPr>
                <a:t>05</a:t>
              </a:r>
              <a:endParaRPr lang="en-GB" sz="2800" b="1" dirty="0">
                <a:solidFill>
                  <a:srgbClr val="1A171B"/>
                </a:solidFill>
                <a:effectLst>
                  <a:outerShdw blurRad="254000" dist="127000" algn="ctr" rotWithShape="0">
                    <a:srgbClr val="1A171B">
                      <a:alpha val="50000"/>
                    </a:srgbClr>
                  </a:outerShdw>
                </a:effectLst>
              </a:endParaRPr>
            </a:p>
          </p:txBody>
        </p:sp>
      </p:grpSp>
      <p:sp>
        <p:nvSpPr>
          <p:cNvPr id="9" name="任意多边形 27"/>
          <p:cNvSpPr/>
          <p:nvPr/>
        </p:nvSpPr>
        <p:spPr>
          <a:xfrm>
            <a:off x="-1" y="0"/>
            <a:ext cx="4456115" cy="6858000"/>
          </a:xfrm>
          <a:custGeom>
            <a:avLst/>
            <a:gdLst>
              <a:gd name="connsiteX0" fmla="*/ 0 w 5563320"/>
              <a:gd name="connsiteY0" fmla="*/ 1 h 6858000"/>
              <a:gd name="connsiteX1" fmla="*/ 958665 w 5563320"/>
              <a:gd name="connsiteY1" fmla="*/ 1 h 6858000"/>
              <a:gd name="connsiteX2" fmla="*/ 0 w 5563320"/>
              <a:gd name="connsiteY2" fmla="*/ 2975070 h 6858000"/>
              <a:gd name="connsiteX3" fmla="*/ 4148251 w 5563320"/>
              <a:gd name="connsiteY3" fmla="*/ 0 h 6858000"/>
              <a:gd name="connsiteX4" fmla="*/ 5563320 w 5563320"/>
              <a:gd name="connsiteY4" fmla="*/ 0 h 6858000"/>
              <a:gd name="connsiteX5" fmla="*/ 3353446 w 5563320"/>
              <a:gd name="connsiteY5" fmla="*/ 6858000 h 6858000"/>
              <a:gd name="connsiteX6" fmla="*/ 1938377 w 5563320"/>
              <a:gd name="connsiteY6" fmla="*/ 6858000 h 6858000"/>
              <a:gd name="connsiteX7" fmla="*/ 2613366 w 5563320"/>
              <a:gd name="connsiteY7" fmla="*/ 0 h 6858000"/>
              <a:gd name="connsiteX8" fmla="*/ 4028435 w 5563320"/>
              <a:gd name="connsiteY8" fmla="*/ 0 h 6858000"/>
              <a:gd name="connsiteX9" fmla="*/ 1818561 w 5563320"/>
              <a:gd name="connsiteY9" fmla="*/ 6858000 h 6858000"/>
              <a:gd name="connsiteX10" fmla="*/ 403492 w 5563320"/>
              <a:gd name="connsiteY10" fmla="*/ 6858000 h 6858000"/>
              <a:gd name="connsiteX11" fmla="*/ 1078481 w 5563320"/>
              <a:gd name="connsiteY11" fmla="*/ 0 h 6858000"/>
              <a:gd name="connsiteX12" fmla="*/ 2493550 w 5563320"/>
              <a:gd name="connsiteY12" fmla="*/ 0 h 6858000"/>
              <a:gd name="connsiteX13" fmla="*/ 283676 w 5563320"/>
              <a:gd name="connsiteY13" fmla="*/ 6858000 h 6858000"/>
              <a:gd name="connsiteX14" fmla="*/ 0 w 5563320"/>
              <a:gd name="connsiteY14" fmla="*/ 6858000 h 6858000"/>
              <a:gd name="connsiteX15" fmla="*/ 0 w 5563320"/>
              <a:gd name="connsiteY15" fmla="*/ 3346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3320" h="6858000">
                <a:moveTo>
                  <a:pt x="0" y="1"/>
                </a:moveTo>
                <a:lnTo>
                  <a:pt x="958665" y="1"/>
                </a:lnTo>
                <a:lnTo>
                  <a:pt x="0" y="2975070"/>
                </a:lnTo>
                <a:close/>
                <a:moveTo>
                  <a:pt x="4148251" y="0"/>
                </a:moveTo>
                <a:lnTo>
                  <a:pt x="5563320" y="0"/>
                </a:lnTo>
                <a:lnTo>
                  <a:pt x="3353446" y="6858000"/>
                </a:lnTo>
                <a:lnTo>
                  <a:pt x="1938377" y="6858000"/>
                </a:lnTo>
                <a:close/>
                <a:moveTo>
                  <a:pt x="2613366" y="0"/>
                </a:moveTo>
                <a:lnTo>
                  <a:pt x="4028435" y="0"/>
                </a:lnTo>
                <a:lnTo>
                  <a:pt x="1818561" y="6858000"/>
                </a:lnTo>
                <a:lnTo>
                  <a:pt x="403492" y="6858000"/>
                </a:lnTo>
                <a:close/>
                <a:moveTo>
                  <a:pt x="1078481" y="0"/>
                </a:moveTo>
                <a:lnTo>
                  <a:pt x="2493550" y="0"/>
                </a:lnTo>
                <a:lnTo>
                  <a:pt x="283676" y="6858000"/>
                </a:lnTo>
                <a:lnTo>
                  <a:pt x="0" y="6858000"/>
                </a:lnTo>
                <a:lnTo>
                  <a:pt x="0" y="3346898"/>
                </a:lnTo>
                <a:close/>
              </a:path>
            </a:pathLst>
          </a:custGeom>
          <a:blipFill>
            <a:blip r:embed="rId1" cstate="print"/>
            <a:stretch>
              <a:fillRect l="-24846" t="-11772" r="-1" b="-11697"/>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en-GB"/>
          </a:p>
        </p:txBody>
      </p:sp>
    </p:spTree>
    <p:custDataLst>
      <p:tags r:id="rId2"/>
    </p:custData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888" y="25116"/>
            <a:ext cx="10972800" cy="1508126"/>
          </a:xfrm>
        </p:spPr>
        <p:txBody>
          <a:bodyPr/>
          <a:lstStyle/>
          <a:p>
            <a:r>
              <a:rPr lang="zh-CN" altLang="en-US" sz="360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rPr>
              <a:t>广告资源授信和投资收益</a:t>
            </a:r>
            <a:endParaRPr lang="zh-CN" altLang="en-US" sz="360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endParaRPr>
          </a:p>
        </p:txBody>
      </p:sp>
      <p:grpSp>
        <p:nvGrpSpPr>
          <p:cNvPr id="378" name="iṥḻíḍ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60400" y="1130300"/>
            <a:ext cx="10858500" cy="5635626"/>
            <a:chOff x="660400" y="1130300"/>
            <a:chExt cx="10858500" cy="5635626"/>
          </a:xfrm>
        </p:grpSpPr>
        <p:sp>
          <p:nvSpPr>
            <p:cNvPr id="379" name="î$liḑê"/>
            <p:cNvSpPr/>
            <p:nvPr/>
          </p:nvSpPr>
          <p:spPr bwMode="auto">
            <a:xfrm>
              <a:off x="660400" y="2519021"/>
              <a:ext cx="10858500" cy="360040"/>
            </a:xfrm>
            <a:prstGeom prst="rightArrow">
              <a:avLst/>
            </a:prstGeom>
            <a:gradFill flip="none" rotWithShape="1">
              <a:gsLst>
                <a:gs pos="25000">
                  <a:srgbClr val="1A171B">
                    <a:alpha val="90000"/>
                    <a:lumMod val="80000"/>
                    <a:lumOff val="20000"/>
                  </a:srgbClr>
                </a:gs>
                <a:gs pos="1000">
                  <a:srgbClr val="1A171B"/>
                </a:gs>
                <a:gs pos="50000">
                  <a:srgbClr val="C00218">
                    <a:lumMod val="100000"/>
                  </a:srgbClr>
                </a:gs>
                <a:gs pos="100000">
                  <a:srgbClr val="FCFCFC">
                    <a:lumMod val="50000"/>
                    <a:lumOff val="50000"/>
                  </a:srgbClr>
                </a:gs>
                <a:gs pos="75000">
                  <a:srgbClr val="C00218">
                    <a:lumMod val="90000"/>
                    <a:lumOff val="10000"/>
                    <a:alpha val="70000"/>
                  </a:srgbClr>
                </a:gs>
              </a:gsLst>
              <a:lin ang="0" scaled="1"/>
              <a:tileRect/>
            </a:gra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40000" lnSpcReduction="20000"/>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solidFill>
                  <a:schemeClr val="dk1"/>
                </a:solidFill>
              </a:endParaRPr>
            </a:p>
          </p:txBody>
        </p:sp>
        <p:grpSp>
          <p:nvGrpSpPr>
            <p:cNvPr id="380" name="íŝľiḋe"/>
            <p:cNvGrpSpPr/>
            <p:nvPr/>
          </p:nvGrpSpPr>
          <p:grpSpPr>
            <a:xfrm>
              <a:off x="4498927" y="3545270"/>
              <a:ext cx="3216088" cy="3220656"/>
              <a:chOff x="4498927" y="3545270"/>
              <a:chExt cx="3216088" cy="3220656"/>
            </a:xfrm>
          </p:grpSpPr>
          <p:grpSp>
            <p:nvGrpSpPr>
              <p:cNvPr id="447" name="iṧḻîḍe"/>
              <p:cNvGrpSpPr/>
              <p:nvPr/>
            </p:nvGrpSpPr>
            <p:grpSpPr>
              <a:xfrm>
                <a:off x="4498927" y="4361860"/>
                <a:ext cx="3216088" cy="2404066"/>
                <a:chOff x="495607" y="3770722"/>
                <a:chExt cx="2855811" cy="2404066"/>
              </a:xfrm>
            </p:grpSpPr>
            <p:sp>
              <p:nvSpPr>
                <p:cNvPr id="451" name="íṡḷîďé"/>
                <p:cNvSpPr txBox="1"/>
                <p:nvPr/>
              </p:nvSpPr>
              <p:spPr bwMode="auto">
                <a:xfrm>
                  <a:off x="495607" y="3770722"/>
                  <a:ext cx="2855811" cy="45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algn="ctr">
                    <a:spcBef>
                      <a:spcPct val="0"/>
                    </a:spcBef>
                    <a:defRPr sz="2400" b="1">
                      <a:latin typeface="思源黑体 CN Medium" panose="020B0600000000000000" pitchFamily="34" charset="-122"/>
                      <a:ea typeface="思源黑体 CN Medium" panose="020B0600000000000000" pitchFamily="34" charset="-122"/>
                    </a:defRPr>
                  </a:lvl1pPr>
                </a:lstStyle>
                <a:p>
                  <a:r>
                    <a:rPr lang="zh-CN" altLang="en-US" dirty="0"/>
                    <a:t>投资收益</a:t>
                  </a:r>
                  <a:r>
                    <a:rPr lang="en-US" altLang="zh-CN" dirty="0"/>
                    <a:t>1</a:t>
                  </a:r>
                  <a:r>
                    <a:rPr lang="zh-CN" altLang="en-US" dirty="0"/>
                    <a:t>：销售分成</a:t>
                  </a:r>
                  <a:endParaRPr lang="en-US" altLang="zh-CN" dirty="0"/>
                </a:p>
              </p:txBody>
            </p:sp>
            <p:sp>
              <p:nvSpPr>
                <p:cNvPr id="452" name="íṥļïḍè"/>
                <p:cNvSpPr/>
                <p:nvPr/>
              </p:nvSpPr>
              <p:spPr bwMode="auto">
                <a:xfrm>
                  <a:off x="546564" y="4230526"/>
                  <a:ext cx="2796604" cy="194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0000"/>
                    </a:lnSpc>
                  </a:pPr>
                  <a:r>
                    <a:rPr lang="zh-CN" altLang="en-US" dirty="0">
                      <a:latin typeface="思源黑体 CN Medium" panose="020B0600000000000000" pitchFamily="34" charset="-122"/>
                      <a:ea typeface="思源黑体 CN Medium" panose="020B0600000000000000" pitchFamily="34" charset="-122"/>
                    </a:rPr>
                    <a:t>在</a:t>
                  </a:r>
                  <a:r>
                    <a:rPr lang="en-US" altLang="zh-CN" dirty="0">
                      <a:latin typeface="思源黑体 CN Medium" panose="020B0600000000000000" pitchFamily="34" charset="-122"/>
                      <a:ea typeface="思源黑体 CN Medium" panose="020B0600000000000000" pitchFamily="34" charset="-122"/>
                    </a:rPr>
                    <a:t>3-5</a:t>
                  </a:r>
                  <a:r>
                    <a:rPr lang="zh-CN" altLang="en-US" dirty="0">
                      <a:latin typeface="思源黑体 CN Medium" panose="020B0600000000000000" pitchFamily="34" charset="-122"/>
                      <a:ea typeface="思源黑体 CN Medium" panose="020B0600000000000000" pitchFamily="34" charset="-122"/>
                    </a:rPr>
                    <a:t>年的合作期内企业以每月实际取得的全渠道销售收入为基础乘以事先约定的比例向和伙人支付销售分成，具体的计算方式由和伙人与企业协商后确定。</a:t>
                  </a:r>
                  <a:endParaRPr lang="en-US" altLang="zh-CN" dirty="0">
                    <a:latin typeface="思源黑体 CN Medium" panose="020B0600000000000000" pitchFamily="34" charset="-122"/>
                    <a:ea typeface="思源黑体 CN Medium" panose="020B0600000000000000" pitchFamily="34" charset="-122"/>
                  </a:endParaRPr>
                </a:p>
              </p:txBody>
            </p:sp>
          </p:grpSp>
          <p:grpSp>
            <p:nvGrpSpPr>
              <p:cNvPr id="448" name="ïṧľídè"/>
              <p:cNvGrpSpPr/>
              <p:nvPr/>
            </p:nvGrpSpPr>
            <p:grpSpPr>
              <a:xfrm>
                <a:off x="5687704" y="3545270"/>
                <a:ext cx="816590" cy="816590"/>
                <a:chOff x="1505475" y="2392983"/>
                <a:chExt cx="816590" cy="816590"/>
              </a:xfrm>
            </p:grpSpPr>
            <p:sp>
              <p:nvSpPr>
                <p:cNvPr id="449" name="îṣḷiďè"/>
                <p:cNvSpPr/>
                <p:nvPr/>
              </p:nvSpPr>
              <p:spPr bwMode="auto">
                <a:xfrm>
                  <a:off x="1505475" y="2392983"/>
                  <a:ext cx="816590" cy="816590"/>
                </a:xfrm>
                <a:prstGeom prst="ellipse">
                  <a:avLst/>
                </a:prstGeom>
                <a:solidFill>
                  <a:schemeClr val="accent1"/>
                </a:solidFill>
                <a:ln w="38100">
                  <a:solidFill>
                    <a:schemeClr val="bg1"/>
                  </a:solid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sp>
              <p:nvSpPr>
                <p:cNvPr id="450" name="ïsḷîde"/>
                <p:cNvSpPr/>
                <p:nvPr/>
              </p:nvSpPr>
              <p:spPr bwMode="auto">
                <a:xfrm>
                  <a:off x="1719008" y="2606832"/>
                  <a:ext cx="389524" cy="388888"/>
                </a:xfrm>
                <a:custGeom>
                  <a:avLst/>
                  <a:gdLst>
                    <a:gd name="connsiteX0" fmla="*/ 371530 w 606580"/>
                    <a:gd name="connsiteY0" fmla="*/ 171857 h 605592"/>
                    <a:gd name="connsiteX1" fmla="*/ 387836 w 606580"/>
                    <a:gd name="connsiteY1" fmla="*/ 174765 h 605592"/>
                    <a:gd name="connsiteX2" fmla="*/ 394335 w 606580"/>
                    <a:gd name="connsiteY2" fmla="*/ 204702 h 605592"/>
                    <a:gd name="connsiteX3" fmla="*/ 346613 w 606580"/>
                    <a:gd name="connsiteY3" fmla="*/ 278573 h 605592"/>
                    <a:gd name="connsiteX4" fmla="*/ 372795 w 606580"/>
                    <a:gd name="connsiteY4" fmla="*/ 278573 h 605592"/>
                    <a:gd name="connsiteX5" fmla="*/ 394428 w 606580"/>
                    <a:gd name="connsiteY5" fmla="*/ 300262 h 605592"/>
                    <a:gd name="connsiteX6" fmla="*/ 372795 w 606580"/>
                    <a:gd name="connsiteY6" fmla="*/ 321858 h 605592"/>
                    <a:gd name="connsiteX7" fmla="*/ 372795 w 606580"/>
                    <a:gd name="connsiteY7" fmla="*/ 321950 h 605592"/>
                    <a:gd name="connsiteX8" fmla="*/ 324888 w 606580"/>
                    <a:gd name="connsiteY8" fmla="*/ 321950 h 605592"/>
                    <a:gd name="connsiteX9" fmla="*/ 324888 w 606580"/>
                    <a:gd name="connsiteY9" fmla="*/ 343083 h 605592"/>
                    <a:gd name="connsiteX10" fmla="*/ 372609 w 606580"/>
                    <a:gd name="connsiteY10" fmla="*/ 343083 h 605592"/>
                    <a:gd name="connsiteX11" fmla="*/ 394335 w 606580"/>
                    <a:gd name="connsiteY11" fmla="*/ 364771 h 605592"/>
                    <a:gd name="connsiteX12" fmla="*/ 372609 w 606580"/>
                    <a:gd name="connsiteY12" fmla="*/ 386367 h 605592"/>
                    <a:gd name="connsiteX13" fmla="*/ 324888 w 606580"/>
                    <a:gd name="connsiteY13" fmla="*/ 386367 h 605592"/>
                    <a:gd name="connsiteX14" fmla="*/ 324888 w 606580"/>
                    <a:gd name="connsiteY14" fmla="*/ 412783 h 605592"/>
                    <a:gd name="connsiteX15" fmla="*/ 303162 w 606580"/>
                    <a:gd name="connsiteY15" fmla="*/ 434471 h 605592"/>
                    <a:gd name="connsiteX16" fmla="*/ 281530 w 606580"/>
                    <a:gd name="connsiteY16" fmla="*/ 412783 h 605592"/>
                    <a:gd name="connsiteX17" fmla="*/ 281530 w 606580"/>
                    <a:gd name="connsiteY17" fmla="*/ 386367 h 605592"/>
                    <a:gd name="connsiteX18" fmla="*/ 233715 w 606580"/>
                    <a:gd name="connsiteY18" fmla="*/ 386367 h 605592"/>
                    <a:gd name="connsiteX19" fmla="*/ 212083 w 606580"/>
                    <a:gd name="connsiteY19" fmla="*/ 364771 h 605592"/>
                    <a:gd name="connsiteX20" fmla="*/ 233715 w 606580"/>
                    <a:gd name="connsiteY20" fmla="*/ 343083 h 605592"/>
                    <a:gd name="connsiteX21" fmla="*/ 281530 w 606580"/>
                    <a:gd name="connsiteY21" fmla="*/ 343083 h 605592"/>
                    <a:gd name="connsiteX22" fmla="*/ 281530 w 606580"/>
                    <a:gd name="connsiteY22" fmla="*/ 321950 h 605592"/>
                    <a:gd name="connsiteX23" fmla="*/ 233715 w 606580"/>
                    <a:gd name="connsiteY23" fmla="*/ 321950 h 605592"/>
                    <a:gd name="connsiteX24" fmla="*/ 212083 w 606580"/>
                    <a:gd name="connsiteY24" fmla="*/ 300354 h 605592"/>
                    <a:gd name="connsiteX25" fmla="*/ 233715 w 606580"/>
                    <a:gd name="connsiteY25" fmla="*/ 278758 h 605592"/>
                    <a:gd name="connsiteX26" fmla="*/ 259990 w 606580"/>
                    <a:gd name="connsiteY26" fmla="*/ 278758 h 605592"/>
                    <a:gd name="connsiteX27" fmla="*/ 212361 w 606580"/>
                    <a:gd name="connsiteY27" fmla="*/ 204795 h 605592"/>
                    <a:gd name="connsiteX28" fmla="*/ 218767 w 606580"/>
                    <a:gd name="connsiteY28" fmla="*/ 174950 h 605592"/>
                    <a:gd name="connsiteX29" fmla="*/ 248756 w 606580"/>
                    <a:gd name="connsiteY29" fmla="*/ 181345 h 605592"/>
                    <a:gd name="connsiteX30" fmla="*/ 303348 w 606580"/>
                    <a:gd name="connsiteY30" fmla="*/ 265875 h 605592"/>
                    <a:gd name="connsiteX31" fmla="*/ 357940 w 606580"/>
                    <a:gd name="connsiteY31" fmla="*/ 181253 h 605592"/>
                    <a:gd name="connsiteX32" fmla="*/ 371530 w 606580"/>
                    <a:gd name="connsiteY32" fmla="*/ 171857 h 605592"/>
                    <a:gd name="connsiteX33" fmla="*/ 303337 w 606580"/>
                    <a:gd name="connsiteY33" fmla="*/ 50334 h 605592"/>
                    <a:gd name="connsiteX34" fmla="*/ 50417 w 606580"/>
                    <a:gd name="connsiteY34" fmla="*/ 302843 h 605592"/>
                    <a:gd name="connsiteX35" fmla="*/ 303337 w 606580"/>
                    <a:gd name="connsiteY35" fmla="*/ 555350 h 605592"/>
                    <a:gd name="connsiteX36" fmla="*/ 556256 w 606580"/>
                    <a:gd name="connsiteY36" fmla="*/ 302843 h 605592"/>
                    <a:gd name="connsiteX37" fmla="*/ 303337 w 606580"/>
                    <a:gd name="connsiteY37" fmla="*/ 50334 h 605592"/>
                    <a:gd name="connsiteX38" fmla="*/ 303337 w 606580"/>
                    <a:gd name="connsiteY38" fmla="*/ 0 h 605592"/>
                    <a:gd name="connsiteX39" fmla="*/ 606580 w 606580"/>
                    <a:gd name="connsiteY39" fmla="*/ 302843 h 605592"/>
                    <a:gd name="connsiteX40" fmla="*/ 303337 w 606580"/>
                    <a:gd name="connsiteY40" fmla="*/ 605592 h 605592"/>
                    <a:gd name="connsiteX41" fmla="*/ 0 w 606580"/>
                    <a:gd name="connsiteY41" fmla="*/ 302843 h 605592"/>
                    <a:gd name="connsiteX42" fmla="*/ 303337 w 606580"/>
                    <a:gd name="connsiteY42"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6580" h="605592">
                      <a:moveTo>
                        <a:pt x="371530" y="171857"/>
                      </a:moveTo>
                      <a:cubicBezTo>
                        <a:pt x="376950" y="170687"/>
                        <a:pt x="382822" y="171567"/>
                        <a:pt x="387836" y="174765"/>
                      </a:cubicBezTo>
                      <a:cubicBezTo>
                        <a:pt x="397863" y="181253"/>
                        <a:pt x="400741" y="194692"/>
                        <a:pt x="394335" y="204702"/>
                      </a:cubicBezTo>
                      <a:lnTo>
                        <a:pt x="346613" y="278573"/>
                      </a:lnTo>
                      <a:lnTo>
                        <a:pt x="372795" y="278573"/>
                      </a:lnTo>
                      <a:cubicBezTo>
                        <a:pt x="384772" y="278573"/>
                        <a:pt x="394428" y="288212"/>
                        <a:pt x="394428" y="300262"/>
                      </a:cubicBezTo>
                      <a:cubicBezTo>
                        <a:pt x="394428" y="312218"/>
                        <a:pt x="384772" y="321858"/>
                        <a:pt x="372795" y="321858"/>
                      </a:cubicBezTo>
                      <a:lnTo>
                        <a:pt x="372795" y="321950"/>
                      </a:lnTo>
                      <a:lnTo>
                        <a:pt x="324888" y="321950"/>
                      </a:lnTo>
                      <a:lnTo>
                        <a:pt x="324888" y="343083"/>
                      </a:lnTo>
                      <a:lnTo>
                        <a:pt x="372609" y="343083"/>
                      </a:lnTo>
                      <a:cubicBezTo>
                        <a:pt x="384679" y="343083"/>
                        <a:pt x="394335" y="352722"/>
                        <a:pt x="394335" y="364771"/>
                      </a:cubicBezTo>
                      <a:cubicBezTo>
                        <a:pt x="394335" y="376728"/>
                        <a:pt x="384679" y="386367"/>
                        <a:pt x="372609" y="386367"/>
                      </a:cubicBezTo>
                      <a:lnTo>
                        <a:pt x="324888" y="386367"/>
                      </a:lnTo>
                      <a:lnTo>
                        <a:pt x="324888" y="412783"/>
                      </a:lnTo>
                      <a:cubicBezTo>
                        <a:pt x="324888" y="424832"/>
                        <a:pt x="315232" y="434471"/>
                        <a:pt x="303162" y="434471"/>
                      </a:cubicBezTo>
                      <a:cubicBezTo>
                        <a:pt x="291185" y="434471"/>
                        <a:pt x="281530" y="424832"/>
                        <a:pt x="281530" y="412783"/>
                      </a:cubicBezTo>
                      <a:lnTo>
                        <a:pt x="281530" y="386367"/>
                      </a:lnTo>
                      <a:lnTo>
                        <a:pt x="233715" y="386367"/>
                      </a:lnTo>
                      <a:cubicBezTo>
                        <a:pt x="221738" y="386367"/>
                        <a:pt x="212083" y="376728"/>
                        <a:pt x="212083" y="364771"/>
                      </a:cubicBezTo>
                      <a:cubicBezTo>
                        <a:pt x="212083" y="352722"/>
                        <a:pt x="221738" y="343083"/>
                        <a:pt x="233715" y="343083"/>
                      </a:cubicBezTo>
                      <a:lnTo>
                        <a:pt x="281530" y="343083"/>
                      </a:lnTo>
                      <a:lnTo>
                        <a:pt x="281530" y="321950"/>
                      </a:lnTo>
                      <a:lnTo>
                        <a:pt x="233715" y="321950"/>
                      </a:lnTo>
                      <a:cubicBezTo>
                        <a:pt x="221738" y="321950"/>
                        <a:pt x="212083" y="312311"/>
                        <a:pt x="212083" y="300354"/>
                      </a:cubicBezTo>
                      <a:cubicBezTo>
                        <a:pt x="212083" y="288398"/>
                        <a:pt x="221738" y="278758"/>
                        <a:pt x="233715" y="278758"/>
                      </a:cubicBezTo>
                      <a:lnTo>
                        <a:pt x="259990" y="278758"/>
                      </a:lnTo>
                      <a:lnTo>
                        <a:pt x="212361" y="204795"/>
                      </a:lnTo>
                      <a:cubicBezTo>
                        <a:pt x="205769" y="194785"/>
                        <a:pt x="208740" y="181345"/>
                        <a:pt x="218767" y="174950"/>
                      </a:cubicBezTo>
                      <a:cubicBezTo>
                        <a:pt x="228794" y="168369"/>
                        <a:pt x="242257" y="171335"/>
                        <a:pt x="248756" y="181345"/>
                      </a:cubicBezTo>
                      <a:lnTo>
                        <a:pt x="303348" y="265875"/>
                      </a:lnTo>
                      <a:lnTo>
                        <a:pt x="357940" y="181253"/>
                      </a:lnTo>
                      <a:cubicBezTo>
                        <a:pt x="361143" y="176248"/>
                        <a:pt x="366110" y="173027"/>
                        <a:pt x="371530" y="171857"/>
                      </a:cubicBezTo>
                      <a:close/>
                      <a:moveTo>
                        <a:pt x="303337" y="50334"/>
                      </a:moveTo>
                      <a:cubicBezTo>
                        <a:pt x="163878" y="50334"/>
                        <a:pt x="50417" y="163611"/>
                        <a:pt x="50417" y="302843"/>
                      </a:cubicBezTo>
                      <a:cubicBezTo>
                        <a:pt x="50417" y="441981"/>
                        <a:pt x="163878" y="555350"/>
                        <a:pt x="303337" y="555350"/>
                      </a:cubicBezTo>
                      <a:cubicBezTo>
                        <a:pt x="442702" y="555350"/>
                        <a:pt x="556256" y="441981"/>
                        <a:pt x="556256" y="302843"/>
                      </a:cubicBezTo>
                      <a:cubicBezTo>
                        <a:pt x="556256" y="163611"/>
                        <a:pt x="442702" y="50334"/>
                        <a:pt x="303337" y="50334"/>
                      </a:cubicBezTo>
                      <a:close/>
                      <a:moveTo>
                        <a:pt x="303337" y="0"/>
                      </a:moveTo>
                      <a:cubicBezTo>
                        <a:pt x="471021" y="0"/>
                        <a:pt x="606580" y="135338"/>
                        <a:pt x="606580" y="302843"/>
                      </a:cubicBezTo>
                      <a:cubicBezTo>
                        <a:pt x="606580" y="470254"/>
                        <a:pt x="471021" y="605592"/>
                        <a:pt x="303337" y="605592"/>
                      </a:cubicBezTo>
                      <a:cubicBezTo>
                        <a:pt x="135559" y="605592"/>
                        <a:pt x="0" y="470254"/>
                        <a:pt x="0" y="302843"/>
                      </a:cubicBezTo>
                      <a:cubicBezTo>
                        <a:pt x="0" y="135338"/>
                        <a:pt x="135559" y="0"/>
                        <a:pt x="303337" y="0"/>
                      </a:cubicBezTo>
                      <a:close/>
                    </a:path>
                  </a:pathLst>
                </a:custGeom>
                <a:solidFill>
                  <a:schemeClr val="bg1"/>
                </a:solidFill>
                <a:ln w="38100">
                  <a:no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grpSp>
        </p:grpSp>
        <p:grpSp>
          <p:nvGrpSpPr>
            <p:cNvPr id="381" name="iṡľîdé"/>
            <p:cNvGrpSpPr/>
            <p:nvPr/>
          </p:nvGrpSpPr>
          <p:grpSpPr>
            <a:xfrm>
              <a:off x="660400" y="2290746"/>
              <a:ext cx="2807076" cy="4162442"/>
              <a:chOff x="660400" y="2290746"/>
              <a:chExt cx="2807076" cy="4162442"/>
            </a:xfrm>
          </p:grpSpPr>
          <p:grpSp>
            <p:nvGrpSpPr>
              <p:cNvPr id="441" name="íşļidé"/>
              <p:cNvGrpSpPr/>
              <p:nvPr/>
            </p:nvGrpSpPr>
            <p:grpSpPr>
              <a:xfrm>
                <a:off x="660400" y="3210670"/>
                <a:ext cx="2807076" cy="3242518"/>
                <a:chOff x="661825" y="3770722"/>
                <a:chExt cx="2492617" cy="3242518"/>
              </a:xfrm>
            </p:grpSpPr>
            <p:sp>
              <p:nvSpPr>
                <p:cNvPr id="445" name="íSļîḓê"/>
                <p:cNvSpPr txBox="1"/>
                <p:nvPr/>
              </p:nvSpPr>
              <p:spPr bwMode="auto">
                <a:xfrm>
                  <a:off x="673100" y="3770722"/>
                  <a:ext cx="2481340" cy="45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2400" b="1" dirty="0">
                      <a:latin typeface="思源黑体 CN Medium" panose="020B0600000000000000" pitchFamily="34" charset="-122"/>
                      <a:ea typeface="思源黑体 CN Medium" panose="020B0600000000000000" pitchFamily="34" charset="-122"/>
                    </a:rPr>
                    <a:t>广告资源授信</a:t>
                  </a:r>
                  <a:endParaRPr lang="en-US" altLang="zh-CN" sz="2400" b="1" dirty="0">
                    <a:latin typeface="思源黑体 CN Medium" panose="020B0600000000000000" pitchFamily="34" charset="-122"/>
                    <a:ea typeface="思源黑体 CN Medium" panose="020B0600000000000000" pitchFamily="34" charset="-122"/>
                  </a:endParaRPr>
                </a:p>
              </p:txBody>
            </p:sp>
            <p:sp>
              <p:nvSpPr>
                <p:cNvPr id="446" name="î$liḑè"/>
                <p:cNvSpPr/>
                <p:nvPr/>
              </p:nvSpPr>
              <p:spPr bwMode="auto">
                <a:xfrm>
                  <a:off x="661825" y="4230526"/>
                  <a:ext cx="2492617" cy="278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0000"/>
                    </a:lnSpc>
                  </a:pPr>
                  <a:r>
                    <a:rPr lang="zh-CN" altLang="en-US" dirty="0">
                      <a:latin typeface="思源黑体 CN Medium" panose="020B0600000000000000" pitchFamily="34" charset="-122"/>
                      <a:ea typeface="思源黑体 CN Medium" panose="020B0600000000000000" pitchFamily="34" charset="-122"/>
                    </a:rPr>
                    <a:t>和伙人经过评估和尽调后给与企业一定的广告资源授信额度，企业在</a:t>
                  </a:r>
                  <a:r>
                    <a:rPr lang="en-US" altLang="zh-CN" dirty="0">
                      <a:latin typeface="思源黑体 CN Medium" panose="020B0600000000000000" pitchFamily="34" charset="-122"/>
                      <a:ea typeface="思源黑体 CN Medium" panose="020B0600000000000000" pitchFamily="34" charset="-122"/>
                    </a:rPr>
                    <a:t>3-5</a:t>
                  </a:r>
                  <a:r>
                    <a:rPr lang="zh-CN" altLang="en-US" dirty="0">
                      <a:latin typeface="思源黑体 CN Medium" panose="020B0600000000000000" pitchFamily="34" charset="-122"/>
                      <a:ea typeface="思源黑体 CN Medium" panose="020B0600000000000000" pitchFamily="34" charset="-122"/>
                    </a:rPr>
                    <a:t>年的合作期内可用授信换取自己需要使用的广告资源，广告价格由企业与广告商共同协商后确认，确保广告价格不虚高。</a:t>
                  </a:r>
                  <a:endParaRPr lang="en-US" altLang="zh-CN" dirty="0">
                    <a:latin typeface="思源黑体 CN Medium" panose="020B0600000000000000" pitchFamily="34" charset="-122"/>
                    <a:ea typeface="思源黑体 CN Medium" panose="020B0600000000000000" pitchFamily="34" charset="-122"/>
                  </a:endParaRPr>
                </a:p>
              </p:txBody>
            </p:sp>
          </p:grpSp>
          <p:grpSp>
            <p:nvGrpSpPr>
              <p:cNvPr id="442" name="ïṣḻiḓè"/>
              <p:cNvGrpSpPr/>
              <p:nvPr/>
            </p:nvGrpSpPr>
            <p:grpSpPr>
              <a:xfrm>
                <a:off x="1661992" y="2290746"/>
                <a:ext cx="816590" cy="816590"/>
                <a:chOff x="1505475" y="2392983"/>
                <a:chExt cx="816590" cy="816590"/>
              </a:xfrm>
            </p:grpSpPr>
            <p:sp>
              <p:nvSpPr>
                <p:cNvPr id="443" name="ï$ľîdè"/>
                <p:cNvSpPr/>
                <p:nvPr/>
              </p:nvSpPr>
              <p:spPr bwMode="auto">
                <a:xfrm>
                  <a:off x="1505475" y="2392983"/>
                  <a:ext cx="816590" cy="816590"/>
                </a:xfrm>
                <a:prstGeom prst="ellipse">
                  <a:avLst/>
                </a:prstGeom>
                <a:solidFill>
                  <a:schemeClr val="accent2"/>
                </a:solidFill>
                <a:ln w="38100">
                  <a:solidFill>
                    <a:schemeClr val="bg1"/>
                  </a:solid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sp>
              <p:nvSpPr>
                <p:cNvPr id="444" name="íṩ1íḋe"/>
                <p:cNvSpPr/>
                <p:nvPr/>
              </p:nvSpPr>
              <p:spPr bwMode="auto">
                <a:xfrm>
                  <a:off x="1719008" y="2671421"/>
                  <a:ext cx="389524" cy="259709"/>
                </a:xfrm>
                <a:custGeom>
                  <a:avLst/>
                  <a:gdLst>
                    <a:gd name="T0" fmla="*/ 9305 w 10000"/>
                    <a:gd name="T1" fmla="*/ 2 h 6668"/>
                    <a:gd name="T2" fmla="*/ 9796 w 10000"/>
                    <a:gd name="T3" fmla="*/ 205 h 6668"/>
                    <a:gd name="T4" fmla="*/ 10000 w 10000"/>
                    <a:gd name="T5" fmla="*/ 695 h 6668"/>
                    <a:gd name="T6" fmla="*/ 10000 w 10000"/>
                    <a:gd name="T7" fmla="*/ 1668 h 6668"/>
                    <a:gd name="T8" fmla="*/ 0 w 10000"/>
                    <a:gd name="T9" fmla="*/ 1668 h 6668"/>
                    <a:gd name="T10" fmla="*/ 0 w 10000"/>
                    <a:gd name="T11" fmla="*/ 695 h 6668"/>
                    <a:gd name="T12" fmla="*/ 204 w 10000"/>
                    <a:gd name="T13" fmla="*/ 204 h 6668"/>
                    <a:gd name="T14" fmla="*/ 695 w 10000"/>
                    <a:gd name="T15" fmla="*/ 0 h 6668"/>
                    <a:gd name="T16" fmla="*/ 9305 w 10000"/>
                    <a:gd name="T17" fmla="*/ 2 h 6668"/>
                    <a:gd name="T18" fmla="*/ 0 w 10000"/>
                    <a:gd name="T19" fmla="*/ 5973 h 6668"/>
                    <a:gd name="T20" fmla="*/ 0 w 10000"/>
                    <a:gd name="T21" fmla="*/ 3334 h 6668"/>
                    <a:gd name="T22" fmla="*/ 10000 w 10000"/>
                    <a:gd name="T23" fmla="*/ 3334 h 6668"/>
                    <a:gd name="T24" fmla="*/ 10000 w 10000"/>
                    <a:gd name="T25" fmla="*/ 5973 h 6668"/>
                    <a:gd name="T26" fmla="*/ 9796 w 10000"/>
                    <a:gd name="T27" fmla="*/ 6464 h 6668"/>
                    <a:gd name="T28" fmla="*/ 9305 w 10000"/>
                    <a:gd name="T29" fmla="*/ 6668 h 6668"/>
                    <a:gd name="T30" fmla="*/ 695 w 10000"/>
                    <a:gd name="T31" fmla="*/ 6668 h 6668"/>
                    <a:gd name="T32" fmla="*/ 204 w 10000"/>
                    <a:gd name="T33" fmla="*/ 6464 h 6668"/>
                    <a:gd name="T34" fmla="*/ 0 w 10000"/>
                    <a:gd name="T35" fmla="*/ 5973 h 6668"/>
                    <a:gd name="T36" fmla="*/ 1111 w 10000"/>
                    <a:gd name="T37" fmla="*/ 5002 h 6668"/>
                    <a:gd name="T38" fmla="*/ 1111 w 10000"/>
                    <a:gd name="T39" fmla="*/ 5558 h 6668"/>
                    <a:gd name="T40" fmla="*/ 2223 w 10000"/>
                    <a:gd name="T41" fmla="*/ 5558 h 6668"/>
                    <a:gd name="T42" fmla="*/ 2223 w 10000"/>
                    <a:gd name="T43" fmla="*/ 5002 h 6668"/>
                    <a:gd name="T44" fmla="*/ 1111 w 10000"/>
                    <a:gd name="T45" fmla="*/ 5002 h 6668"/>
                    <a:gd name="T46" fmla="*/ 2778 w 10000"/>
                    <a:gd name="T47" fmla="*/ 5002 h 6668"/>
                    <a:gd name="T48" fmla="*/ 2778 w 10000"/>
                    <a:gd name="T49" fmla="*/ 5558 h 6668"/>
                    <a:gd name="T50" fmla="*/ 4444 w 10000"/>
                    <a:gd name="T51" fmla="*/ 5558 h 6668"/>
                    <a:gd name="T52" fmla="*/ 4444 w 10000"/>
                    <a:gd name="T53" fmla="*/ 5002 h 6668"/>
                    <a:gd name="T54" fmla="*/ 2778 w 10000"/>
                    <a:gd name="T55" fmla="*/ 5002 h 6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00" h="6668">
                      <a:moveTo>
                        <a:pt x="9305" y="2"/>
                      </a:moveTo>
                      <a:cubicBezTo>
                        <a:pt x="9496" y="2"/>
                        <a:pt x="9659" y="70"/>
                        <a:pt x="9796" y="205"/>
                      </a:cubicBezTo>
                      <a:cubicBezTo>
                        <a:pt x="9931" y="340"/>
                        <a:pt x="10000" y="505"/>
                        <a:pt x="10000" y="695"/>
                      </a:cubicBezTo>
                      <a:lnTo>
                        <a:pt x="10000" y="1668"/>
                      </a:lnTo>
                      <a:lnTo>
                        <a:pt x="0" y="1668"/>
                      </a:lnTo>
                      <a:lnTo>
                        <a:pt x="0" y="695"/>
                      </a:lnTo>
                      <a:cubicBezTo>
                        <a:pt x="0" y="504"/>
                        <a:pt x="69" y="341"/>
                        <a:pt x="204" y="204"/>
                      </a:cubicBezTo>
                      <a:cubicBezTo>
                        <a:pt x="339" y="69"/>
                        <a:pt x="504" y="0"/>
                        <a:pt x="695" y="0"/>
                      </a:cubicBezTo>
                      <a:lnTo>
                        <a:pt x="9305" y="2"/>
                      </a:lnTo>
                      <a:close/>
                      <a:moveTo>
                        <a:pt x="0" y="5973"/>
                      </a:moveTo>
                      <a:lnTo>
                        <a:pt x="0" y="3334"/>
                      </a:lnTo>
                      <a:lnTo>
                        <a:pt x="10000" y="3334"/>
                      </a:lnTo>
                      <a:lnTo>
                        <a:pt x="10000" y="5973"/>
                      </a:lnTo>
                      <a:cubicBezTo>
                        <a:pt x="10000" y="6164"/>
                        <a:pt x="9931" y="6327"/>
                        <a:pt x="9796" y="6464"/>
                      </a:cubicBezTo>
                      <a:cubicBezTo>
                        <a:pt x="9661" y="6599"/>
                        <a:pt x="9496" y="6668"/>
                        <a:pt x="9305" y="6668"/>
                      </a:cubicBezTo>
                      <a:lnTo>
                        <a:pt x="695" y="6668"/>
                      </a:lnTo>
                      <a:cubicBezTo>
                        <a:pt x="504" y="6668"/>
                        <a:pt x="341" y="6599"/>
                        <a:pt x="204" y="6464"/>
                      </a:cubicBezTo>
                      <a:cubicBezTo>
                        <a:pt x="69" y="6328"/>
                        <a:pt x="0" y="6164"/>
                        <a:pt x="0" y="5973"/>
                      </a:cubicBezTo>
                      <a:close/>
                      <a:moveTo>
                        <a:pt x="1111" y="5002"/>
                      </a:moveTo>
                      <a:lnTo>
                        <a:pt x="1111" y="5558"/>
                      </a:lnTo>
                      <a:lnTo>
                        <a:pt x="2223" y="5558"/>
                      </a:lnTo>
                      <a:lnTo>
                        <a:pt x="2223" y="5002"/>
                      </a:lnTo>
                      <a:lnTo>
                        <a:pt x="1111" y="5002"/>
                      </a:lnTo>
                      <a:close/>
                      <a:moveTo>
                        <a:pt x="2778" y="5002"/>
                      </a:moveTo>
                      <a:lnTo>
                        <a:pt x="2778" y="5558"/>
                      </a:lnTo>
                      <a:lnTo>
                        <a:pt x="4444" y="5558"/>
                      </a:lnTo>
                      <a:lnTo>
                        <a:pt x="4444" y="5002"/>
                      </a:lnTo>
                      <a:lnTo>
                        <a:pt x="2778" y="5002"/>
                      </a:lnTo>
                      <a:close/>
                    </a:path>
                  </a:pathLst>
                </a:custGeom>
                <a:solidFill>
                  <a:schemeClr val="bg1"/>
                </a:solidFill>
                <a:ln w="38100">
                  <a:noFill/>
                  <a:round/>
                </a:ln>
              </p:spPr>
              <p:txBody>
                <a:bodyPr vert="horz" wrap="square" lIns="91440" tIns="45720" rIns="91440" bIns="45720" numCol="1" rtlCol="0" anchor="ctr" anchorCtr="0" compatLnSpc="1">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grpSp>
        </p:grpSp>
        <p:grpSp>
          <p:nvGrpSpPr>
            <p:cNvPr id="382" name="íŝḻïḑé"/>
            <p:cNvGrpSpPr/>
            <p:nvPr/>
          </p:nvGrpSpPr>
          <p:grpSpPr>
            <a:xfrm>
              <a:off x="8724519" y="2290746"/>
              <a:ext cx="2794381" cy="3767154"/>
              <a:chOff x="673095" y="2290746"/>
              <a:chExt cx="2794381" cy="3767154"/>
            </a:xfrm>
          </p:grpSpPr>
          <p:grpSp>
            <p:nvGrpSpPr>
              <p:cNvPr id="435" name="iš1îḑé"/>
              <p:cNvGrpSpPr/>
              <p:nvPr/>
            </p:nvGrpSpPr>
            <p:grpSpPr>
              <a:xfrm>
                <a:off x="673095" y="3210670"/>
                <a:ext cx="2794381" cy="2847230"/>
                <a:chOff x="673097" y="3770722"/>
                <a:chExt cx="2481344" cy="2847230"/>
              </a:xfrm>
            </p:grpSpPr>
            <p:sp>
              <p:nvSpPr>
                <p:cNvPr id="439" name="ïṧ1îḋè"/>
                <p:cNvSpPr txBox="1"/>
                <p:nvPr/>
              </p:nvSpPr>
              <p:spPr bwMode="auto">
                <a:xfrm>
                  <a:off x="673097" y="3770722"/>
                  <a:ext cx="2481340" cy="45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algn="ctr">
                    <a:spcBef>
                      <a:spcPct val="0"/>
                    </a:spcBef>
                    <a:defRPr sz="2400" b="1">
                      <a:latin typeface="思源黑体 CN Medium" panose="020B0600000000000000" pitchFamily="34" charset="-122"/>
                      <a:ea typeface="思源黑体 CN Medium" panose="020B0600000000000000" pitchFamily="34" charset="-122"/>
                    </a:defRPr>
                  </a:lvl1pPr>
                </a:lstStyle>
                <a:p>
                  <a:r>
                    <a:rPr lang="zh-CN" altLang="en-US" dirty="0"/>
                    <a:t>投资收益</a:t>
                  </a:r>
                  <a:r>
                    <a:rPr lang="en-US" altLang="zh-CN" dirty="0"/>
                    <a:t>2</a:t>
                  </a:r>
                  <a:r>
                    <a:rPr lang="zh-CN" altLang="en-US" dirty="0"/>
                    <a:t>：股权</a:t>
                  </a:r>
                  <a:endParaRPr lang="en-US" altLang="zh-CN" dirty="0"/>
                </a:p>
              </p:txBody>
            </p:sp>
            <p:sp>
              <p:nvSpPr>
                <p:cNvPr id="440" name="íśļïḋê"/>
                <p:cNvSpPr/>
                <p:nvPr/>
              </p:nvSpPr>
              <p:spPr bwMode="auto">
                <a:xfrm>
                  <a:off x="673100" y="4230526"/>
                  <a:ext cx="2481341" cy="238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dirty="0">
                      <a:latin typeface="思源黑体 CN Medium" panose="020B0600000000000000" pitchFamily="34" charset="-122"/>
                      <a:ea typeface="思源黑体 CN Medium" panose="020B0600000000000000" pitchFamily="34" charset="-122"/>
                    </a:rPr>
                    <a:t>企业在每个合作年度结束后根据当年实际使用的广告资源授信占当年授信总额的比例乘以事先约定的股权数量向和伙人交割股权，和伙人作为企业股东进行工商登记，在未来择机退出。</a:t>
                  </a:r>
                  <a:endParaRPr lang="en-US" altLang="zh-CN" dirty="0">
                    <a:latin typeface="思源黑体 CN Medium" panose="020B0600000000000000" pitchFamily="34" charset="-122"/>
                    <a:ea typeface="思源黑体 CN Medium" panose="020B0600000000000000" pitchFamily="34" charset="-122"/>
                  </a:endParaRPr>
                </a:p>
              </p:txBody>
            </p:sp>
          </p:grpSp>
          <p:grpSp>
            <p:nvGrpSpPr>
              <p:cNvPr id="436" name="ïśḷiḑé"/>
              <p:cNvGrpSpPr/>
              <p:nvPr/>
            </p:nvGrpSpPr>
            <p:grpSpPr>
              <a:xfrm>
                <a:off x="1661992" y="2290746"/>
                <a:ext cx="816590" cy="816590"/>
                <a:chOff x="1505475" y="2392983"/>
                <a:chExt cx="816590" cy="816590"/>
              </a:xfrm>
            </p:grpSpPr>
            <p:sp>
              <p:nvSpPr>
                <p:cNvPr id="437" name="íśḷîḓè"/>
                <p:cNvSpPr/>
                <p:nvPr/>
              </p:nvSpPr>
              <p:spPr bwMode="auto">
                <a:xfrm>
                  <a:off x="1505475" y="2392983"/>
                  <a:ext cx="816590" cy="816590"/>
                </a:xfrm>
                <a:prstGeom prst="ellipse">
                  <a:avLst/>
                </a:prstGeom>
                <a:solidFill>
                  <a:schemeClr val="accent2"/>
                </a:solidFill>
                <a:ln w="38100">
                  <a:solidFill>
                    <a:schemeClr val="bg1"/>
                  </a:solid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sp>
              <p:nvSpPr>
                <p:cNvPr id="438" name="işḻîďé"/>
                <p:cNvSpPr/>
                <p:nvPr/>
              </p:nvSpPr>
              <p:spPr bwMode="auto">
                <a:xfrm>
                  <a:off x="1719008" y="2624555"/>
                  <a:ext cx="389524" cy="353444"/>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38100">
                  <a:no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grpSp>
        </p:grpSp>
        <p:grpSp>
          <p:nvGrpSpPr>
            <p:cNvPr id="383" name="îṣlîḍé"/>
            <p:cNvGrpSpPr/>
            <p:nvPr/>
          </p:nvGrpSpPr>
          <p:grpSpPr>
            <a:xfrm>
              <a:off x="4920562" y="1130300"/>
              <a:ext cx="2338176" cy="2338948"/>
              <a:chOff x="4920562" y="1529567"/>
              <a:chExt cx="2338176" cy="2338948"/>
            </a:xfrm>
          </p:grpSpPr>
          <p:sp>
            <p:nvSpPr>
              <p:cNvPr id="384" name="ïśḻîḍè"/>
              <p:cNvSpPr/>
              <p:nvPr/>
            </p:nvSpPr>
            <p:spPr bwMode="auto">
              <a:xfrm>
                <a:off x="4920562" y="1529567"/>
                <a:ext cx="2338176" cy="2338948"/>
              </a:xfrm>
              <a:prstGeom prst="ellipse">
                <a:avLst/>
              </a:prstGeom>
              <a:solidFill>
                <a:schemeClr val="bg1"/>
              </a:solidFill>
              <a:ln w="12700" cap="flat" cmpd="sng" algn="ctr">
                <a:noFill/>
                <a:prstDash val="solid"/>
                <a:miter lim="800000"/>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dk1"/>
                  </a:solidFill>
                </a:endParaRPr>
              </a:p>
            </p:txBody>
          </p:sp>
          <p:grpSp>
            <p:nvGrpSpPr>
              <p:cNvPr id="385" name="iṡḷiḑ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5177437" y="2058520"/>
                <a:ext cx="1824426" cy="1656078"/>
                <a:chOff x="3683001" y="1263650"/>
                <a:chExt cx="4765675" cy="4325938"/>
              </a:xfrm>
            </p:grpSpPr>
            <p:sp>
              <p:nvSpPr>
                <p:cNvPr id="386" name="îsḻíde"/>
                <p:cNvSpPr/>
                <p:nvPr/>
              </p:nvSpPr>
              <p:spPr bwMode="auto">
                <a:xfrm>
                  <a:off x="7434263" y="1708150"/>
                  <a:ext cx="1014413" cy="841375"/>
                </a:xfrm>
                <a:custGeom>
                  <a:avLst/>
                  <a:gdLst>
                    <a:gd name="T0" fmla="*/ 64 w 202"/>
                    <a:gd name="T1" fmla="*/ 168 h 168"/>
                    <a:gd name="T2" fmla="*/ 83 w 202"/>
                    <a:gd name="T3" fmla="*/ 156 h 168"/>
                    <a:gd name="T4" fmla="*/ 123 w 202"/>
                    <a:gd name="T5" fmla="*/ 156 h 168"/>
                    <a:gd name="T6" fmla="*/ 137 w 202"/>
                    <a:gd name="T7" fmla="*/ 45 h 168"/>
                    <a:gd name="T8" fmla="*/ 16 w 202"/>
                    <a:gd name="T9" fmla="*/ 107 h 168"/>
                    <a:gd name="T10" fmla="*/ 62 w 202"/>
                    <a:gd name="T11" fmla="*/ 149 h 168"/>
                    <a:gd name="T12" fmla="*/ 64 w 202"/>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202" h="168">
                      <a:moveTo>
                        <a:pt x="64" y="168"/>
                      </a:moveTo>
                      <a:cubicBezTo>
                        <a:pt x="76" y="161"/>
                        <a:pt x="83" y="156"/>
                        <a:pt x="83" y="156"/>
                      </a:cubicBezTo>
                      <a:cubicBezTo>
                        <a:pt x="92" y="160"/>
                        <a:pt x="104" y="159"/>
                        <a:pt x="123" y="156"/>
                      </a:cubicBezTo>
                      <a:cubicBezTo>
                        <a:pt x="169" y="146"/>
                        <a:pt x="202" y="73"/>
                        <a:pt x="137" y="45"/>
                      </a:cubicBezTo>
                      <a:cubicBezTo>
                        <a:pt x="31" y="0"/>
                        <a:pt x="0" y="73"/>
                        <a:pt x="16" y="107"/>
                      </a:cubicBezTo>
                      <a:cubicBezTo>
                        <a:pt x="32" y="142"/>
                        <a:pt x="62" y="149"/>
                        <a:pt x="62" y="149"/>
                      </a:cubicBezTo>
                      <a:cubicBezTo>
                        <a:pt x="68" y="153"/>
                        <a:pt x="64" y="168"/>
                        <a:pt x="64" y="168"/>
                      </a:cubicBezTo>
                      <a:close/>
                    </a:path>
                  </a:pathLst>
                </a:custGeom>
                <a:solidFill>
                  <a:srgbClr val="FFBA0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87" name="ïšlíḑé"/>
                <p:cNvSpPr/>
                <p:nvPr/>
              </p:nvSpPr>
              <p:spPr bwMode="auto">
                <a:xfrm>
                  <a:off x="3683001" y="1773238"/>
                  <a:ext cx="1008063" cy="847725"/>
                </a:xfrm>
                <a:custGeom>
                  <a:avLst/>
                  <a:gdLst>
                    <a:gd name="T0" fmla="*/ 138 w 201"/>
                    <a:gd name="T1" fmla="*/ 169 h 169"/>
                    <a:gd name="T2" fmla="*/ 118 w 201"/>
                    <a:gd name="T3" fmla="*/ 157 h 169"/>
                    <a:gd name="T4" fmla="*/ 78 w 201"/>
                    <a:gd name="T5" fmla="*/ 156 h 169"/>
                    <a:gd name="T6" fmla="*/ 64 w 201"/>
                    <a:gd name="T7" fmla="*/ 46 h 169"/>
                    <a:gd name="T8" fmla="*/ 185 w 201"/>
                    <a:gd name="T9" fmla="*/ 108 h 169"/>
                    <a:gd name="T10" fmla="*/ 139 w 201"/>
                    <a:gd name="T11" fmla="*/ 150 h 169"/>
                    <a:gd name="T12" fmla="*/ 138 w 20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201" h="169">
                      <a:moveTo>
                        <a:pt x="138" y="169"/>
                      </a:moveTo>
                      <a:cubicBezTo>
                        <a:pt x="125" y="162"/>
                        <a:pt x="118" y="157"/>
                        <a:pt x="118" y="157"/>
                      </a:cubicBezTo>
                      <a:cubicBezTo>
                        <a:pt x="109" y="160"/>
                        <a:pt x="97" y="160"/>
                        <a:pt x="78" y="156"/>
                      </a:cubicBezTo>
                      <a:cubicBezTo>
                        <a:pt x="33" y="147"/>
                        <a:pt x="0" y="73"/>
                        <a:pt x="64" y="46"/>
                      </a:cubicBezTo>
                      <a:cubicBezTo>
                        <a:pt x="170" y="0"/>
                        <a:pt x="201" y="73"/>
                        <a:pt x="185" y="108"/>
                      </a:cubicBezTo>
                      <a:cubicBezTo>
                        <a:pt x="170" y="142"/>
                        <a:pt x="139" y="150"/>
                        <a:pt x="139" y="150"/>
                      </a:cubicBezTo>
                      <a:cubicBezTo>
                        <a:pt x="133" y="154"/>
                        <a:pt x="138" y="169"/>
                        <a:pt x="138" y="169"/>
                      </a:cubicBezTo>
                      <a:close/>
                    </a:path>
                  </a:pathLst>
                </a:custGeom>
                <a:solidFill>
                  <a:srgbClr val="FF572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88" name="işḷidê"/>
                <p:cNvSpPr/>
                <p:nvPr/>
              </p:nvSpPr>
              <p:spPr bwMode="auto">
                <a:xfrm>
                  <a:off x="5594351" y="1263650"/>
                  <a:ext cx="1033463" cy="725488"/>
                </a:xfrm>
                <a:custGeom>
                  <a:avLst/>
                  <a:gdLst>
                    <a:gd name="T0" fmla="*/ 76 w 206"/>
                    <a:gd name="T1" fmla="*/ 145 h 145"/>
                    <a:gd name="T2" fmla="*/ 83 w 206"/>
                    <a:gd name="T3" fmla="*/ 127 h 145"/>
                    <a:gd name="T4" fmla="*/ 44 w 206"/>
                    <a:gd name="T5" fmla="*/ 123 h 145"/>
                    <a:gd name="T6" fmla="*/ 68 w 206"/>
                    <a:gd name="T7" fmla="*/ 4 h 145"/>
                    <a:gd name="T8" fmla="*/ 178 w 206"/>
                    <a:gd name="T9" fmla="*/ 22 h 145"/>
                    <a:gd name="T10" fmla="*/ 176 w 206"/>
                    <a:gd name="T11" fmla="*/ 115 h 145"/>
                    <a:gd name="T12" fmla="*/ 108 w 206"/>
                    <a:gd name="T13" fmla="*/ 128 h 145"/>
                    <a:gd name="T14" fmla="*/ 76 w 20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45">
                      <a:moveTo>
                        <a:pt x="76" y="145"/>
                      </a:moveTo>
                      <a:cubicBezTo>
                        <a:pt x="88" y="135"/>
                        <a:pt x="83" y="127"/>
                        <a:pt x="83" y="127"/>
                      </a:cubicBezTo>
                      <a:cubicBezTo>
                        <a:pt x="74" y="128"/>
                        <a:pt x="59" y="128"/>
                        <a:pt x="44" y="123"/>
                      </a:cubicBezTo>
                      <a:cubicBezTo>
                        <a:pt x="3" y="107"/>
                        <a:pt x="0" y="10"/>
                        <a:pt x="68" y="4"/>
                      </a:cubicBezTo>
                      <a:cubicBezTo>
                        <a:pt x="109" y="0"/>
                        <a:pt x="149" y="1"/>
                        <a:pt x="178" y="22"/>
                      </a:cubicBezTo>
                      <a:cubicBezTo>
                        <a:pt x="206" y="42"/>
                        <a:pt x="199" y="98"/>
                        <a:pt x="176" y="115"/>
                      </a:cubicBezTo>
                      <a:cubicBezTo>
                        <a:pt x="153" y="132"/>
                        <a:pt x="108" y="128"/>
                        <a:pt x="108" y="128"/>
                      </a:cubicBezTo>
                      <a:cubicBezTo>
                        <a:pt x="97" y="145"/>
                        <a:pt x="76" y="145"/>
                        <a:pt x="76" y="145"/>
                      </a:cubicBezTo>
                      <a:close/>
                    </a:path>
                  </a:pathLst>
                </a:custGeom>
                <a:solidFill>
                  <a:srgbClr val="4D99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89" name="iṥlíḑê"/>
                <p:cNvSpPr/>
                <p:nvPr/>
              </p:nvSpPr>
              <p:spPr bwMode="auto">
                <a:xfrm>
                  <a:off x="4641851" y="2555875"/>
                  <a:ext cx="436563" cy="1065213"/>
                </a:xfrm>
                <a:custGeom>
                  <a:avLst/>
                  <a:gdLst>
                    <a:gd name="T0" fmla="*/ 53 w 87"/>
                    <a:gd name="T1" fmla="*/ 0 h 213"/>
                    <a:gd name="T2" fmla="*/ 4 w 87"/>
                    <a:gd name="T3" fmla="*/ 104 h 213"/>
                    <a:gd name="T4" fmla="*/ 28 w 87"/>
                    <a:gd name="T5" fmla="*/ 213 h 213"/>
                    <a:gd name="T6" fmla="*/ 47 w 87"/>
                    <a:gd name="T7" fmla="*/ 206 h 213"/>
                    <a:gd name="T8" fmla="*/ 39 w 87"/>
                    <a:gd name="T9" fmla="*/ 118 h 213"/>
                    <a:gd name="T10" fmla="*/ 77 w 87"/>
                    <a:gd name="T11" fmla="*/ 64 h 213"/>
                    <a:gd name="T12" fmla="*/ 53 w 87"/>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87" h="213">
                      <a:moveTo>
                        <a:pt x="53" y="0"/>
                      </a:moveTo>
                      <a:cubicBezTo>
                        <a:pt x="53" y="0"/>
                        <a:pt x="8" y="91"/>
                        <a:pt x="4" y="104"/>
                      </a:cubicBezTo>
                      <a:cubicBezTo>
                        <a:pt x="0" y="118"/>
                        <a:pt x="28" y="213"/>
                        <a:pt x="28" y="213"/>
                      </a:cubicBezTo>
                      <a:cubicBezTo>
                        <a:pt x="28" y="213"/>
                        <a:pt x="43" y="212"/>
                        <a:pt x="47" y="206"/>
                      </a:cubicBezTo>
                      <a:cubicBezTo>
                        <a:pt x="39" y="118"/>
                        <a:pt x="39" y="118"/>
                        <a:pt x="39" y="118"/>
                      </a:cubicBezTo>
                      <a:cubicBezTo>
                        <a:pt x="39" y="118"/>
                        <a:pt x="67" y="99"/>
                        <a:pt x="77" y="64"/>
                      </a:cubicBezTo>
                      <a:cubicBezTo>
                        <a:pt x="87" y="28"/>
                        <a:pt x="53" y="0"/>
                        <a:pt x="53" y="0"/>
                      </a:cubicBez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0" name="ïṡ1iḋè"/>
                <p:cNvSpPr/>
                <p:nvPr/>
              </p:nvSpPr>
              <p:spPr bwMode="auto">
                <a:xfrm>
                  <a:off x="4595813" y="3341688"/>
                  <a:ext cx="622300" cy="415925"/>
                </a:xfrm>
                <a:custGeom>
                  <a:avLst/>
                  <a:gdLst>
                    <a:gd name="T0" fmla="*/ 18 w 124"/>
                    <a:gd name="T1" fmla="*/ 0 h 83"/>
                    <a:gd name="T2" fmla="*/ 116 w 124"/>
                    <a:gd name="T3" fmla="*/ 2 h 83"/>
                    <a:gd name="T4" fmla="*/ 123 w 124"/>
                    <a:gd name="T5" fmla="*/ 8 h 83"/>
                    <a:gd name="T6" fmla="*/ 117 w 124"/>
                    <a:gd name="T7" fmla="*/ 78 h 83"/>
                    <a:gd name="T8" fmla="*/ 108 w 124"/>
                    <a:gd name="T9" fmla="*/ 83 h 83"/>
                    <a:gd name="T10" fmla="*/ 10 w 124"/>
                    <a:gd name="T11" fmla="*/ 82 h 83"/>
                    <a:gd name="T12" fmla="*/ 1 w 124"/>
                    <a:gd name="T13" fmla="*/ 75 h 83"/>
                    <a:gd name="T14" fmla="*/ 7 w 124"/>
                    <a:gd name="T15" fmla="*/ 6 h 83"/>
                    <a:gd name="T16" fmla="*/ 18 w 12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83">
                      <a:moveTo>
                        <a:pt x="18" y="0"/>
                      </a:moveTo>
                      <a:cubicBezTo>
                        <a:pt x="116" y="2"/>
                        <a:pt x="116" y="2"/>
                        <a:pt x="116" y="2"/>
                      </a:cubicBezTo>
                      <a:cubicBezTo>
                        <a:pt x="120" y="2"/>
                        <a:pt x="124" y="5"/>
                        <a:pt x="123" y="8"/>
                      </a:cubicBezTo>
                      <a:cubicBezTo>
                        <a:pt x="117" y="78"/>
                        <a:pt x="117" y="78"/>
                        <a:pt x="117" y="78"/>
                      </a:cubicBezTo>
                      <a:cubicBezTo>
                        <a:pt x="116" y="81"/>
                        <a:pt x="112" y="83"/>
                        <a:pt x="108" y="83"/>
                      </a:cubicBezTo>
                      <a:cubicBezTo>
                        <a:pt x="10" y="82"/>
                        <a:pt x="10" y="82"/>
                        <a:pt x="10" y="82"/>
                      </a:cubicBezTo>
                      <a:cubicBezTo>
                        <a:pt x="3" y="80"/>
                        <a:pt x="0" y="79"/>
                        <a:pt x="1" y="75"/>
                      </a:cubicBezTo>
                      <a:cubicBezTo>
                        <a:pt x="7" y="6"/>
                        <a:pt x="7" y="6"/>
                        <a:pt x="7" y="6"/>
                      </a:cubicBezTo>
                      <a:cubicBezTo>
                        <a:pt x="7" y="3"/>
                        <a:pt x="10" y="1"/>
                        <a:pt x="18" y="0"/>
                      </a:cubicBezTo>
                      <a:close/>
                    </a:path>
                  </a:pathLst>
                </a:custGeom>
                <a:solidFill>
                  <a:srgbClr val="97A3C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1" name="ísľîḓê"/>
                <p:cNvSpPr/>
                <p:nvPr/>
              </p:nvSpPr>
              <p:spPr bwMode="auto">
                <a:xfrm>
                  <a:off x="4616451" y="3341688"/>
                  <a:ext cx="617538" cy="420688"/>
                </a:xfrm>
                <a:custGeom>
                  <a:avLst/>
                  <a:gdLst>
                    <a:gd name="T0" fmla="*/ 16 w 123"/>
                    <a:gd name="T1" fmla="*/ 0 h 84"/>
                    <a:gd name="T2" fmla="*/ 115 w 123"/>
                    <a:gd name="T3" fmla="*/ 2 h 84"/>
                    <a:gd name="T4" fmla="*/ 122 w 123"/>
                    <a:gd name="T5" fmla="*/ 8 h 84"/>
                    <a:gd name="T6" fmla="*/ 115 w 123"/>
                    <a:gd name="T7" fmla="*/ 78 h 84"/>
                    <a:gd name="T8" fmla="*/ 107 w 123"/>
                    <a:gd name="T9" fmla="*/ 83 h 84"/>
                    <a:gd name="T10" fmla="*/ 9 w 123"/>
                    <a:gd name="T11" fmla="*/ 82 h 84"/>
                    <a:gd name="T12" fmla="*/ 1 w 123"/>
                    <a:gd name="T13" fmla="*/ 76 h 84"/>
                    <a:gd name="T14" fmla="*/ 7 w 123"/>
                    <a:gd name="T15" fmla="*/ 6 h 84"/>
                    <a:gd name="T16" fmla="*/ 16 w 123"/>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84">
                      <a:moveTo>
                        <a:pt x="16" y="0"/>
                      </a:moveTo>
                      <a:cubicBezTo>
                        <a:pt x="115" y="2"/>
                        <a:pt x="115" y="2"/>
                        <a:pt x="115" y="2"/>
                      </a:cubicBezTo>
                      <a:cubicBezTo>
                        <a:pt x="119" y="2"/>
                        <a:pt x="123" y="5"/>
                        <a:pt x="122" y="8"/>
                      </a:cubicBezTo>
                      <a:cubicBezTo>
                        <a:pt x="115" y="78"/>
                        <a:pt x="115" y="78"/>
                        <a:pt x="115" y="78"/>
                      </a:cubicBezTo>
                      <a:cubicBezTo>
                        <a:pt x="115" y="81"/>
                        <a:pt x="111" y="84"/>
                        <a:pt x="107" y="83"/>
                      </a:cubicBezTo>
                      <a:cubicBezTo>
                        <a:pt x="9" y="82"/>
                        <a:pt x="9" y="82"/>
                        <a:pt x="9" y="82"/>
                      </a:cubicBezTo>
                      <a:cubicBezTo>
                        <a:pt x="4" y="82"/>
                        <a:pt x="0" y="79"/>
                        <a:pt x="1" y="76"/>
                      </a:cubicBezTo>
                      <a:cubicBezTo>
                        <a:pt x="7" y="6"/>
                        <a:pt x="7" y="6"/>
                        <a:pt x="7" y="6"/>
                      </a:cubicBezTo>
                      <a:cubicBezTo>
                        <a:pt x="8" y="2"/>
                        <a:pt x="12" y="0"/>
                        <a:pt x="16" y="0"/>
                      </a:cubicBezTo>
                      <a:close/>
                    </a:path>
                  </a:pathLst>
                </a:custGeom>
                <a:solidFill>
                  <a:srgbClr val="EDF1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2" name="iŝḻîdè"/>
                <p:cNvSpPr/>
                <p:nvPr/>
              </p:nvSpPr>
              <p:spPr bwMode="auto">
                <a:xfrm>
                  <a:off x="6116638" y="3160713"/>
                  <a:ext cx="225425" cy="134938"/>
                </a:xfrm>
                <a:custGeom>
                  <a:avLst/>
                  <a:gdLst>
                    <a:gd name="T0" fmla="*/ 5 w 45"/>
                    <a:gd name="T1" fmla="*/ 0 h 27"/>
                    <a:gd name="T2" fmla="*/ 22 w 45"/>
                    <a:gd name="T3" fmla="*/ 3 h 27"/>
                    <a:gd name="T4" fmla="*/ 37 w 45"/>
                    <a:gd name="T5" fmla="*/ 10 h 27"/>
                    <a:gd name="T6" fmla="*/ 44 w 45"/>
                    <a:gd name="T7" fmla="*/ 22 h 27"/>
                    <a:gd name="T8" fmla="*/ 39 w 45"/>
                    <a:gd name="T9" fmla="*/ 23 h 27"/>
                    <a:gd name="T10" fmla="*/ 31 w 45"/>
                    <a:gd name="T11" fmla="*/ 24 h 27"/>
                    <a:gd name="T12" fmla="*/ 18 w 45"/>
                    <a:gd name="T13" fmla="*/ 25 h 27"/>
                    <a:gd name="T14" fmla="*/ 9 w 45"/>
                    <a:gd name="T15" fmla="*/ 19 h 27"/>
                    <a:gd name="T16" fmla="*/ 0 w 45"/>
                    <a:gd name="T17" fmla="*/ 13 h 27"/>
                    <a:gd name="T18" fmla="*/ 5 w 4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7">
                      <a:moveTo>
                        <a:pt x="5" y="0"/>
                      </a:moveTo>
                      <a:cubicBezTo>
                        <a:pt x="5" y="0"/>
                        <a:pt x="19" y="2"/>
                        <a:pt x="22" y="3"/>
                      </a:cubicBezTo>
                      <a:cubicBezTo>
                        <a:pt x="25" y="4"/>
                        <a:pt x="36" y="8"/>
                        <a:pt x="37" y="10"/>
                      </a:cubicBezTo>
                      <a:cubicBezTo>
                        <a:pt x="39" y="12"/>
                        <a:pt x="45" y="21"/>
                        <a:pt x="44" y="22"/>
                      </a:cubicBezTo>
                      <a:cubicBezTo>
                        <a:pt x="44" y="22"/>
                        <a:pt x="41" y="23"/>
                        <a:pt x="39" y="23"/>
                      </a:cubicBezTo>
                      <a:cubicBezTo>
                        <a:pt x="38" y="23"/>
                        <a:pt x="37" y="22"/>
                        <a:pt x="31" y="24"/>
                      </a:cubicBezTo>
                      <a:cubicBezTo>
                        <a:pt x="26" y="25"/>
                        <a:pt x="22" y="27"/>
                        <a:pt x="18" y="25"/>
                      </a:cubicBezTo>
                      <a:cubicBezTo>
                        <a:pt x="14" y="24"/>
                        <a:pt x="12" y="23"/>
                        <a:pt x="9" y="19"/>
                      </a:cubicBezTo>
                      <a:cubicBezTo>
                        <a:pt x="6" y="16"/>
                        <a:pt x="1" y="13"/>
                        <a:pt x="0" y="13"/>
                      </a:cubicBezTo>
                      <a:lnTo>
                        <a:pt x="5" y="0"/>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3" name="îśḷíḓe"/>
                <p:cNvSpPr/>
                <p:nvPr/>
              </p:nvSpPr>
              <p:spPr bwMode="auto">
                <a:xfrm>
                  <a:off x="6242051" y="3151188"/>
                  <a:ext cx="69850" cy="49213"/>
                </a:xfrm>
                <a:custGeom>
                  <a:avLst/>
                  <a:gdLst>
                    <a:gd name="T0" fmla="*/ 2 w 14"/>
                    <a:gd name="T1" fmla="*/ 0 h 10"/>
                    <a:gd name="T2" fmla="*/ 0 w 14"/>
                    <a:gd name="T3" fmla="*/ 8 h 10"/>
                    <a:gd name="T4" fmla="*/ 5 w 14"/>
                    <a:gd name="T5" fmla="*/ 10 h 10"/>
                    <a:gd name="T6" fmla="*/ 9 w 14"/>
                    <a:gd name="T7" fmla="*/ 7 h 10"/>
                    <a:gd name="T8" fmla="*/ 14 w 14"/>
                    <a:gd name="T9" fmla="*/ 8 h 10"/>
                    <a:gd name="T10" fmla="*/ 2 w 14"/>
                    <a:gd name="T11" fmla="*/ 0 h 10"/>
                  </a:gdLst>
                  <a:ahLst/>
                  <a:cxnLst>
                    <a:cxn ang="0">
                      <a:pos x="T0" y="T1"/>
                    </a:cxn>
                    <a:cxn ang="0">
                      <a:pos x="T2" y="T3"/>
                    </a:cxn>
                    <a:cxn ang="0">
                      <a:pos x="T4" y="T5"/>
                    </a:cxn>
                    <a:cxn ang="0">
                      <a:pos x="T6" y="T7"/>
                    </a:cxn>
                    <a:cxn ang="0">
                      <a:pos x="T8" y="T9"/>
                    </a:cxn>
                    <a:cxn ang="0">
                      <a:pos x="T10" y="T11"/>
                    </a:cxn>
                  </a:cxnLst>
                  <a:rect l="0" t="0" r="r" b="b"/>
                  <a:pathLst>
                    <a:path w="14" h="10">
                      <a:moveTo>
                        <a:pt x="2" y="0"/>
                      </a:moveTo>
                      <a:cubicBezTo>
                        <a:pt x="1" y="3"/>
                        <a:pt x="0" y="8"/>
                        <a:pt x="0" y="8"/>
                      </a:cubicBezTo>
                      <a:cubicBezTo>
                        <a:pt x="5" y="10"/>
                        <a:pt x="5" y="10"/>
                        <a:pt x="5" y="10"/>
                      </a:cubicBezTo>
                      <a:cubicBezTo>
                        <a:pt x="9" y="7"/>
                        <a:pt x="9" y="7"/>
                        <a:pt x="9" y="7"/>
                      </a:cubicBezTo>
                      <a:cubicBezTo>
                        <a:pt x="14" y="8"/>
                        <a:pt x="14" y="8"/>
                        <a:pt x="14" y="8"/>
                      </a:cubicBezTo>
                      <a:lnTo>
                        <a:pt x="2" y="0"/>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4" name="iş1ïde"/>
                <p:cNvSpPr/>
                <p:nvPr/>
              </p:nvSpPr>
              <p:spPr bwMode="auto">
                <a:xfrm>
                  <a:off x="6191251" y="3176588"/>
                  <a:ext cx="204788" cy="125413"/>
                </a:xfrm>
                <a:custGeom>
                  <a:avLst/>
                  <a:gdLst>
                    <a:gd name="T0" fmla="*/ 36 w 41"/>
                    <a:gd name="T1" fmla="*/ 1 h 25"/>
                    <a:gd name="T2" fmla="*/ 24 w 41"/>
                    <a:gd name="T3" fmla="*/ 3 h 25"/>
                    <a:gd name="T4" fmla="*/ 16 w 41"/>
                    <a:gd name="T5" fmla="*/ 0 h 25"/>
                    <a:gd name="T6" fmla="*/ 13 w 41"/>
                    <a:gd name="T7" fmla="*/ 3 h 25"/>
                    <a:gd name="T8" fmla="*/ 0 w 41"/>
                    <a:gd name="T9" fmla="*/ 18 h 25"/>
                    <a:gd name="T10" fmla="*/ 15 w 41"/>
                    <a:gd name="T11" fmla="*/ 25 h 25"/>
                    <a:gd name="T12" fmla="*/ 23 w 41"/>
                    <a:gd name="T13" fmla="*/ 25 h 25"/>
                    <a:gd name="T14" fmla="*/ 30 w 41"/>
                    <a:gd name="T15" fmla="*/ 19 h 25"/>
                    <a:gd name="T16" fmla="*/ 41 w 41"/>
                    <a:gd name="T17" fmla="*/ 15 h 25"/>
                    <a:gd name="T18" fmla="*/ 36 w 41"/>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5">
                      <a:moveTo>
                        <a:pt x="36" y="1"/>
                      </a:moveTo>
                      <a:cubicBezTo>
                        <a:pt x="24" y="3"/>
                        <a:pt x="24" y="3"/>
                        <a:pt x="24" y="3"/>
                      </a:cubicBezTo>
                      <a:cubicBezTo>
                        <a:pt x="16" y="0"/>
                        <a:pt x="16" y="0"/>
                        <a:pt x="16" y="0"/>
                      </a:cubicBezTo>
                      <a:cubicBezTo>
                        <a:pt x="13" y="3"/>
                        <a:pt x="13" y="3"/>
                        <a:pt x="13" y="3"/>
                      </a:cubicBezTo>
                      <a:cubicBezTo>
                        <a:pt x="0" y="18"/>
                        <a:pt x="0" y="18"/>
                        <a:pt x="0" y="18"/>
                      </a:cubicBezTo>
                      <a:cubicBezTo>
                        <a:pt x="15" y="25"/>
                        <a:pt x="15" y="25"/>
                        <a:pt x="15" y="25"/>
                      </a:cubicBezTo>
                      <a:cubicBezTo>
                        <a:pt x="23" y="25"/>
                        <a:pt x="23" y="25"/>
                        <a:pt x="23" y="25"/>
                      </a:cubicBezTo>
                      <a:cubicBezTo>
                        <a:pt x="23" y="25"/>
                        <a:pt x="27" y="19"/>
                        <a:pt x="30" y="19"/>
                      </a:cubicBezTo>
                      <a:cubicBezTo>
                        <a:pt x="33" y="18"/>
                        <a:pt x="41" y="15"/>
                        <a:pt x="41" y="15"/>
                      </a:cubicBezTo>
                      <a:lnTo>
                        <a:pt x="36" y="1"/>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5" name="îṥ1iḑè"/>
                <p:cNvSpPr/>
                <p:nvPr/>
              </p:nvSpPr>
              <p:spPr bwMode="auto">
                <a:xfrm>
                  <a:off x="6326188" y="2595563"/>
                  <a:ext cx="647700" cy="685800"/>
                </a:xfrm>
                <a:custGeom>
                  <a:avLst/>
                  <a:gdLst>
                    <a:gd name="T0" fmla="*/ 0 w 129"/>
                    <a:gd name="T1" fmla="*/ 118 h 137"/>
                    <a:gd name="T2" fmla="*/ 7 w 129"/>
                    <a:gd name="T3" fmla="*/ 137 h 137"/>
                    <a:gd name="T4" fmla="*/ 74 w 129"/>
                    <a:gd name="T5" fmla="*/ 114 h 137"/>
                    <a:gd name="T6" fmla="*/ 129 w 129"/>
                    <a:gd name="T7" fmla="*/ 46 h 137"/>
                    <a:gd name="T8" fmla="*/ 114 w 129"/>
                    <a:gd name="T9" fmla="*/ 8 h 137"/>
                    <a:gd name="T10" fmla="*/ 93 w 129"/>
                    <a:gd name="T11" fmla="*/ 0 h 137"/>
                    <a:gd name="T12" fmla="*/ 50 w 129"/>
                    <a:gd name="T13" fmla="*/ 83 h 137"/>
                    <a:gd name="T14" fmla="*/ 0 w 129"/>
                    <a:gd name="T15" fmla="*/ 11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7">
                      <a:moveTo>
                        <a:pt x="0" y="118"/>
                      </a:moveTo>
                      <a:cubicBezTo>
                        <a:pt x="7" y="137"/>
                        <a:pt x="7" y="137"/>
                        <a:pt x="7" y="137"/>
                      </a:cubicBezTo>
                      <a:cubicBezTo>
                        <a:pt x="7" y="137"/>
                        <a:pt x="71" y="117"/>
                        <a:pt x="74" y="114"/>
                      </a:cubicBezTo>
                      <a:cubicBezTo>
                        <a:pt x="78" y="111"/>
                        <a:pt x="129" y="46"/>
                        <a:pt x="129" y="46"/>
                      </a:cubicBezTo>
                      <a:cubicBezTo>
                        <a:pt x="129" y="46"/>
                        <a:pt x="125" y="15"/>
                        <a:pt x="114" y="8"/>
                      </a:cubicBezTo>
                      <a:cubicBezTo>
                        <a:pt x="103" y="0"/>
                        <a:pt x="93" y="0"/>
                        <a:pt x="93" y="0"/>
                      </a:cubicBezTo>
                      <a:cubicBezTo>
                        <a:pt x="50" y="83"/>
                        <a:pt x="50" y="83"/>
                        <a:pt x="50" y="83"/>
                      </a:cubicBezTo>
                      <a:lnTo>
                        <a:pt x="0" y="118"/>
                      </a:lnTo>
                      <a:close/>
                    </a:path>
                  </a:pathLst>
                </a:custGeom>
                <a:solidFill>
                  <a:srgbClr val="3644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6" name="îṧļiḓê"/>
                <p:cNvSpPr/>
                <p:nvPr/>
              </p:nvSpPr>
              <p:spPr bwMode="auto">
                <a:xfrm>
                  <a:off x="7129463" y="5489575"/>
                  <a:ext cx="195263" cy="100013"/>
                </a:xfrm>
                <a:custGeom>
                  <a:avLst/>
                  <a:gdLst>
                    <a:gd name="T0" fmla="*/ 39 w 39"/>
                    <a:gd name="T1" fmla="*/ 0 h 20"/>
                    <a:gd name="T2" fmla="*/ 39 w 39"/>
                    <a:gd name="T3" fmla="*/ 20 h 20"/>
                    <a:gd name="T4" fmla="*/ 0 w 39"/>
                    <a:gd name="T5" fmla="*/ 20 h 20"/>
                    <a:gd name="T6" fmla="*/ 20 w 39"/>
                    <a:gd name="T7" fmla="*/ 9 h 20"/>
                    <a:gd name="T8" fmla="*/ 23 w 39"/>
                    <a:gd name="T9" fmla="*/ 0 h 20"/>
                    <a:gd name="T10" fmla="*/ 39 w 39"/>
                    <a:gd name="T11" fmla="*/ 0 h 20"/>
                  </a:gdLst>
                  <a:ahLst/>
                  <a:cxnLst>
                    <a:cxn ang="0">
                      <a:pos x="T0" y="T1"/>
                    </a:cxn>
                    <a:cxn ang="0">
                      <a:pos x="T2" y="T3"/>
                    </a:cxn>
                    <a:cxn ang="0">
                      <a:pos x="T4" y="T5"/>
                    </a:cxn>
                    <a:cxn ang="0">
                      <a:pos x="T6" y="T7"/>
                    </a:cxn>
                    <a:cxn ang="0">
                      <a:pos x="T8" y="T9"/>
                    </a:cxn>
                    <a:cxn ang="0">
                      <a:pos x="T10" y="T11"/>
                    </a:cxn>
                  </a:cxnLst>
                  <a:rect l="0" t="0" r="r" b="b"/>
                  <a:pathLst>
                    <a:path w="39" h="20">
                      <a:moveTo>
                        <a:pt x="39" y="0"/>
                      </a:moveTo>
                      <a:cubicBezTo>
                        <a:pt x="39" y="20"/>
                        <a:pt x="39" y="20"/>
                        <a:pt x="39" y="20"/>
                      </a:cubicBezTo>
                      <a:cubicBezTo>
                        <a:pt x="0" y="20"/>
                        <a:pt x="0" y="20"/>
                        <a:pt x="0" y="20"/>
                      </a:cubicBezTo>
                      <a:cubicBezTo>
                        <a:pt x="0" y="20"/>
                        <a:pt x="2" y="13"/>
                        <a:pt x="20" y="9"/>
                      </a:cubicBezTo>
                      <a:cubicBezTo>
                        <a:pt x="23" y="0"/>
                        <a:pt x="23" y="0"/>
                        <a:pt x="23" y="0"/>
                      </a:cubicBezTo>
                      <a:lnTo>
                        <a:pt x="39"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7" name="isļîďê"/>
                <p:cNvSpPr/>
                <p:nvPr/>
              </p:nvSpPr>
              <p:spPr bwMode="auto">
                <a:xfrm>
                  <a:off x="6757988" y="5489575"/>
                  <a:ext cx="190500" cy="100013"/>
                </a:xfrm>
                <a:custGeom>
                  <a:avLst/>
                  <a:gdLst>
                    <a:gd name="T0" fmla="*/ 38 w 38"/>
                    <a:gd name="T1" fmla="*/ 0 h 20"/>
                    <a:gd name="T2" fmla="*/ 38 w 38"/>
                    <a:gd name="T3" fmla="*/ 20 h 20"/>
                    <a:gd name="T4" fmla="*/ 0 w 38"/>
                    <a:gd name="T5" fmla="*/ 20 h 20"/>
                    <a:gd name="T6" fmla="*/ 20 w 38"/>
                    <a:gd name="T7" fmla="*/ 9 h 20"/>
                    <a:gd name="T8" fmla="*/ 22 w 38"/>
                    <a:gd name="T9" fmla="*/ 0 h 20"/>
                    <a:gd name="T10" fmla="*/ 38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38" y="0"/>
                      </a:moveTo>
                      <a:cubicBezTo>
                        <a:pt x="38" y="20"/>
                        <a:pt x="38" y="20"/>
                        <a:pt x="38" y="20"/>
                      </a:cubicBezTo>
                      <a:cubicBezTo>
                        <a:pt x="0" y="20"/>
                        <a:pt x="0" y="20"/>
                        <a:pt x="0" y="20"/>
                      </a:cubicBezTo>
                      <a:cubicBezTo>
                        <a:pt x="0" y="20"/>
                        <a:pt x="1" y="13"/>
                        <a:pt x="20" y="9"/>
                      </a:cubicBezTo>
                      <a:cubicBezTo>
                        <a:pt x="22" y="0"/>
                        <a:pt x="22" y="0"/>
                        <a:pt x="22" y="0"/>
                      </a:cubicBezTo>
                      <a:lnTo>
                        <a:pt x="38"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8" name="íŝľïďê"/>
                <p:cNvSpPr/>
                <p:nvPr/>
              </p:nvSpPr>
              <p:spPr bwMode="auto">
                <a:xfrm>
                  <a:off x="6762751" y="2249488"/>
                  <a:ext cx="471488" cy="576263"/>
                </a:xfrm>
                <a:custGeom>
                  <a:avLst/>
                  <a:gdLst>
                    <a:gd name="T0" fmla="*/ 70 w 94"/>
                    <a:gd name="T1" fmla="*/ 25 h 115"/>
                    <a:gd name="T2" fmla="*/ 74 w 94"/>
                    <a:gd name="T3" fmla="*/ 45 h 115"/>
                    <a:gd name="T4" fmla="*/ 94 w 94"/>
                    <a:gd name="T5" fmla="*/ 56 h 115"/>
                    <a:gd name="T6" fmla="*/ 20 w 94"/>
                    <a:gd name="T7" fmla="*/ 115 h 115"/>
                    <a:gd name="T8" fmla="*/ 29 w 94"/>
                    <a:gd name="T9" fmla="*/ 59 h 115"/>
                    <a:gd name="T10" fmla="*/ 40 w 94"/>
                    <a:gd name="T11" fmla="*/ 49 h 115"/>
                    <a:gd name="T12" fmla="*/ 43 w 94"/>
                    <a:gd name="T13" fmla="*/ 30 h 115"/>
                    <a:gd name="T14" fmla="*/ 67 w 94"/>
                    <a:gd name="T15" fmla="*/ 0 h 115"/>
                    <a:gd name="T16" fmla="*/ 70 w 94"/>
                    <a:gd name="T17"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15">
                      <a:moveTo>
                        <a:pt x="70" y="25"/>
                      </a:moveTo>
                      <a:cubicBezTo>
                        <a:pt x="70" y="35"/>
                        <a:pt x="72" y="40"/>
                        <a:pt x="74" y="45"/>
                      </a:cubicBezTo>
                      <a:cubicBezTo>
                        <a:pt x="76" y="51"/>
                        <a:pt x="94" y="56"/>
                        <a:pt x="94" y="56"/>
                      </a:cubicBezTo>
                      <a:cubicBezTo>
                        <a:pt x="94" y="56"/>
                        <a:pt x="41" y="115"/>
                        <a:pt x="20" y="115"/>
                      </a:cubicBezTo>
                      <a:cubicBezTo>
                        <a:pt x="0" y="115"/>
                        <a:pt x="29" y="59"/>
                        <a:pt x="29" y="59"/>
                      </a:cubicBezTo>
                      <a:cubicBezTo>
                        <a:pt x="29" y="59"/>
                        <a:pt x="38" y="54"/>
                        <a:pt x="40" y="49"/>
                      </a:cubicBezTo>
                      <a:cubicBezTo>
                        <a:pt x="42" y="43"/>
                        <a:pt x="43" y="30"/>
                        <a:pt x="43" y="30"/>
                      </a:cubicBezTo>
                      <a:cubicBezTo>
                        <a:pt x="67" y="0"/>
                        <a:pt x="67" y="0"/>
                        <a:pt x="67" y="0"/>
                      </a:cubicBezTo>
                      <a:lnTo>
                        <a:pt x="70" y="25"/>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9" name="iṧḷíḍe"/>
                <p:cNvSpPr/>
                <p:nvPr/>
              </p:nvSpPr>
              <p:spPr bwMode="auto">
                <a:xfrm>
                  <a:off x="6862763" y="2079625"/>
                  <a:ext cx="306388" cy="390525"/>
                </a:xfrm>
                <a:custGeom>
                  <a:avLst/>
                  <a:gdLst>
                    <a:gd name="T0" fmla="*/ 11 w 61"/>
                    <a:gd name="T1" fmla="*/ 0 h 78"/>
                    <a:gd name="T2" fmla="*/ 1 w 61"/>
                    <a:gd name="T3" fmla="*/ 11 h 78"/>
                    <a:gd name="T4" fmla="*/ 0 w 61"/>
                    <a:gd name="T5" fmla="*/ 30 h 78"/>
                    <a:gd name="T6" fmla="*/ 2 w 61"/>
                    <a:gd name="T7" fmla="*/ 59 h 78"/>
                    <a:gd name="T8" fmla="*/ 6 w 61"/>
                    <a:gd name="T9" fmla="*/ 76 h 78"/>
                    <a:gd name="T10" fmla="*/ 27 w 61"/>
                    <a:gd name="T11" fmla="*/ 76 h 78"/>
                    <a:gd name="T12" fmla="*/ 47 w 61"/>
                    <a:gd name="T13" fmla="*/ 43 h 78"/>
                    <a:gd name="T14" fmla="*/ 59 w 61"/>
                    <a:gd name="T15" fmla="*/ 32 h 78"/>
                    <a:gd name="T16" fmla="*/ 47 w 61"/>
                    <a:gd name="T17" fmla="*/ 11 h 78"/>
                    <a:gd name="T18" fmla="*/ 18 w 61"/>
                    <a:gd name="T19" fmla="*/ 3 h 78"/>
                    <a:gd name="T20" fmla="*/ 11 w 61"/>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78">
                      <a:moveTo>
                        <a:pt x="11" y="0"/>
                      </a:moveTo>
                      <a:cubicBezTo>
                        <a:pt x="8" y="3"/>
                        <a:pt x="2" y="7"/>
                        <a:pt x="1" y="11"/>
                      </a:cubicBezTo>
                      <a:cubicBezTo>
                        <a:pt x="1" y="14"/>
                        <a:pt x="0" y="25"/>
                        <a:pt x="0" y="30"/>
                      </a:cubicBezTo>
                      <a:cubicBezTo>
                        <a:pt x="1" y="36"/>
                        <a:pt x="1" y="52"/>
                        <a:pt x="2" y="59"/>
                      </a:cubicBezTo>
                      <a:cubicBezTo>
                        <a:pt x="3" y="66"/>
                        <a:pt x="4" y="75"/>
                        <a:pt x="6" y="76"/>
                      </a:cubicBezTo>
                      <a:cubicBezTo>
                        <a:pt x="7" y="78"/>
                        <a:pt x="24" y="78"/>
                        <a:pt x="27" y="76"/>
                      </a:cubicBezTo>
                      <a:cubicBezTo>
                        <a:pt x="31" y="75"/>
                        <a:pt x="48" y="58"/>
                        <a:pt x="47" y="43"/>
                      </a:cubicBezTo>
                      <a:cubicBezTo>
                        <a:pt x="47" y="43"/>
                        <a:pt x="54" y="46"/>
                        <a:pt x="59" y="32"/>
                      </a:cubicBezTo>
                      <a:cubicBezTo>
                        <a:pt x="61" y="29"/>
                        <a:pt x="49" y="15"/>
                        <a:pt x="47" y="11"/>
                      </a:cubicBezTo>
                      <a:cubicBezTo>
                        <a:pt x="44" y="1"/>
                        <a:pt x="24" y="4"/>
                        <a:pt x="18" y="3"/>
                      </a:cubicBezTo>
                      <a:cubicBezTo>
                        <a:pt x="13" y="3"/>
                        <a:pt x="11" y="0"/>
                        <a:pt x="11" y="0"/>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0" name="ïṧḷîḋe"/>
                <p:cNvSpPr/>
                <p:nvPr/>
              </p:nvSpPr>
              <p:spPr bwMode="auto">
                <a:xfrm>
                  <a:off x="6832601" y="1979613"/>
                  <a:ext cx="387350" cy="395288"/>
                </a:xfrm>
                <a:custGeom>
                  <a:avLst/>
                  <a:gdLst>
                    <a:gd name="T0" fmla="*/ 7 w 77"/>
                    <a:gd name="T1" fmla="*/ 31 h 79"/>
                    <a:gd name="T2" fmla="*/ 13 w 77"/>
                    <a:gd name="T3" fmla="*/ 28 h 79"/>
                    <a:gd name="T4" fmla="*/ 32 w 77"/>
                    <a:gd name="T5" fmla="*/ 31 h 79"/>
                    <a:gd name="T6" fmla="*/ 45 w 77"/>
                    <a:gd name="T7" fmla="*/ 28 h 79"/>
                    <a:gd name="T8" fmla="*/ 47 w 77"/>
                    <a:gd name="T9" fmla="*/ 39 h 79"/>
                    <a:gd name="T10" fmla="*/ 53 w 77"/>
                    <a:gd name="T11" fmla="*/ 48 h 79"/>
                    <a:gd name="T12" fmla="*/ 53 w 77"/>
                    <a:gd name="T13" fmla="*/ 54 h 79"/>
                    <a:gd name="T14" fmla="*/ 60 w 77"/>
                    <a:gd name="T15" fmla="*/ 49 h 79"/>
                    <a:gd name="T16" fmla="*/ 60 w 77"/>
                    <a:gd name="T17" fmla="*/ 58 h 79"/>
                    <a:gd name="T18" fmla="*/ 53 w 77"/>
                    <a:gd name="T19" fmla="*/ 63 h 79"/>
                    <a:gd name="T20" fmla="*/ 54 w 77"/>
                    <a:gd name="T21" fmla="*/ 70 h 79"/>
                    <a:gd name="T22" fmla="*/ 56 w 77"/>
                    <a:gd name="T23" fmla="*/ 79 h 79"/>
                    <a:gd name="T24" fmla="*/ 69 w 77"/>
                    <a:gd name="T25" fmla="*/ 52 h 79"/>
                    <a:gd name="T26" fmla="*/ 66 w 77"/>
                    <a:gd name="T27" fmla="*/ 23 h 79"/>
                    <a:gd name="T28" fmla="*/ 51 w 77"/>
                    <a:gd name="T29" fmla="*/ 5 h 79"/>
                    <a:gd name="T30" fmla="*/ 15 w 77"/>
                    <a:gd name="T31" fmla="*/ 4 h 79"/>
                    <a:gd name="T32" fmla="*/ 6 w 77"/>
                    <a:gd name="T33" fmla="*/ 0 h 79"/>
                    <a:gd name="T34" fmla="*/ 4 w 77"/>
                    <a:gd name="T35" fmla="*/ 19 h 79"/>
                    <a:gd name="T36" fmla="*/ 7 w 77"/>
                    <a:gd name="T37" fmla="*/ 3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9">
                      <a:moveTo>
                        <a:pt x="7" y="31"/>
                      </a:moveTo>
                      <a:cubicBezTo>
                        <a:pt x="7" y="31"/>
                        <a:pt x="9" y="26"/>
                        <a:pt x="13" y="28"/>
                      </a:cubicBezTo>
                      <a:cubicBezTo>
                        <a:pt x="17" y="30"/>
                        <a:pt x="26" y="31"/>
                        <a:pt x="32" y="31"/>
                      </a:cubicBezTo>
                      <a:cubicBezTo>
                        <a:pt x="39" y="30"/>
                        <a:pt x="45" y="28"/>
                        <a:pt x="45" y="28"/>
                      </a:cubicBezTo>
                      <a:cubicBezTo>
                        <a:pt x="45" y="28"/>
                        <a:pt x="45" y="37"/>
                        <a:pt x="47" y="39"/>
                      </a:cubicBezTo>
                      <a:cubicBezTo>
                        <a:pt x="48" y="42"/>
                        <a:pt x="52" y="45"/>
                        <a:pt x="53" y="48"/>
                      </a:cubicBezTo>
                      <a:cubicBezTo>
                        <a:pt x="53" y="51"/>
                        <a:pt x="53" y="54"/>
                        <a:pt x="53" y="54"/>
                      </a:cubicBezTo>
                      <a:cubicBezTo>
                        <a:pt x="53" y="54"/>
                        <a:pt x="57" y="48"/>
                        <a:pt x="60" y="49"/>
                      </a:cubicBezTo>
                      <a:cubicBezTo>
                        <a:pt x="63" y="50"/>
                        <a:pt x="63" y="56"/>
                        <a:pt x="60" y="58"/>
                      </a:cubicBezTo>
                      <a:cubicBezTo>
                        <a:pt x="57" y="61"/>
                        <a:pt x="53" y="63"/>
                        <a:pt x="53" y="63"/>
                      </a:cubicBezTo>
                      <a:cubicBezTo>
                        <a:pt x="53" y="63"/>
                        <a:pt x="53" y="67"/>
                        <a:pt x="54" y="70"/>
                      </a:cubicBezTo>
                      <a:cubicBezTo>
                        <a:pt x="55" y="73"/>
                        <a:pt x="56" y="79"/>
                        <a:pt x="56" y="79"/>
                      </a:cubicBezTo>
                      <a:cubicBezTo>
                        <a:pt x="56" y="79"/>
                        <a:pt x="63" y="60"/>
                        <a:pt x="69" y="52"/>
                      </a:cubicBezTo>
                      <a:cubicBezTo>
                        <a:pt x="75" y="45"/>
                        <a:pt x="77" y="29"/>
                        <a:pt x="66" y="23"/>
                      </a:cubicBezTo>
                      <a:cubicBezTo>
                        <a:pt x="66" y="23"/>
                        <a:pt x="66" y="8"/>
                        <a:pt x="51" y="5"/>
                      </a:cubicBezTo>
                      <a:cubicBezTo>
                        <a:pt x="35" y="2"/>
                        <a:pt x="21" y="6"/>
                        <a:pt x="15" y="4"/>
                      </a:cubicBezTo>
                      <a:cubicBezTo>
                        <a:pt x="8" y="2"/>
                        <a:pt x="6" y="0"/>
                        <a:pt x="6" y="0"/>
                      </a:cubicBezTo>
                      <a:cubicBezTo>
                        <a:pt x="6" y="0"/>
                        <a:pt x="0" y="11"/>
                        <a:pt x="4" y="19"/>
                      </a:cubicBezTo>
                      <a:cubicBezTo>
                        <a:pt x="7" y="26"/>
                        <a:pt x="7" y="31"/>
                        <a:pt x="7" y="31"/>
                      </a:cubicBezTo>
                      <a:close/>
                    </a:path>
                  </a:pathLst>
                </a:custGeom>
                <a:solidFill>
                  <a:srgbClr val="7B2B1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1" name="ïsḷîďe"/>
                <p:cNvSpPr/>
                <p:nvPr/>
              </p:nvSpPr>
              <p:spPr bwMode="auto">
                <a:xfrm>
                  <a:off x="6862763" y="2205038"/>
                  <a:ext cx="241300" cy="279400"/>
                </a:xfrm>
                <a:custGeom>
                  <a:avLst/>
                  <a:gdLst>
                    <a:gd name="T0" fmla="*/ 1 w 48"/>
                    <a:gd name="T1" fmla="*/ 23 h 56"/>
                    <a:gd name="T2" fmla="*/ 5 w 48"/>
                    <a:gd name="T3" fmla="*/ 29 h 56"/>
                    <a:gd name="T4" fmla="*/ 14 w 48"/>
                    <a:gd name="T5" fmla="*/ 26 h 56"/>
                    <a:gd name="T6" fmla="*/ 27 w 48"/>
                    <a:gd name="T7" fmla="*/ 31 h 56"/>
                    <a:gd name="T8" fmla="*/ 42 w 48"/>
                    <a:gd name="T9" fmla="*/ 16 h 56"/>
                    <a:gd name="T10" fmla="*/ 46 w 48"/>
                    <a:gd name="T11" fmla="*/ 0 h 56"/>
                    <a:gd name="T12" fmla="*/ 48 w 48"/>
                    <a:gd name="T13" fmla="*/ 3 h 56"/>
                    <a:gd name="T14" fmla="*/ 46 w 48"/>
                    <a:gd name="T15" fmla="*/ 26 h 56"/>
                    <a:gd name="T16" fmla="*/ 32 w 48"/>
                    <a:gd name="T17" fmla="*/ 51 h 56"/>
                    <a:gd name="T18" fmla="*/ 5 w 48"/>
                    <a:gd name="T19" fmla="*/ 51 h 56"/>
                    <a:gd name="T20" fmla="*/ 1 w 48"/>
                    <a:gd name="T21" fmla="*/ 35 h 56"/>
                    <a:gd name="T22" fmla="*/ 1 w 48"/>
                    <a:gd name="T23"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 y="23"/>
                      </a:moveTo>
                      <a:cubicBezTo>
                        <a:pt x="2" y="27"/>
                        <a:pt x="3" y="30"/>
                        <a:pt x="5" y="29"/>
                      </a:cubicBezTo>
                      <a:cubicBezTo>
                        <a:pt x="8" y="29"/>
                        <a:pt x="8" y="26"/>
                        <a:pt x="14" y="26"/>
                      </a:cubicBezTo>
                      <a:cubicBezTo>
                        <a:pt x="19" y="26"/>
                        <a:pt x="23" y="30"/>
                        <a:pt x="27" y="31"/>
                      </a:cubicBezTo>
                      <a:cubicBezTo>
                        <a:pt x="31" y="32"/>
                        <a:pt x="40" y="24"/>
                        <a:pt x="42" y="16"/>
                      </a:cubicBezTo>
                      <a:cubicBezTo>
                        <a:pt x="44" y="8"/>
                        <a:pt x="46" y="0"/>
                        <a:pt x="46" y="0"/>
                      </a:cubicBezTo>
                      <a:cubicBezTo>
                        <a:pt x="48" y="3"/>
                        <a:pt x="48" y="3"/>
                        <a:pt x="48" y="3"/>
                      </a:cubicBezTo>
                      <a:cubicBezTo>
                        <a:pt x="48" y="3"/>
                        <a:pt x="47" y="17"/>
                        <a:pt x="46" y="26"/>
                      </a:cubicBezTo>
                      <a:cubicBezTo>
                        <a:pt x="46" y="34"/>
                        <a:pt x="42" y="46"/>
                        <a:pt x="32" y="51"/>
                      </a:cubicBezTo>
                      <a:cubicBezTo>
                        <a:pt x="22" y="56"/>
                        <a:pt x="8" y="54"/>
                        <a:pt x="5" y="51"/>
                      </a:cubicBezTo>
                      <a:cubicBezTo>
                        <a:pt x="3" y="49"/>
                        <a:pt x="2" y="39"/>
                        <a:pt x="1" y="35"/>
                      </a:cubicBezTo>
                      <a:cubicBezTo>
                        <a:pt x="0" y="31"/>
                        <a:pt x="1" y="23"/>
                        <a:pt x="1" y="23"/>
                      </a:cubicBezTo>
                      <a:close/>
                    </a:path>
                  </a:pathLst>
                </a:custGeom>
                <a:solidFill>
                  <a:srgbClr val="7B2B1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2" name="iSḷîḋe"/>
                <p:cNvSpPr/>
                <p:nvPr/>
              </p:nvSpPr>
              <p:spPr bwMode="auto">
                <a:xfrm>
                  <a:off x="6853238" y="3441700"/>
                  <a:ext cx="485775" cy="2047875"/>
                </a:xfrm>
                <a:custGeom>
                  <a:avLst/>
                  <a:gdLst>
                    <a:gd name="T0" fmla="*/ 79 w 97"/>
                    <a:gd name="T1" fmla="*/ 9 h 409"/>
                    <a:gd name="T2" fmla="*/ 96 w 97"/>
                    <a:gd name="T3" fmla="*/ 141 h 409"/>
                    <a:gd name="T4" fmla="*/ 97 w 97"/>
                    <a:gd name="T5" fmla="*/ 409 h 409"/>
                    <a:gd name="T6" fmla="*/ 69 w 97"/>
                    <a:gd name="T7" fmla="*/ 409 h 409"/>
                    <a:gd name="T8" fmla="*/ 37 w 97"/>
                    <a:gd name="T9" fmla="*/ 172 h 409"/>
                    <a:gd name="T10" fmla="*/ 0 w 97"/>
                    <a:gd name="T11" fmla="*/ 0 h 409"/>
                    <a:gd name="T12" fmla="*/ 79 w 97"/>
                    <a:gd name="T13" fmla="*/ 9 h 409"/>
                  </a:gdLst>
                  <a:ahLst/>
                  <a:cxnLst>
                    <a:cxn ang="0">
                      <a:pos x="T0" y="T1"/>
                    </a:cxn>
                    <a:cxn ang="0">
                      <a:pos x="T2" y="T3"/>
                    </a:cxn>
                    <a:cxn ang="0">
                      <a:pos x="T4" y="T5"/>
                    </a:cxn>
                    <a:cxn ang="0">
                      <a:pos x="T6" y="T7"/>
                    </a:cxn>
                    <a:cxn ang="0">
                      <a:pos x="T8" y="T9"/>
                    </a:cxn>
                    <a:cxn ang="0">
                      <a:pos x="T10" y="T11"/>
                    </a:cxn>
                    <a:cxn ang="0">
                      <a:pos x="T12" y="T13"/>
                    </a:cxn>
                  </a:cxnLst>
                  <a:rect l="0" t="0" r="r" b="b"/>
                  <a:pathLst>
                    <a:path w="97" h="409">
                      <a:moveTo>
                        <a:pt x="79" y="9"/>
                      </a:moveTo>
                      <a:cubicBezTo>
                        <a:pt x="79" y="9"/>
                        <a:pt x="96" y="73"/>
                        <a:pt x="96" y="141"/>
                      </a:cubicBezTo>
                      <a:cubicBezTo>
                        <a:pt x="96" y="209"/>
                        <a:pt x="97" y="409"/>
                        <a:pt x="97" y="409"/>
                      </a:cubicBezTo>
                      <a:cubicBezTo>
                        <a:pt x="69" y="409"/>
                        <a:pt x="69" y="409"/>
                        <a:pt x="69" y="409"/>
                      </a:cubicBezTo>
                      <a:cubicBezTo>
                        <a:pt x="69" y="409"/>
                        <a:pt x="48" y="216"/>
                        <a:pt x="37" y="172"/>
                      </a:cubicBezTo>
                      <a:cubicBezTo>
                        <a:pt x="27" y="128"/>
                        <a:pt x="0" y="0"/>
                        <a:pt x="0" y="0"/>
                      </a:cubicBezTo>
                      <a:lnTo>
                        <a:pt x="79" y="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3" name="îṡlîḑe"/>
                <p:cNvSpPr/>
                <p:nvPr/>
              </p:nvSpPr>
              <p:spPr bwMode="auto">
                <a:xfrm>
                  <a:off x="6667501" y="3441700"/>
                  <a:ext cx="346075" cy="2047875"/>
                </a:xfrm>
                <a:custGeom>
                  <a:avLst/>
                  <a:gdLst>
                    <a:gd name="T0" fmla="*/ 69 w 69"/>
                    <a:gd name="T1" fmla="*/ 79 h 409"/>
                    <a:gd name="T2" fmla="*/ 63 w 69"/>
                    <a:gd name="T3" fmla="*/ 203 h 409"/>
                    <a:gd name="T4" fmla="*/ 63 w 69"/>
                    <a:gd name="T5" fmla="*/ 409 h 409"/>
                    <a:gd name="T6" fmla="*/ 37 w 69"/>
                    <a:gd name="T7" fmla="*/ 409 h 409"/>
                    <a:gd name="T8" fmla="*/ 10 w 69"/>
                    <a:gd name="T9" fmla="*/ 163 h 409"/>
                    <a:gd name="T10" fmla="*/ 4 w 69"/>
                    <a:gd name="T11" fmla="*/ 46 h 409"/>
                    <a:gd name="T12" fmla="*/ 16 w 69"/>
                    <a:gd name="T13" fmla="*/ 0 h 409"/>
                    <a:gd name="T14" fmla="*/ 52 w 69"/>
                    <a:gd name="T15" fmla="*/ 9 h 409"/>
                    <a:gd name="T16" fmla="*/ 69 w 69"/>
                    <a:gd name="T17" fmla="*/ 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09">
                      <a:moveTo>
                        <a:pt x="69" y="79"/>
                      </a:moveTo>
                      <a:cubicBezTo>
                        <a:pt x="69" y="79"/>
                        <a:pt x="64" y="183"/>
                        <a:pt x="63" y="203"/>
                      </a:cubicBezTo>
                      <a:cubicBezTo>
                        <a:pt x="62" y="224"/>
                        <a:pt x="63" y="409"/>
                        <a:pt x="63" y="409"/>
                      </a:cubicBezTo>
                      <a:cubicBezTo>
                        <a:pt x="63" y="409"/>
                        <a:pt x="37" y="409"/>
                        <a:pt x="37" y="409"/>
                      </a:cubicBezTo>
                      <a:cubicBezTo>
                        <a:pt x="37" y="408"/>
                        <a:pt x="13" y="214"/>
                        <a:pt x="10" y="163"/>
                      </a:cubicBezTo>
                      <a:cubicBezTo>
                        <a:pt x="7" y="113"/>
                        <a:pt x="8" y="53"/>
                        <a:pt x="4" y="46"/>
                      </a:cubicBezTo>
                      <a:cubicBezTo>
                        <a:pt x="0" y="39"/>
                        <a:pt x="16" y="0"/>
                        <a:pt x="16" y="0"/>
                      </a:cubicBezTo>
                      <a:cubicBezTo>
                        <a:pt x="52" y="9"/>
                        <a:pt x="52" y="9"/>
                        <a:pt x="52" y="9"/>
                      </a:cubicBezTo>
                      <a:lnTo>
                        <a:pt x="69" y="7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4" name="iṡľîḑé"/>
                <p:cNvSpPr/>
                <p:nvPr/>
              </p:nvSpPr>
              <p:spPr bwMode="auto">
                <a:xfrm>
                  <a:off x="4897438" y="5489575"/>
                  <a:ext cx="190500" cy="100013"/>
                </a:xfrm>
                <a:custGeom>
                  <a:avLst/>
                  <a:gdLst>
                    <a:gd name="T0" fmla="*/ 0 w 38"/>
                    <a:gd name="T1" fmla="*/ 0 h 20"/>
                    <a:gd name="T2" fmla="*/ 0 w 38"/>
                    <a:gd name="T3" fmla="*/ 20 h 20"/>
                    <a:gd name="T4" fmla="*/ 38 w 38"/>
                    <a:gd name="T5" fmla="*/ 20 h 20"/>
                    <a:gd name="T6" fmla="*/ 18 w 38"/>
                    <a:gd name="T7" fmla="*/ 9 h 20"/>
                    <a:gd name="T8" fmla="*/ 16 w 38"/>
                    <a:gd name="T9" fmla="*/ 0 h 20"/>
                    <a:gd name="T10" fmla="*/ 0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0" y="0"/>
                      </a:moveTo>
                      <a:cubicBezTo>
                        <a:pt x="0" y="20"/>
                        <a:pt x="0" y="20"/>
                        <a:pt x="0" y="20"/>
                      </a:cubicBezTo>
                      <a:cubicBezTo>
                        <a:pt x="38" y="20"/>
                        <a:pt x="38" y="20"/>
                        <a:pt x="38" y="20"/>
                      </a:cubicBezTo>
                      <a:cubicBezTo>
                        <a:pt x="38" y="20"/>
                        <a:pt x="36" y="13"/>
                        <a:pt x="18" y="9"/>
                      </a:cubicBezTo>
                      <a:cubicBezTo>
                        <a:pt x="16" y="0"/>
                        <a:pt x="16" y="0"/>
                        <a:pt x="16" y="0"/>
                      </a:cubicBezTo>
                      <a:lnTo>
                        <a:pt x="0"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5" name="î$1iḍê"/>
                <p:cNvSpPr/>
                <p:nvPr/>
              </p:nvSpPr>
              <p:spPr bwMode="auto">
                <a:xfrm>
                  <a:off x="5318126" y="5489575"/>
                  <a:ext cx="190500" cy="100013"/>
                </a:xfrm>
                <a:custGeom>
                  <a:avLst/>
                  <a:gdLst>
                    <a:gd name="T0" fmla="*/ 0 w 38"/>
                    <a:gd name="T1" fmla="*/ 0 h 20"/>
                    <a:gd name="T2" fmla="*/ 0 w 38"/>
                    <a:gd name="T3" fmla="*/ 20 h 20"/>
                    <a:gd name="T4" fmla="*/ 38 w 38"/>
                    <a:gd name="T5" fmla="*/ 20 h 20"/>
                    <a:gd name="T6" fmla="*/ 19 w 38"/>
                    <a:gd name="T7" fmla="*/ 9 h 20"/>
                    <a:gd name="T8" fmla="*/ 16 w 38"/>
                    <a:gd name="T9" fmla="*/ 0 h 20"/>
                    <a:gd name="T10" fmla="*/ 0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0" y="0"/>
                      </a:moveTo>
                      <a:cubicBezTo>
                        <a:pt x="0" y="20"/>
                        <a:pt x="0" y="20"/>
                        <a:pt x="0" y="20"/>
                      </a:cubicBezTo>
                      <a:cubicBezTo>
                        <a:pt x="38" y="20"/>
                        <a:pt x="38" y="20"/>
                        <a:pt x="38" y="20"/>
                      </a:cubicBezTo>
                      <a:cubicBezTo>
                        <a:pt x="38" y="20"/>
                        <a:pt x="37" y="13"/>
                        <a:pt x="19" y="9"/>
                      </a:cubicBezTo>
                      <a:cubicBezTo>
                        <a:pt x="16" y="0"/>
                        <a:pt x="16" y="0"/>
                        <a:pt x="16" y="0"/>
                      </a:cubicBezTo>
                      <a:lnTo>
                        <a:pt x="0"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6" name="isľïḋé"/>
                <p:cNvSpPr/>
                <p:nvPr/>
              </p:nvSpPr>
              <p:spPr bwMode="auto">
                <a:xfrm>
                  <a:off x="4846638" y="3441700"/>
                  <a:ext cx="482600" cy="2047875"/>
                </a:xfrm>
                <a:custGeom>
                  <a:avLst/>
                  <a:gdLst>
                    <a:gd name="T0" fmla="*/ 18 w 96"/>
                    <a:gd name="T1" fmla="*/ 9 h 409"/>
                    <a:gd name="T2" fmla="*/ 1 w 96"/>
                    <a:gd name="T3" fmla="*/ 141 h 409"/>
                    <a:gd name="T4" fmla="*/ 0 w 96"/>
                    <a:gd name="T5" fmla="*/ 409 h 409"/>
                    <a:gd name="T6" fmla="*/ 27 w 96"/>
                    <a:gd name="T7" fmla="*/ 409 h 409"/>
                    <a:gd name="T8" fmla="*/ 59 w 96"/>
                    <a:gd name="T9" fmla="*/ 172 h 409"/>
                    <a:gd name="T10" fmla="*/ 96 w 96"/>
                    <a:gd name="T11" fmla="*/ 0 h 409"/>
                    <a:gd name="T12" fmla="*/ 18 w 96"/>
                    <a:gd name="T13" fmla="*/ 9 h 409"/>
                  </a:gdLst>
                  <a:ahLst/>
                  <a:cxnLst>
                    <a:cxn ang="0">
                      <a:pos x="T0" y="T1"/>
                    </a:cxn>
                    <a:cxn ang="0">
                      <a:pos x="T2" y="T3"/>
                    </a:cxn>
                    <a:cxn ang="0">
                      <a:pos x="T4" y="T5"/>
                    </a:cxn>
                    <a:cxn ang="0">
                      <a:pos x="T6" y="T7"/>
                    </a:cxn>
                    <a:cxn ang="0">
                      <a:pos x="T8" y="T9"/>
                    </a:cxn>
                    <a:cxn ang="0">
                      <a:pos x="T10" y="T11"/>
                    </a:cxn>
                    <a:cxn ang="0">
                      <a:pos x="T12" y="T13"/>
                    </a:cxn>
                  </a:cxnLst>
                  <a:rect l="0" t="0" r="r" b="b"/>
                  <a:pathLst>
                    <a:path w="96" h="409">
                      <a:moveTo>
                        <a:pt x="18" y="9"/>
                      </a:moveTo>
                      <a:cubicBezTo>
                        <a:pt x="18" y="9"/>
                        <a:pt x="1" y="73"/>
                        <a:pt x="1" y="141"/>
                      </a:cubicBezTo>
                      <a:cubicBezTo>
                        <a:pt x="0" y="209"/>
                        <a:pt x="0" y="409"/>
                        <a:pt x="0" y="409"/>
                      </a:cubicBezTo>
                      <a:cubicBezTo>
                        <a:pt x="27" y="409"/>
                        <a:pt x="27" y="409"/>
                        <a:pt x="27" y="409"/>
                      </a:cubicBezTo>
                      <a:cubicBezTo>
                        <a:pt x="27" y="409"/>
                        <a:pt x="49" y="216"/>
                        <a:pt x="59" y="172"/>
                      </a:cubicBezTo>
                      <a:cubicBezTo>
                        <a:pt x="70" y="128"/>
                        <a:pt x="96" y="0"/>
                        <a:pt x="96" y="0"/>
                      </a:cubicBezTo>
                      <a:lnTo>
                        <a:pt x="18" y="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7" name="îṥḻîdé"/>
                <p:cNvSpPr/>
                <p:nvPr/>
              </p:nvSpPr>
              <p:spPr bwMode="auto">
                <a:xfrm>
                  <a:off x="5168901" y="3441700"/>
                  <a:ext cx="350838" cy="2047875"/>
                </a:xfrm>
                <a:custGeom>
                  <a:avLst/>
                  <a:gdLst>
                    <a:gd name="T0" fmla="*/ 0 w 70"/>
                    <a:gd name="T1" fmla="*/ 79 h 409"/>
                    <a:gd name="T2" fmla="*/ 7 w 70"/>
                    <a:gd name="T3" fmla="*/ 203 h 409"/>
                    <a:gd name="T4" fmla="*/ 23 w 70"/>
                    <a:gd name="T5" fmla="*/ 409 h 409"/>
                    <a:gd name="T6" fmla="*/ 49 w 70"/>
                    <a:gd name="T7" fmla="*/ 409 h 409"/>
                    <a:gd name="T8" fmla="*/ 63 w 70"/>
                    <a:gd name="T9" fmla="*/ 163 h 409"/>
                    <a:gd name="T10" fmla="*/ 65 w 70"/>
                    <a:gd name="T11" fmla="*/ 46 h 409"/>
                    <a:gd name="T12" fmla="*/ 54 w 70"/>
                    <a:gd name="T13" fmla="*/ 0 h 409"/>
                    <a:gd name="T14" fmla="*/ 18 w 70"/>
                    <a:gd name="T15" fmla="*/ 9 h 409"/>
                    <a:gd name="T16" fmla="*/ 0 w 70"/>
                    <a:gd name="T17" fmla="*/ 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09">
                      <a:moveTo>
                        <a:pt x="0" y="79"/>
                      </a:moveTo>
                      <a:cubicBezTo>
                        <a:pt x="0" y="79"/>
                        <a:pt x="6" y="183"/>
                        <a:pt x="7" y="203"/>
                      </a:cubicBezTo>
                      <a:cubicBezTo>
                        <a:pt x="8" y="224"/>
                        <a:pt x="23" y="409"/>
                        <a:pt x="23" y="409"/>
                      </a:cubicBezTo>
                      <a:cubicBezTo>
                        <a:pt x="23" y="409"/>
                        <a:pt x="49" y="409"/>
                        <a:pt x="49" y="409"/>
                      </a:cubicBezTo>
                      <a:cubicBezTo>
                        <a:pt x="49" y="408"/>
                        <a:pt x="60" y="214"/>
                        <a:pt x="63" y="163"/>
                      </a:cubicBezTo>
                      <a:cubicBezTo>
                        <a:pt x="66" y="113"/>
                        <a:pt x="61" y="53"/>
                        <a:pt x="65" y="46"/>
                      </a:cubicBezTo>
                      <a:cubicBezTo>
                        <a:pt x="70" y="39"/>
                        <a:pt x="54" y="0"/>
                        <a:pt x="54" y="0"/>
                      </a:cubicBezTo>
                      <a:cubicBezTo>
                        <a:pt x="18" y="9"/>
                        <a:pt x="18" y="9"/>
                        <a:pt x="18" y="9"/>
                      </a:cubicBezTo>
                      <a:lnTo>
                        <a:pt x="0" y="7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8" name="ïsḷïḑé"/>
                <p:cNvSpPr/>
                <p:nvPr/>
              </p:nvSpPr>
              <p:spPr bwMode="auto">
                <a:xfrm>
                  <a:off x="6748463" y="2505075"/>
                  <a:ext cx="646113" cy="1016000"/>
                </a:xfrm>
                <a:custGeom>
                  <a:avLst/>
                  <a:gdLst>
                    <a:gd name="T0" fmla="*/ 90 w 129"/>
                    <a:gd name="T1" fmla="*/ 0 h 203"/>
                    <a:gd name="T2" fmla="*/ 129 w 129"/>
                    <a:gd name="T3" fmla="*/ 26 h 203"/>
                    <a:gd name="T4" fmla="*/ 113 w 129"/>
                    <a:gd name="T5" fmla="*/ 79 h 203"/>
                    <a:gd name="T6" fmla="*/ 100 w 129"/>
                    <a:gd name="T7" fmla="*/ 196 h 203"/>
                    <a:gd name="T8" fmla="*/ 36 w 129"/>
                    <a:gd name="T9" fmla="*/ 196 h 203"/>
                    <a:gd name="T10" fmla="*/ 0 w 129"/>
                    <a:gd name="T11" fmla="*/ 187 h 203"/>
                    <a:gd name="T12" fmla="*/ 3 w 129"/>
                    <a:gd name="T13" fmla="*/ 64 h 203"/>
                    <a:gd name="T14" fmla="*/ 10 w 129"/>
                    <a:gd name="T15" fmla="*/ 18 h 203"/>
                    <a:gd name="T16" fmla="*/ 30 w 129"/>
                    <a:gd name="T17" fmla="*/ 8 h 203"/>
                    <a:gd name="T18" fmla="*/ 42 w 129"/>
                    <a:gd name="T19" fmla="*/ 16 h 203"/>
                    <a:gd name="T20" fmla="*/ 90 w 129"/>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203">
                      <a:moveTo>
                        <a:pt x="90" y="0"/>
                      </a:moveTo>
                      <a:cubicBezTo>
                        <a:pt x="129" y="26"/>
                        <a:pt x="129" y="26"/>
                        <a:pt x="129" y="26"/>
                      </a:cubicBezTo>
                      <a:cubicBezTo>
                        <a:pt x="129" y="26"/>
                        <a:pt x="113" y="64"/>
                        <a:pt x="113" y="79"/>
                      </a:cubicBezTo>
                      <a:cubicBezTo>
                        <a:pt x="112" y="94"/>
                        <a:pt x="100" y="196"/>
                        <a:pt x="100" y="196"/>
                      </a:cubicBezTo>
                      <a:cubicBezTo>
                        <a:pt x="100" y="196"/>
                        <a:pt x="62" y="203"/>
                        <a:pt x="36" y="196"/>
                      </a:cubicBezTo>
                      <a:cubicBezTo>
                        <a:pt x="10" y="190"/>
                        <a:pt x="0" y="187"/>
                        <a:pt x="0" y="187"/>
                      </a:cubicBezTo>
                      <a:cubicBezTo>
                        <a:pt x="0" y="187"/>
                        <a:pt x="1" y="79"/>
                        <a:pt x="3" y="64"/>
                      </a:cubicBezTo>
                      <a:cubicBezTo>
                        <a:pt x="5" y="49"/>
                        <a:pt x="10" y="18"/>
                        <a:pt x="10" y="18"/>
                      </a:cubicBezTo>
                      <a:cubicBezTo>
                        <a:pt x="30" y="8"/>
                        <a:pt x="30" y="8"/>
                        <a:pt x="30" y="8"/>
                      </a:cubicBezTo>
                      <a:cubicBezTo>
                        <a:pt x="42" y="16"/>
                        <a:pt x="42" y="16"/>
                        <a:pt x="42" y="16"/>
                      </a:cubicBezTo>
                      <a:lnTo>
                        <a:pt x="90" y="0"/>
                      </a:lnTo>
                      <a:close/>
                    </a:path>
                  </a:pathLst>
                </a:custGeom>
                <a:solidFill>
                  <a:srgbClr val="3644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9" name="iṧḷiďê"/>
                <p:cNvSpPr/>
                <p:nvPr/>
              </p:nvSpPr>
              <p:spPr bwMode="auto">
                <a:xfrm>
                  <a:off x="6958013" y="2490788"/>
                  <a:ext cx="241300" cy="165100"/>
                </a:xfrm>
                <a:custGeom>
                  <a:avLst/>
                  <a:gdLst>
                    <a:gd name="T0" fmla="*/ 130 w 152"/>
                    <a:gd name="T1" fmla="*/ 0 h 104"/>
                    <a:gd name="T2" fmla="*/ 0 w 152"/>
                    <a:gd name="T3" fmla="*/ 59 h 104"/>
                    <a:gd name="T4" fmla="*/ 35 w 152"/>
                    <a:gd name="T5" fmla="*/ 104 h 104"/>
                    <a:gd name="T6" fmla="*/ 152 w 152"/>
                    <a:gd name="T7" fmla="*/ 9 h 104"/>
                    <a:gd name="T8" fmla="*/ 130 w 152"/>
                    <a:gd name="T9" fmla="*/ 0 h 104"/>
                  </a:gdLst>
                  <a:ahLst/>
                  <a:cxnLst>
                    <a:cxn ang="0">
                      <a:pos x="T0" y="T1"/>
                    </a:cxn>
                    <a:cxn ang="0">
                      <a:pos x="T2" y="T3"/>
                    </a:cxn>
                    <a:cxn ang="0">
                      <a:pos x="T4" y="T5"/>
                    </a:cxn>
                    <a:cxn ang="0">
                      <a:pos x="T6" y="T7"/>
                    </a:cxn>
                    <a:cxn ang="0">
                      <a:pos x="T8" y="T9"/>
                    </a:cxn>
                  </a:cxnLst>
                  <a:rect l="0" t="0" r="r" b="b"/>
                  <a:pathLst>
                    <a:path w="152" h="104">
                      <a:moveTo>
                        <a:pt x="130" y="0"/>
                      </a:moveTo>
                      <a:lnTo>
                        <a:pt x="0" y="59"/>
                      </a:lnTo>
                      <a:lnTo>
                        <a:pt x="35" y="104"/>
                      </a:lnTo>
                      <a:lnTo>
                        <a:pt x="152" y="9"/>
                      </a:lnTo>
                      <a:lnTo>
                        <a:pt x="130" y="0"/>
                      </a:lnTo>
                      <a:close/>
                    </a:path>
                  </a:pathLst>
                </a:custGeom>
                <a:solidFill>
                  <a:srgbClr val="AEBFD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0" name="ïśḷídè"/>
                <p:cNvSpPr/>
                <p:nvPr/>
              </p:nvSpPr>
              <p:spPr bwMode="auto">
                <a:xfrm>
                  <a:off x="6897688" y="2535238"/>
                  <a:ext cx="60325" cy="100013"/>
                </a:xfrm>
                <a:custGeom>
                  <a:avLst/>
                  <a:gdLst>
                    <a:gd name="T0" fmla="*/ 38 w 38"/>
                    <a:gd name="T1" fmla="*/ 31 h 63"/>
                    <a:gd name="T2" fmla="*/ 0 w 38"/>
                    <a:gd name="T3" fmla="*/ 63 h 63"/>
                    <a:gd name="T4" fmla="*/ 0 w 38"/>
                    <a:gd name="T5" fmla="*/ 6 h 63"/>
                    <a:gd name="T6" fmla="*/ 19 w 38"/>
                    <a:gd name="T7" fmla="*/ 0 h 63"/>
                    <a:gd name="T8" fmla="*/ 38 w 38"/>
                    <a:gd name="T9" fmla="*/ 31 h 63"/>
                  </a:gdLst>
                  <a:ahLst/>
                  <a:cxnLst>
                    <a:cxn ang="0">
                      <a:pos x="T0" y="T1"/>
                    </a:cxn>
                    <a:cxn ang="0">
                      <a:pos x="T2" y="T3"/>
                    </a:cxn>
                    <a:cxn ang="0">
                      <a:pos x="T4" y="T5"/>
                    </a:cxn>
                    <a:cxn ang="0">
                      <a:pos x="T6" y="T7"/>
                    </a:cxn>
                    <a:cxn ang="0">
                      <a:pos x="T8" y="T9"/>
                    </a:cxn>
                  </a:cxnLst>
                  <a:rect l="0" t="0" r="r" b="b"/>
                  <a:pathLst>
                    <a:path w="38" h="63">
                      <a:moveTo>
                        <a:pt x="38" y="31"/>
                      </a:moveTo>
                      <a:lnTo>
                        <a:pt x="0" y="63"/>
                      </a:lnTo>
                      <a:lnTo>
                        <a:pt x="0" y="6"/>
                      </a:lnTo>
                      <a:lnTo>
                        <a:pt x="19" y="0"/>
                      </a:lnTo>
                      <a:lnTo>
                        <a:pt x="38" y="31"/>
                      </a:lnTo>
                      <a:close/>
                    </a:path>
                  </a:pathLst>
                </a:custGeom>
                <a:solidFill>
                  <a:srgbClr val="AEBFD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1" name="ïşļíḋé"/>
                <p:cNvSpPr/>
                <p:nvPr/>
              </p:nvSpPr>
              <p:spPr bwMode="auto">
                <a:xfrm>
                  <a:off x="6923088" y="3402013"/>
                  <a:ext cx="617538" cy="449263"/>
                </a:xfrm>
                <a:custGeom>
                  <a:avLst/>
                  <a:gdLst>
                    <a:gd name="T0" fmla="*/ 0 w 123"/>
                    <a:gd name="T1" fmla="*/ 61 h 90"/>
                    <a:gd name="T2" fmla="*/ 10 w 123"/>
                    <a:gd name="T3" fmla="*/ 6 h 90"/>
                    <a:gd name="T4" fmla="*/ 20 w 123"/>
                    <a:gd name="T5" fmla="*/ 0 h 90"/>
                    <a:gd name="T6" fmla="*/ 116 w 123"/>
                    <a:gd name="T7" fmla="*/ 19 h 90"/>
                    <a:gd name="T8" fmla="*/ 123 w 123"/>
                    <a:gd name="T9" fmla="*/ 27 h 90"/>
                    <a:gd name="T10" fmla="*/ 113 w 123"/>
                    <a:gd name="T11" fmla="*/ 82 h 90"/>
                    <a:gd name="T12" fmla="*/ 103 w 123"/>
                    <a:gd name="T13" fmla="*/ 89 h 90"/>
                    <a:gd name="T14" fmla="*/ 7 w 123"/>
                    <a:gd name="T15" fmla="*/ 72 h 90"/>
                    <a:gd name="T16" fmla="*/ 0 w 123"/>
                    <a:gd name="T1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0">
                      <a:moveTo>
                        <a:pt x="0" y="61"/>
                      </a:moveTo>
                      <a:cubicBezTo>
                        <a:pt x="10" y="6"/>
                        <a:pt x="10" y="6"/>
                        <a:pt x="10" y="6"/>
                      </a:cubicBezTo>
                      <a:cubicBezTo>
                        <a:pt x="11" y="2"/>
                        <a:pt x="15" y="0"/>
                        <a:pt x="20" y="0"/>
                      </a:cubicBezTo>
                      <a:cubicBezTo>
                        <a:pt x="116" y="19"/>
                        <a:pt x="116" y="19"/>
                        <a:pt x="116" y="19"/>
                      </a:cubicBezTo>
                      <a:cubicBezTo>
                        <a:pt x="121" y="19"/>
                        <a:pt x="123" y="23"/>
                        <a:pt x="123" y="27"/>
                      </a:cubicBezTo>
                      <a:cubicBezTo>
                        <a:pt x="113" y="82"/>
                        <a:pt x="113" y="82"/>
                        <a:pt x="113" y="82"/>
                      </a:cubicBezTo>
                      <a:cubicBezTo>
                        <a:pt x="110" y="88"/>
                        <a:pt x="107" y="90"/>
                        <a:pt x="103" y="89"/>
                      </a:cubicBezTo>
                      <a:cubicBezTo>
                        <a:pt x="7" y="72"/>
                        <a:pt x="7" y="72"/>
                        <a:pt x="7" y="72"/>
                      </a:cubicBezTo>
                      <a:cubicBezTo>
                        <a:pt x="2" y="71"/>
                        <a:pt x="0" y="69"/>
                        <a:pt x="0" y="61"/>
                      </a:cubicBezTo>
                      <a:close/>
                    </a:path>
                  </a:pathLst>
                </a:custGeom>
                <a:solidFill>
                  <a:srgbClr val="97A3C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2" name="íşliḍe"/>
                <p:cNvSpPr/>
                <p:nvPr/>
              </p:nvSpPr>
              <p:spPr bwMode="auto">
                <a:xfrm>
                  <a:off x="6923088" y="3386138"/>
                  <a:ext cx="622300" cy="450850"/>
                </a:xfrm>
                <a:custGeom>
                  <a:avLst/>
                  <a:gdLst>
                    <a:gd name="T0" fmla="*/ 0 w 124"/>
                    <a:gd name="T1" fmla="*/ 62 h 90"/>
                    <a:gd name="T2" fmla="*/ 10 w 124"/>
                    <a:gd name="T3" fmla="*/ 7 h 90"/>
                    <a:gd name="T4" fmla="*/ 20 w 124"/>
                    <a:gd name="T5" fmla="*/ 1 h 90"/>
                    <a:gd name="T6" fmla="*/ 117 w 124"/>
                    <a:gd name="T7" fmla="*/ 19 h 90"/>
                    <a:gd name="T8" fmla="*/ 123 w 124"/>
                    <a:gd name="T9" fmla="*/ 28 h 90"/>
                    <a:gd name="T10" fmla="*/ 114 w 124"/>
                    <a:gd name="T11" fmla="*/ 83 h 90"/>
                    <a:gd name="T12" fmla="*/ 104 w 124"/>
                    <a:gd name="T13" fmla="*/ 89 h 90"/>
                    <a:gd name="T14" fmla="*/ 7 w 124"/>
                    <a:gd name="T15" fmla="*/ 71 h 90"/>
                    <a:gd name="T16" fmla="*/ 0 w 124"/>
                    <a:gd name="T17"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90">
                      <a:moveTo>
                        <a:pt x="0" y="62"/>
                      </a:moveTo>
                      <a:cubicBezTo>
                        <a:pt x="10" y="7"/>
                        <a:pt x="10" y="7"/>
                        <a:pt x="10" y="7"/>
                      </a:cubicBezTo>
                      <a:cubicBezTo>
                        <a:pt x="11" y="3"/>
                        <a:pt x="15" y="0"/>
                        <a:pt x="20" y="1"/>
                      </a:cubicBezTo>
                      <a:cubicBezTo>
                        <a:pt x="117" y="19"/>
                        <a:pt x="117" y="19"/>
                        <a:pt x="117" y="19"/>
                      </a:cubicBezTo>
                      <a:cubicBezTo>
                        <a:pt x="121" y="20"/>
                        <a:pt x="124" y="24"/>
                        <a:pt x="123" y="28"/>
                      </a:cubicBezTo>
                      <a:cubicBezTo>
                        <a:pt x="114" y="83"/>
                        <a:pt x="114" y="83"/>
                        <a:pt x="114" y="83"/>
                      </a:cubicBezTo>
                      <a:cubicBezTo>
                        <a:pt x="113" y="87"/>
                        <a:pt x="109" y="90"/>
                        <a:pt x="104" y="89"/>
                      </a:cubicBezTo>
                      <a:cubicBezTo>
                        <a:pt x="7" y="71"/>
                        <a:pt x="7" y="71"/>
                        <a:pt x="7" y="71"/>
                      </a:cubicBezTo>
                      <a:cubicBezTo>
                        <a:pt x="3" y="70"/>
                        <a:pt x="0" y="66"/>
                        <a:pt x="0" y="62"/>
                      </a:cubicBezTo>
                      <a:close/>
                    </a:path>
                  </a:pathLst>
                </a:custGeom>
                <a:solidFill>
                  <a:srgbClr val="EDF1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3" name="í$liḑe"/>
                <p:cNvSpPr/>
                <p:nvPr/>
              </p:nvSpPr>
              <p:spPr bwMode="auto">
                <a:xfrm>
                  <a:off x="7099301" y="3621088"/>
                  <a:ext cx="185738" cy="201613"/>
                </a:xfrm>
                <a:custGeom>
                  <a:avLst/>
                  <a:gdLst>
                    <a:gd name="T0" fmla="*/ 20 w 37"/>
                    <a:gd name="T1" fmla="*/ 1 h 40"/>
                    <a:gd name="T2" fmla="*/ 15 w 37"/>
                    <a:gd name="T3" fmla="*/ 9 h 40"/>
                    <a:gd name="T4" fmla="*/ 2 w 37"/>
                    <a:gd name="T5" fmla="*/ 18 h 40"/>
                    <a:gd name="T6" fmla="*/ 0 w 37"/>
                    <a:gd name="T7" fmla="*/ 25 h 40"/>
                    <a:gd name="T8" fmla="*/ 2 w 37"/>
                    <a:gd name="T9" fmla="*/ 26 h 40"/>
                    <a:gd name="T10" fmla="*/ 7 w 37"/>
                    <a:gd name="T11" fmla="*/ 21 h 40"/>
                    <a:gd name="T12" fmla="*/ 7 w 37"/>
                    <a:gd name="T13" fmla="*/ 28 h 40"/>
                    <a:gd name="T14" fmla="*/ 5 w 37"/>
                    <a:gd name="T15" fmla="*/ 34 h 40"/>
                    <a:gd name="T16" fmla="*/ 12 w 37"/>
                    <a:gd name="T17" fmla="*/ 37 h 40"/>
                    <a:gd name="T18" fmla="*/ 25 w 37"/>
                    <a:gd name="T19" fmla="*/ 40 h 40"/>
                    <a:gd name="T20" fmla="*/ 35 w 37"/>
                    <a:gd name="T21" fmla="*/ 26 h 40"/>
                    <a:gd name="T22" fmla="*/ 37 w 37"/>
                    <a:gd name="T23" fmla="*/ 9 h 40"/>
                    <a:gd name="T24" fmla="*/ 32 w 37"/>
                    <a:gd name="T25" fmla="*/ 0 h 40"/>
                    <a:gd name="T26" fmla="*/ 20 w 37"/>
                    <a:gd name="T2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0" y="1"/>
                      </a:moveTo>
                      <a:cubicBezTo>
                        <a:pt x="15" y="9"/>
                        <a:pt x="15" y="9"/>
                        <a:pt x="15" y="9"/>
                      </a:cubicBezTo>
                      <a:cubicBezTo>
                        <a:pt x="15" y="9"/>
                        <a:pt x="3" y="16"/>
                        <a:pt x="2" y="18"/>
                      </a:cubicBezTo>
                      <a:cubicBezTo>
                        <a:pt x="1" y="19"/>
                        <a:pt x="0" y="25"/>
                        <a:pt x="0" y="25"/>
                      </a:cubicBezTo>
                      <a:cubicBezTo>
                        <a:pt x="2" y="26"/>
                        <a:pt x="2" y="26"/>
                        <a:pt x="2" y="26"/>
                      </a:cubicBezTo>
                      <a:cubicBezTo>
                        <a:pt x="7" y="21"/>
                        <a:pt x="7" y="21"/>
                        <a:pt x="7" y="21"/>
                      </a:cubicBezTo>
                      <a:cubicBezTo>
                        <a:pt x="7" y="21"/>
                        <a:pt x="7" y="26"/>
                        <a:pt x="7" y="28"/>
                      </a:cubicBezTo>
                      <a:cubicBezTo>
                        <a:pt x="6" y="30"/>
                        <a:pt x="5" y="34"/>
                        <a:pt x="5" y="34"/>
                      </a:cubicBezTo>
                      <a:cubicBezTo>
                        <a:pt x="5" y="34"/>
                        <a:pt x="9" y="36"/>
                        <a:pt x="12" y="37"/>
                      </a:cubicBezTo>
                      <a:cubicBezTo>
                        <a:pt x="15" y="38"/>
                        <a:pt x="25" y="40"/>
                        <a:pt x="25" y="40"/>
                      </a:cubicBezTo>
                      <a:cubicBezTo>
                        <a:pt x="25" y="40"/>
                        <a:pt x="34" y="29"/>
                        <a:pt x="35" y="26"/>
                      </a:cubicBezTo>
                      <a:cubicBezTo>
                        <a:pt x="36" y="22"/>
                        <a:pt x="37" y="9"/>
                        <a:pt x="37" y="9"/>
                      </a:cubicBezTo>
                      <a:cubicBezTo>
                        <a:pt x="32" y="0"/>
                        <a:pt x="32" y="0"/>
                        <a:pt x="32" y="0"/>
                      </a:cubicBezTo>
                      <a:lnTo>
                        <a:pt x="20" y="1"/>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4" name="iSļiḍè"/>
                <p:cNvSpPr/>
                <p:nvPr/>
              </p:nvSpPr>
              <p:spPr bwMode="auto">
                <a:xfrm>
                  <a:off x="7169151" y="2614613"/>
                  <a:ext cx="325438" cy="1071563"/>
                </a:xfrm>
                <a:custGeom>
                  <a:avLst/>
                  <a:gdLst>
                    <a:gd name="T0" fmla="*/ 45 w 65"/>
                    <a:gd name="T1" fmla="*/ 4 h 214"/>
                    <a:gd name="T2" fmla="*/ 65 w 65"/>
                    <a:gd name="T3" fmla="*/ 107 h 214"/>
                    <a:gd name="T4" fmla="*/ 23 w 65"/>
                    <a:gd name="T5" fmla="*/ 210 h 214"/>
                    <a:gd name="T6" fmla="*/ 6 w 65"/>
                    <a:gd name="T7" fmla="*/ 202 h 214"/>
                    <a:gd name="T8" fmla="*/ 18 w 65"/>
                    <a:gd name="T9" fmla="*/ 165 h 214"/>
                    <a:gd name="T10" fmla="*/ 26 w 65"/>
                    <a:gd name="T11" fmla="*/ 101 h 214"/>
                    <a:gd name="T12" fmla="*/ 1 w 65"/>
                    <a:gd name="T13" fmla="*/ 45 h 214"/>
                    <a:gd name="T14" fmla="*/ 45 w 65"/>
                    <a:gd name="T15" fmla="*/ 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14">
                      <a:moveTo>
                        <a:pt x="45" y="4"/>
                      </a:moveTo>
                      <a:cubicBezTo>
                        <a:pt x="45" y="4"/>
                        <a:pt x="65" y="103"/>
                        <a:pt x="65" y="107"/>
                      </a:cubicBezTo>
                      <a:cubicBezTo>
                        <a:pt x="65" y="112"/>
                        <a:pt x="33" y="201"/>
                        <a:pt x="23" y="210"/>
                      </a:cubicBezTo>
                      <a:cubicBezTo>
                        <a:pt x="23" y="210"/>
                        <a:pt x="15" y="214"/>
                        <a:pt x="6" y="202"/>
                      </a:cubicBezTo>
                      <a:cubicBezTo>
                        <a:pt x="6" y="202"/>
                        <a:pt x="14" y="181"/>
                        <a:pt x="18" y="165"/>
                      </a:cubicBezTo>
                      <a:cubicBezTo>
                        <a:pt x="23" y="150"/>
                        <a:pt x="26" y="101"/>
                        <a:pt x="26" y="101"/>
                      </a:cubicBezTo>
                      <a:cubicBezTo>
                        <a:pt x="26" y="101"/>
                        <a:pt x="1" y="66"/>
                        <a:pt x="1" y="45"/>
                      </a:cubicBezTo>
                      <a:cubicBezTo>
                        <a:pt x="0" y="0"/>
                        <a:pt x="45" y="4"/>
                        <a:pt x="45" y="4"/>
                      </a:cubicBezTo>
                      <a:close/>
                    </a:path>
                  </a:pathLst>
                </a:custGeom>
                <a:solidFill>
                  <a:srgbClr val="3644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5" name="i$1îďê"/>
                <p:cNvSpPr/>
                <p:nvPr/>
              </p:nvSpPr>
              <p:spPr bwMode="auto">
                <a:xfrm>
                  <a:off x="5118101" y="2058988"/>
                  <a:ext cx="355600" cy="455613"/>
                </a:xfrm>
                <a:custGeom>
                  <a:avLst/>
                  <a:gdLst>
                    <a:gd name="T0" fmla="*/ 53 w 71"/>
                    <a:gd name="T1" fmla="*/ 0 h 91"/>
                    <a:gd name="T2" fmla="*/ 61 w 71"/>
                    <a:gd name="T3" fmla="*/ 12 h 91"/>
                    <a:gd name="T4" fmla="*/ 64 w 71"/>
                    <a:gd name="T5" fmla="*/ 29 h 91"/>
                    <a:gd name="T6" fmla="*/ 70 w 71"/>
                    <a:gd name="T7" fmla="*/ 44 h 91"/>
                    <a:gd name="T8" fmla="*/ 65 w 71"/>
                    <a:gd name="T9" fmla="*/ 49 h 91"/>
                    <a:gd name="T10" fmla="*/ 64 w 71"/>
                    <a:gd name="T11" fmla="*/ 65 h 91"/>
                    <a:gd name="T12" fmla="*/ 53 w 71"/>
                    <a:gd name="T13" fmla="*/ 72 h 91"/>
                    <a:gd name="T14" fmla="*/ 40 w 71"/>
                    <a:gd name="T15" fmla="*/ 76 h 91"/>
                    <a:gd name="T16" fmla="*/ 40 w 71"/>
                    <a:gd name="T17" fmla="*/ 91 h 91"/>
                    <a:gd name="T18" fmla="*/ 0 w 71"/>
                    <a:gd name="T19" fmla="*/ 87 h 91"/>
                    <a:gd name="T20" fmla="*/ 4 w 71"/>
                    <a:gd name="T21" fmla="*/ 65 h 91"/>
                    <a:gd name="T22" fmla="*/ 4 w 71"/>
                    <a:gd name="T23" fmla="*/ 42 h 91"/>
                    <a:gd name="T24" fmla="*/ 20 w 71"/>
                    <a:gd name="T25" fmla="*/ 10 h 91"/>
                    <a:gd name="T26" fmla="*/ 53 w 71"/>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91">
                      <a:moveTo>
                        <a:pt x="53" y="0"/>
                      </a:moveTo>
                      <a:cubicBezTo>
                        <a:pt x="59" y="3"/>
                        <a:pt x="61" y="12"/>
                        <a:pt x="61" y="12"/>
                      </a:cubicBezTo>
                      <a:cubicBezTo>
                        <a:pt x="61" y="12"/>
                        <a:pt x="62" y="22"/>
                        <a:pt x="64" y="29"/>
                      </a:cubicBezTo>
                      <a:cubicBezTo>
                        <a:pt x="65" y="36"/>
                        <a:pt x="71" y="42"/>
                        <a:pt x="70" y="44"/>
                      </a:cubicBezTo>
                      <a:cubicBezTo>
                        <a:pt x="69" y="46"/>
                        <a:pt x="65" y="46"/>
                        <a:pt x="65" y="49"/>
                      </a:cubicBezTo>
                      <a:cubicBezTo>
                        <a:pt x="65" y="52"/>
                        <a:pt x="64" y="60"/>
                        <a:pt x="64" y="65"/>
                      </a:cubicBezTo>
                      <a:cubicBezTo>
                        <a:pt x="64" y="71"/>
                        <a:pt x="59" y="71"/>
                        <a:pt x="53" y="72"/>
                      </a:cubicBezTo>
                      <a:cubicBezTo>
                        <a:pt x="48" y="72"/>
                        <a:pt x="42" y="73"/>
                        <a:pt x="40" y="76"/>
                      </a:cubicBezTo>
                      <a:cubicBezTo>
                        <a:pt x="39" y="78"/>
                        <a:pt x="40" y="91"/>
                        <a:pt x="40" y="91"/>
                      </a:cubicBezTo>
                      <a:cubicBezTo>
                        <a:pt x="0" y="87"/>
                        <a:pt x="0" y="87"/>
                        <a:pt x="0" y="87"/>
                      </a:cubicBezTo>
                      <a:cubicBezTo>
                        <a:pt x="0" y="87"/>
                        <a:pt x="5" y="75"/>
                        <a:pt x="4" y="65"/>
                      </a:cubicBezTo>
                      <a:cubicBezTo>
                        <a:pt x="4" y="54"/>
                        <a:pt x="4" y="42"/>
                        <a:pt x="4" y="42"/>
                      </a:cubicBezTo>
                      <a:cubicBezTo>
                        <a:pt x="4" y="42"/>
                        <a:pt x="6" y="19"/>
                        <a:pt x="20" y="10"/>
                      </a:cubicBezTo>
                      <a:cubicBezTo>
                        <a:pt x="34" y="1"/>
                        <a:pt x="53" y="0"/>
                        <a:pt x="53" y="0"/>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6" name="iṩḷiḑe"/>
                <p:cNvSpPr/>
                <p:nvPr/>
              </p:nvSpPr>
              <p:spPr bwMode="auto">
                <a:xfrm>
                  <a:off x="7013576" y="2825750"/>
                  <a:ext cx="160338" cy="39688"/>
                </a:xfrm>
                <a:prstGeom prst="rect">
                  <a:avLst/>
                </a:prstGeom>
                <a:solidFill>
                  <a:srgbClr val="AEBFD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7" name="ïšḷïḍè"/>
                <p:cNvSpPr/>
                <p:nvPr/>
              </p:nvSpPr>
              <p:spPr bwMode="auto">
                <a:xfrm>
                  <a:off x="5053013" y="1984375"/>
                  <a:ext cx="411163" cy="400050"/>
                </a:xfrm>
                <a:custGeom>
                  <a:avLst/>
                  <a:gdLst>
                    <a:gd name="T0" fmla="*/ 56 w 82"/>
                    <a:gd name="T1" fmla="*/ 27 h 80"/>
                    <a:gd name="T2" fmla="*/ 74 w 82"/>
                    <a:gd name="T3" fmla="*/ 27 h 80"/>
                    <a:gd name="T4" fmla="*/ 80 w 82"/>
                    <a:gd name="T5" fmla="*/ 16 h 80"/>
                    <a:gd name="T6" fmla="*/ 74 w 82"/>
                    <a:gd name="T7" fmla="*/ 5 h 80"/>
                    <a:gd name="T8" fmla="*/ 56 w 82"/>
                    <a:gd name="T9" fmla="*/ 5 h 80"/>
                    <a:gd name="T10" fmla="*/ 16 w 82"/>
                    <a:gd name="T11" fmla="*/ 16 h 80"/>
                    <a:gd name="T12" fmla="*/ 1 w 82"/>
                    <a:gd name="T13" fmla="*/ 33 h 80"/>
                    <a:gd name="T14" fmla="*/ 8 w 82"/>
                    <a:gd name="T15" fmla="*/ 57 h 80"/>
                    <a:gd name="T16" fmla="*/ 17 w 82"/>
                    <a:gd name="T17" fmla="*/ 80 h 80"/>
                    <a:gd name="T18" fmla="*/ 31 w 82"/>
                    <a:gd name="T19" fmla="*/ 80 h 80"/>
                    <a:gd name="T20" fmla="*/ 46 w 82"/>
                    <a:gd name="T21" fmla="*/ 65 h 80"/>
                    <a:gd name="T22" fmla="*/ 39 w 82"/>
                    <a:gd name="T23" fmla="*/ 50 h 80"/>
                    <a:gd name="T24" fmla="*/ 53 w 82"/>
                    <a:gd name="T25" fmla="*/ 49 h 80"/>
                    <a:gd name="T26" fmla="*/ 57 w 82"/>
                    <a:gd name="T27" fmla="*/ 58 h 80"/>
                    <a:gd name="T28" fmla="*/ 62 w 82"/>
                    <a:gd name="T29" fmla="*/ 58 h 80"/>
                    <a:gd name="T30" fmla="*/ 62 w 82"/>
                    <a:gd name="T31" fmla="*/ 41 h 80"/>
                    <a:gd name="T32" fmla="*/ 56 w 82"/>
                    <a:gd name="T33"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0">
                      <a:moveTo>
                        <a:pt x="56" y="27"/>
                      </a:moveTo>
                      <a:cubicBezTo>
                        <a:pt x="60" y="26"/>
                        <a:pt x="68" y="27"/>
                        <a:pt x="74" y="27"/>
                      </a:cubicBezTo>
                      <a:cubicBezTo>
                        <a:pt x="79" y="27"/>
                        <a:pt x="82" y="20"/>
                        <a:pt x="80" y="16"/>
                      </a:cubicBezTo>
                      <a:cubicBezTo>
                        <a:pt x="77" y="12"/>
                        <a:pt x="74" y="5"/>
                        <a:pt x="74" y="5"/>
                      </a:cubicBezTo>
                      <a:cubicBezTo>
                        <a:pt x="74" y="5"/>
                        <a:pt x="68" y="10"/>
                        <a:pt x="56" y="5"/>
                      </a:cubicBezTo>
                      <a:cubicBezTo>
                        <a:pt x="45" y="0"/>
                        <a:pt x="23" y="0"/>
                        <a:pt x="16" y="16"/>
                      </a:cubicBezTo>
                      <a:cubicBezTo>
                        <a:pt x="16" y="16"/>
                        <a:pt x="1" y="22"/>
                        <a:pt x="1" y="33"/>
                      </a:cubicBezTo>
                      <a:cubicBezTo>
                        <a:pt x="0" y="44"/>
                        <a:pt x="2" y="49"/>
                        <a:pt x="8" y="57"/>
                      </a:cubicBezTo>
                      <a:cubicBezTo>
                        <a:pt x="13" y="64"/>
                        <a:pt x="17" y="80"/>
                        <a:pt x="17" y="80"/>
                      </a:cubicBezTo>
                      <a:cubicBezTo>
                        <a:pt x="17" y="80"/>
                        <a:pt x="24" y="80"/>
                        <a:pt x="31" y="80"/>
                      </a:cubicBezTo>
                      <a:cubicBezTo>
                        <a:pt x="37" y="79"/>
                        <a:pt x="44" y="69"/>
                        <a:pt x="46" y="65"/>
                      </a:cubicBezTo>
                      <a:cubicBezTo>
                        <a:pt x="46" y="65"/>
                        <a:pt x="37" y="57"/>
                        <a:pt x="39" y="50"/>
                      </a:cubicBezTo>
                      <a:cubicBezTo>
                        <a:pt x="42" y="42"/>
                        <a:pt x="52" y="46"/>
                        <a:pt x="53" y="49"/>
                      </a:cubicBezTo>
                      <a:cubicBezTo>
                        <a:pt x="54" y="53"/>
                        <a:pt x="57" y="58"/>
                        <a:pt x="57" y="58"/>
                      </a:cubicBezTo>
                      <a:cubicBezTo>
                        <a:pt x="62" y="58"/>
                        <a:pt x="62" y="58"/>
                        <a:pt x="62" y="58"/>
                      </a:cubicBezTo>
                      <a:cubicBezTo>
                        <a:pt x="62" y="58"/>
                        <a:pt x="63" y="48"/>
                        <a:pt x="62" y="41"/>
                      </a:cubicBezTo>
                      <a:cubicBezTo>
                        <a:pt x="62" y="34"/>
                        <a:pt x="56" y="27"/>
                        <a:pt x="56"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8" name="i$ḻiḓé"/>
                <p:cNvSpPr/>
                <p:nvPr/>
              </p:nvSpPr>
              <p:spPr bwMode="auto">
                <a:xfrm>
                  <a:off x="4881563" y="2470150"/>
                  <a:ext cx="627063" cy="1257300"/>
                </a:xfrm>
                <a:custGeom>
                  <a:avLst/>
                  <a:gdLst>
                    <a:gd name="T0" fmla="*/ 46 w 125"/>
                    <a:gd name="T1" fmla="*/ 0 h 251"/>
                    <a:gd name="T2" fmla="*/ 70 w 125"/>
                    <a:gd name="T3" fmla="*/ 4 h 251"/>
                    <a:gd name="T4" fmla="*/ 89 w 125"/>
                    <a:gd name="T5" fmla="*/ 4 h 251"/>
                    <a:gd name="T6" fmla="*/ 119 w 125"/>
                    <a:gd name="T7" fmla="*/ 17 h 251"/>
                    <a:gd name="T8" fmla="*/ 124 w 125"/>
                    <a:gd name="T9" fmla="*/ 89 h 251"/>
                    <a:gd name="T10" fmla="*/ 123 w 125"/>
                    <a:gd name="T11" fmla="*/ 233 h 251"/>
                    <a:gd name="T12" fmla="*/ 59 w 125"/>
                    <a:gd name="T13" fmla="*/ 250 h 251"/>
                    <a:gd name="T14" fmla="*/ 3 w 125"/>
                    <a:gd name="T15" fmla="*/ 239 h 251"/>
                    <a:gd name="T16" fmla="*/ 2 w 125"/>
                    <a:gd name="T17" fmla="*/ 121 h 251"/>
                    <a:gd name="T18" fmla="*/ 5 w 125"/>
                    <a:gd name="T19" fmla="*/ 29 h 251"/>
                    <a:gd name="T20" fmla="*/ 5 w 125"/>
                    <a:gd name="T21" fmla="*/ 17 h 251"/>
                    <a:gd name="T22" fmla="*/ 46 w 125"/>
                    <a:gd name="T23"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251">
                      <a:moveTo>
                        <a:pt x="46" y="0"/>
                      </a:moveTo>
                      <a:cubicBezTo>
                        <a:pt x="46" y="0"/>
                        <a:pt x="62" y="3"/>
                        <a:pt x="70" y="4"/>
                      </a:cubicBezTo>
                      <a:cubicBezTo>
                        <a:pt x="78" y="5"/>
                        <a:pt x="89" y="4"/>
                        <a:pt x="89" y="4"/>
                      </a:cubicBezTo>
                      <a:cubicBezTo>
                        <a:pt x="119" y="17"/>
                        <a:pt x="119" y="17"/>
                        <a:pt x="119" y="17"/>
                      </a:cubicBezTo>
                      <a:cubicBezTo>
                        <a:pt x="119" y="17"/>
                        <a:pt x="123" y="64"/>
                        <a:pt x="124" y="89"/>
                      </a:cubicBezTo>
                      <a:cubicBezTo>
                        <a:pt x="125" y="114"/>
                        <a:pt x="122" y="225"/>
                        <a:pt x="123" y="233"/>
                      </a:cubicBezTo>
                      <a:cubicBezTo>
                        <a:pt x="123" y="233"/>
                        <a:pt x="115" y="251"/>
                        <a:pt x="59" y="250"/>
                      </a:cubicBezTo>
                      <a:cubicBezTo>
                        <a:pt x="27" y="249"/>
                        <a:pt x="3" y="239"/>
                        <a:pt x="3" y="239"/>
                      </a:cubicBezTo>
                      <a:cubicBezTo>
                        <a:pt x="3" y="239"/>
                        <a:pt x="3" y="143"/>
                        <a:pt x="2" y="121"/>
                      </a:cubicBezTo>
                      <a:cubicBezTo>
                        <a:pt x="0" y="99"/>
                        <a:pt x="5" y="42"/>
                        <a:pt x="5" y="29"/>
                      </a:cubicBezTo>
                      <a:cubicBezTo>
                        <a:pt x="5" y="17"/>
                        <a:pt x="5" y="17"/>
                        <a:pt x="5" y="17"/>
                      </a:cubicBezTo>
                      <a:lnTo>
                        <a:pt x="46" y="0"/>
                      </a:lnTo>
                      <a:close/>
                    </a:path>
                  </a:pathLst>
                </a:custGeom>
                <a:solidFill>
                  <a:srgbClr val="18486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9" name="iṩľîḋé"/>
                <p:cNvSpPr/>
                <p:nvPr/>
              </p:nvSpPr>
              <p:spPr bwMode="auto">
                <a:xfrm>
                  <a:off x="5364163" y="2555875"/>
                  <a:ext cx="811213" cy="700088"/>
                </a:xfrm>
                <a:custGeom>
                  <a:avLst/>
                  <a:gdLst>
                    <a:gd name="T0" fmla="*/ 23 w 162"/>
                    <a:gd name="T1" fmla="*/ 0 h 140"/>
                    <a:gd name="T2" fmla="*/ 12 w 162"/>
                    <a:gd name="T3" fmla="*/ 56 h 140"/>
                    <a:gd name="T4" fmla="*/ 68 w 162"/>
                    <a:gd name="T5" fmla="*/ 120 h 140"/>
                    <a:gd name="T6" fmla="*/ 156 w 162"/>
                    <a:gd name="T7" fmla="*/ 140 h 140"/>
                    <a:gd name="T8" fmla="*/ 161 w 162"/>
                    <a:gd name="T9" fmla="*/ 120 h 140"/>
                    <a:gd name="T10" fmla="*/ 88 w 162"/>
                    <a:gd name="T11" fmla="*/ 92 h 140"/>
                    <a:gd name="T12" fmla="*/ 23 w 16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62" h="140">
                      <a:moveTo>
                        <a:pt x="23" y="0"/>
                      </a:moveTo>
                      <a:cubicBezTo>
                        <a:pt x="23" y="0"/>
                        <a:pt x="0" y="16"/>
                        <a:pt x="12" y="56"/>
                      </a:cubicBezTo>
                      <a:cubicBezTo>
                        <a:pt x="16" y="71"/>
                        <a:pt x="68" y="120"/>
                        <a:pt x="68" y="120"/>
                      </a:cubicBezTo>
                      <a:cubicBezTo>
                        <a:pt x="156" y="140"/>
                        <a:pt x="156" y="140"/>
                        <a:pt x="156" y="140"/>
                      </a:cubicBezTo>
                      <a:cubicBezTo>
                        <a:pt x="156" y="140"/>
                        <a:pt x="162" y="129"/>
                        <a:pt x="161" y="120"/>
                      </a:cubicBezTo>
                      <a:cubicBezTo>
                        <a:pt x="88" y="92"/>
                        <a:pt x="88" y="92"/>
                        <a:pt x="88" y="92"/>
                      </a:cubicBezTo>
                      <a:cubicBezTo>
                        <a:pt x="88" y="92"/>
                        <a:pt x="36" y="0"/>
                        <a:pt x="23" y="0"/>
                      </a:cubicBez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0" name="iṥḷíḋé"/>
                <p:cNvSpPr/>
                <p:nvPr/>
              </p:nvSpPr>
              <p:spPr bwMode="auto">
                <a:xfrm>
                  <a:off x="4792663" y="3711575"/>
                  <a:ext cx="88900" cy="55563"/>
                </a:xfrm>
                <a:custGeom>
                  <a:avLst/>
                  <a:gdLst>
                    <a:gd name="T0" fmla="*/ 6 w 56"/>
                    <a:gd name="T1" fmla="*/ 25 h 35"/>
                    <a:gd name="T2" fmla="*/ 22 w 56"/>
                    <a:gd name="T3" fmla="*/ 0 h 35"/>
                    <a:gd name="T4" fmla="*/ 56 w 56"/>
                    <a:gd name="T5" fmla="*/ 0 h 35"/>
                    <a:gd name="T6" fmla="*/ 56 w 56"/>
                    <a:gd name="T7" fmla="*/ 29 h 35"/>
                    <a:gd name="T8" fmla="*/ 34 w 56"/>
                    <a:gd name="T9" fmla="*/ 35 h 35"/>
                    <a:gd name="T10" fmla="*/ 0 w 56"/>
                    <a:gd name="T11" fmla="*/ 35 h 35"/>
                    <a:gd name="T12" fmla="*/ 6 w 56"/>
                    <a:gd name="T13" fmla="*/ 25 h 35"/>
                  </a:gdLst>
                  <a:ahLst/>
                  <a:cxnLst>
                    <a:cxn ang="0">
                      <a:pos x="T0" y="T1"/>
                    </a:cxn>
                    <a:cxn ang="0">
                      <a:pos x="T2" y="T3"/>
                    </a:cxn>
                    <a:cxn ang="0">
                      <a:pos x="T4" y="T5"/>
                    </a:cxn>
                    <a:cxn ang="0">
                      <a:pos x="T6" y="T7"/>
                    </a:cxn>
                    <a:cxn ang="0">
                      <a:pos x="T8" y="T9"/>
                    </a:cxn>
                    <a:cxn ang="0">
                      <a:pos x="T10" y="T11"/>
                    </a:cxn>
                    <a:cxn ang="0">
                      <a:pos x="T12" y="T13"/>
                    </a:cxn>
                  </a:cxnLst>
                  <a:rect l="0" t="0" r="r" b="b"/>
                  <a:pathLst>
                    <a:path w="56" h="35">
                      <a:moveTo>
                        <a:pt x="6" y="25"/>
                      </a:moveTo>
                      <a:lnTo>
                        <a:pt x="22" y="0"/>
                      </a:lnTo>
                      <a:lnTo>
                        <a:pt x="56" y="0"/>
                      </a:lnTo>
                      <a:lnTo>
                        <a:pt x="56" y="29"/>
                      </a:lnTo>
                      <a:lnTo>
                        <a:pt x="34" y="35"/>
                      </a:lnTo>
                      <a:lnTo>
                        <a:pt x="0" y="35"/>
                      </a:lnTo>
                      <a:lnTo>
                        <a:pt x="6" y="25"/>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1" name="íṩḻîde"/>
                <p:cNvSpPr/>
                <p:nvPr/>
              </p:nvSpPr>
              <p:spPr bwMode="auto">
                <a:xfrm>
                  <a:off x="8001001" y="3035300"/>
                  <a:ext cx="371475" cy="350838"/>
                </a:xfrm>
                <a:custGeom>
                  <a:avLst/>
                  <a:gdLst>
                    <a:gd name="T0" fmla="*/ 63 w 74"/>
                    <a:gd name="T1" fmla="*/ 0 h 70"/>
                    <a:gd name="T2" fmla="*/ 10 w 74"/>
                    <a:gd name="T3" fmla="*/ 0 h 70"/>
                    <a:gd name="T4" fmla="*/ 0 w 74"/>
                    <a:gd name="T5" fmla="*/ 11 h 70"/>
                    <a:gd name="T6" fmla="*/ 0 w 74"/>
                    <a:gd name="T7" fmla="*/ 48 h 70"/>
                    <a:gd name="T8" fmla="*/ 10 w 74"/>
                    <a:gd name="T9" fmla="*/ 58 h 70"/>
                    <a:gd name="T10" fmla="*/ 29 w 74"/>
                    <a:gd name="T11" fmla="*/ 58 h 70"/>
                    <a:gd name="T12" fmla="*/ 37 w 74"/>
                    <a:gd name="T13" fmla="*/ 70 h 70"/>
                    <a:gd name="T14" fmla="*/ 44 w 74"/>
                    <a:gd name="T15" fmla="*/ 58 h 70"/>
                    <a:gd name="T16" fmla="*/ 63 w 74"/>
                    <a:gd name="T17" fmla="*/ 58 h 70"/>
                    <a:gd name="T18" fmla="*/ 74 w 74"/>
                    <a:gd name="T19" fmla="*/ 48 h 70"/>
                    <a:gd name="T20" fmla="*/ 74 w 74"/>
                    <a:gd name="T21" fmla="*/ 11 h 70"/>
                    <a:gd name="T22" fmla="*/ 63 w 74"/>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0">
                      <a:moveTo>
                        <a:pt x="63" y="0"/>
                      </a:moveTo>
                      <a:cubicBezTo>
                        <a:pt x="10" y="0"/>
                        <a:pt x="10" y="0"/>
                        <a:pt x="10" y="0"/>
                      </a:cubicBezTo>
                      <a:cubicBezTo>
                        <a:pt x="4" y="0"/>
                        <a:pt x="0" y="5"/>
                        <a:pt x="0" y="11"/>
                      </a:cubicBezTo>
                      <a:cubicBezTo>
                        <a:pt x="0" y="48"/>
                        <a:pt x="0" y="48"/>
                        <a:pt x="0" y="48"/>
                      </a:cubicBezTo>
                      <a:cubicBezTo>
                        <a:pt x="0" y="54"/>
                        <a:pt x="4" y="58"/>
                        <a:pt x="10" y="58"/>
                      </a:cubicBezTo>
                      <a:cubicBezTo>
                        <a:pt x="29" y="58"/>
                        <a:pt x="29" y="58"/>
                        <a:pt x="29" y="58"/>
                      </a:cubicBezTo>
                      <a:cubicBezTo>
                        <a:pt x="37" y="70"/>
                        <a:pt x="37" y="70"/>
                        <a:pt x="37" y="70"/>
                      </a:cubicBezTo>
                      <a:cubicBezTo>
                        <a:pt x="44" y="58"/>
                        <a:pt x="44" y="58"/>
                        <a:pt x="44" y="58"/>
                      </a:cubicBezTo>
                      <a:cubicBezTo>
                        <a:pt x="63" y="58"/>
                        <a:pt x="63" y="58"/>
                        <a:pt x="63" y="58"/>
                      </a:cubicBezTo>
                      <a:cubicBezTo>
                        <a:pt x="69" y="58"/>
                        <a:pt x="74" y="54"/>
                        <a:pt x="74" y="48"/>
                      </a:cubicBezTo>
                      <a:cubicBezTo>
                        <a:pt x="74" y="11"/>
                        <a:pt x="74" y="11"/>
                        <a:pt x="74" y="11"/>
                      </a:cubicBezTo>
                      <a:cubicBezTo>
                        <a:pt x="74" y="5"/>
                        <a:pt x="69" y="0"/>
                        <a:pt x="63" y="0"/>
                      </a:cubicBezTo>
                      <a:close/>
                    </a:path>
                  </a:pathLst>
                </a:custGeom>
                <a:solidFill>
                  <a:srgbClr val="4D99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2" name="ï$ḻiḍé"/>
                <p:cNvSpPr/>
                <p:nvPr/>
              </p:nvSpPr>
              <p:spPr bwMode="auto">
                <a:xfrm>
                  <a:off x="8081963" y="3141663"/>
                  <a:ext cx="55563" cy="104775"/>
                </a:xfrm>
                <a:custGeom>
                  <a:avLst/>
                  <a:gdLst>
                    <a:gd name="T0" fmla="*/ 9 w 11"/>
                    <a:gd name="T1" fmla="*/ 21 h 21"/>
                    <a:gd name="T2" fmla="*/ 2 w 11"/>
                    <a:gd name="T3" fmla="*/ 21 h 21"/>
                    <a:gd name="T4" fmla="*/ 0 w 11"/>
                    <a:gd name="T5" fmla="*/ 19 h 21"/>
                    <a:gd name="T6" fmla="*/ 0 w 11"/>
                    <a:gd name="T7" fmla="*/ 2 h 21"/>
                    <a:gd name="T8" fmla="*/ 2 w 11"/>
                    <a:gd name="T9" fmla="*/ 0 h 21"/>
                    <a:gd name="T10" fmla="*/ 9 w 11"/>
                    <a:gd name="T11" fmla="*/ 0 h 21"/>
                    <a:gd name="T12" fmla="*/ 11 w 11"/>
                    <a:gd name="T13" fmla="*/ 2 h 21"/>
                    <a:gd name="T14" fmla="*/ 11 w 11"/>
                    <a:gd name="T15" fmla="*/ 19 h 21"/>
                    <a:gd name="T16" fmla="*/ 9 w 1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9" y="21"/>
                      </a:moveTo>
                      <a:cubicBezTo>
                        <a:pt x="2" y="21"/>
                        <a:pt x="2" y="21"/>
                        <a:pt x="2" y="21"/>
                      </a:cubicBezTo>
                      <a:cubicBezTo>
                        <a:pt x="1" y="21"/>
                        <a:pt x="0" y="21"/>
                        <a:pt x="0" y="19"/>
                      </a:cubicBezTo>
                      <a:cubicBezTo>
                        <a:pt x="0" y="2"/>
                        <a:pt x="0" y="2"/>
                        <a:pt x="0" y="2"/>
                      </a:cubicBezTo>
                      <a:cubicBezTo>
                        <a:pt x="0" y="1"/>
                        <a:pt x="1" y="0"/>
                        <a:pt x="2" y="0"/>
                      </a:cubicBezTo>
                      <a:cubicBezTo>
                        <a:pt x="9" y="0"/>
                        <a:pt x="9" y="0"/>
                        <a:pt x="9" y="0"/>
                      </a:cubicBezTo>
                      <a:cubicBezTo>
                        <a:pt x="10" y="0"/>
                        <a:pt x="11" y="1"/>
                        <a:pt x="11" y="2"/>
                      </a:cubicBezTo>
                      <a:cubicBezTo>
                        <a:pt x="11" y="19"/>
                        <a:pt x="11" y="19"/>
                        <a:pt x="11" y="19"/>
                      </a:cubicBezTo>
                      <a:cubicBezTo>
                        <a:pt x="11" y="21"/>
                        <a:pt x="10" y="21"/>
                        <a:pt x="9" y="21"/>
                      </a:cubicBez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3" name="íSļïďê"/>
                <p:cNvSpPr/>
                <p:nvPr/>
              </p:nvSpPr>
              <p:spPr bwMode="auto">
                <a:xfrm>
                  <a:off x="8156576" y="3060700"/>
                  <a:ext cx="130175" cy="195263"/>
                </a:xfrm>
                <a:custGeom>
                  <a:avLst/>
                  <a:gdLst>
                    <a:gd name="T0" fmla="*/ 0 w 26"/>
                    <a:gd name="T1" fmla="*/ 19 h 39"/>
                    <a:gd name="T2" fmla="*/ 2 w 26"/>
                    <a:gd name="T3" fmla="*/ 16 h 39"/>
                    <a:gd name="T4" fmla="*/ 8 w 26"/>
                    <a:gd name="T5" fmla="*/ 5 h 39"/>
                    <a:gd name="T6" fmla="*/ 14 w 26"/>
                    <a:gd name="T7" fmla="*/ 8 h 39"/>
                    <a:gd name="T8" fmla="*/ 14 w 26"/>
                    <a:gd name="T9" fmla="*/ 16 h 39"/>
                    <a:gd name="T10" fmla="*/ 22 w 26"/>
                    <a:gd name="T11" fmla="*/ 16 h 39"/>
                    <a:gd name="T12" fmla="*/ 26 w 26"/>
                    <a:gd name="T13" fmla="*/ 20 h 39"/>
                    <a:gd name="T14" fmla="*/ 26 w 26"/>
                    <a:gd name="T15" fmla="*/ 35 h 39"/>
                    <a:gd name="T16" fmla="*/ 22 w 26"/>
                    <a:gd name="T17" fmla="*/ 39 h 39"/>
                    <a:gd name="T18" fmla="*/ 6 w 26"/>
                    <a:gd name="T19" fmla="*/ 39 h 39"/>
                    <a:gd name="T20" fmla="*/ 4 w 26"/>
                    <a:gd name="T21" fmla="*/ 38 h 39"/>
                    <a:gd name="T22" fmla="*/ 2 w 26"/>
                    <a:gd name="T23" fmla="*/ 36 h 39"/>
                    <a:gd name="T24" fmla="*/ 0 w 26"/>
                    <a:gd name="T25" fmla="*/ 33 h 39"/>
                    <a:gd name="T26" fmla="*/ 0 w 26"/>
                    <a:gd name="T2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0" y="19"/>
                      </a:moveTo>
                      <a:cubicBezTo>
                        <a:pt x="0" y="18"/>
                        <a:pt x="1" y="17"/>
                        <a:pt x="2" y="16"/>
                      </a:cubicBezTo>
                      <a:cubicBezTo>
                        <a:pt x="3" y="15"/>
                        <a:pt x="7" y="14"/>
                        <a:pt x="8" y="5"/>
                      </a:cubicBezTo>
                      <a:cubicBezTo>
                        <a:pt x="9" y="0"/>
                        <a:pt x="14" y="3"/>
                        <a:pt x="14" y="8"/>
                      </a:cubicBezTo>
                      <a:cubicBezTo>
                        <a:pt x="15" y="12"/>
                        <a:pt x="14" y="16"/>
                        <a:pt x="14" y="16"/>
                      </a:cubicBezTo>
                      <a:cubicBezTo>
                        <a:pt x="22" y="16"/>
                        <a:pt x="22" y="16"/>
                        <a:pt x="22" y="16"/>
                      </a:cubicBezTo>
                      <a:cubicBezTo>
                        <a:pt x="25" y="16"/>
                        <a:pt x="26" y="17"/>
                        <a:pt x="26" y="20"/>
                      </a:cubicBezTo>
                      <a:cubicBezTo>
                        <a:pt x="26" y="35"/>
                        <a:pt x="26" y="35"/>
                        <a:pt x="26" y="35"/>
                      </a:cubicBezTo>
                      <a:cubicBezTo>
                        <a:pt x="26" y="37"/>
                        <a:pt x="25" y="39"/>
                        <a:pt x="22" y="39"/>
                      </a:cubicBezTo>
                      <a:cubicBezTo>
                        <a:pt x="6" y="39"/>
                        <a:pt x="6" y="39"/>
                        <a:pt x="6" y="39"/>
                      </a:cubicBezTo>
                      <a:cubicBezTo>
                        <a:pt x="6" y="39"/>
                        <a:pt x="5" y="39"/>
                        <a:pt x="4" y="38"/>
                      </a:cubicBezTo>
                      <a:cubicBezTo>
                        <a:pt x="2" y="36"/>
                        <a:pt x="2" y="36"/>
                        <a:pt x="2" y="36"/>
                      </a:cubicBezTo>
                      <a:cubicBezTo>
                        <a:pt x="1" y="36"/>
                        <a:pt x="0" y="35"/>
                        <a:pt x="0" y="33"/>
                      </a:cubicBezTo>
                      <a:lnTo>
                        <a:pt x="0" y="19"/>
                      </a:ln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4" name="iṡľiḓé"/>
                <p:cNvSpPr/>
                <p:nvPr/>
              </p:nvSpPr>
              <p:spPr bwMode="auto">
                <a:xfrm>
                  <a:off x="5815013" y="3611563"/>
                  <a:ext cx="230188" cy="215900"/>
                </a:xfrm>
                <a:custGeom>
                  <a:avLst/>
                  <a:gdLst>
                    <a:gd name="T0" fmla="*/ 39 w 46"/>
                    <a:gd name="T1" fmla="*/ 0 h 43"/>
                    <a:gd name="T2" fmla="*/ 7 w 46"/>
                    <a:gd name="T3" fmla="*/ 0 h 43"/>
                    <a:gd name="T4" fmla="*/ 0 w 46"/>
                    <a:gd name="T5" fmla="*/ 7 h 43"/>
                    <a:gd name="T6" fmla="*/ 0 w 46"/>
                    <a:gd name="T7" fmla="*/ 30 h 43"/>
                    <a:gd name="T8" fmla="*/ 7 w 46"/>
                    <a:gd name="T9" fmla="*/ 36 h 43"/>
                    <a:gd name="T10" fmla="*/ 18 w 46"/>
                    <a:gd name="T11" fmla="*/ 36 h 43"/>
                    <a:gd name="T12" fmla="*/ 23 w 46"/>
                    <a:gd name="T13" fmla="*/ 43 h 43"/>
                    <a:gd name="T14" fmla="*/ 28 w 46"/>
                    <a:gd name="T15" fmla="*/ 36 h 43"/>
                    <a:gd name="T16" fmla="*/ 39 w 46"/>
                    <a:gd name="T17" fmla="*/ 36 h 43"/>
                    <a:gd name="T18" fmla="*/ 46 w 46"/>
                    <a:gd name="T19" fmla="*/ 30 h 43"/>
                    <a:gd name="T20" fmla="*/ 46 w 46"/>
                    <a:gd name="T21" fmla="*/ 7 h 43"/>
                    <a:gd name="T22" fmla="*/ 39 w 4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3">
                      <a:moveTo>
                        <a:pt x="39" y="0"/>
                      </a:moveTo>
                      <a:cubicBezTo>
                        <a:pt x="7" y="0"/>
                        <a:pt x="7" y="0"/>
                        <a:pt x="7" y="0"/>
                      </a:cubicBezTo>
                      <a:cubicBezTo>
                        <a:pt x="3" y="0"/>
                        <a:pt x="0" y="3"/>
                        <a:pt x="0" y="7"/>
                      </a:cubicBezTo>
                      <a:cubicBezTo>
                        <a:pt x="0" y="30"/>
                        <a:pt x="0" y="30"/>
                        <a:pt x="0" y="30"/>
                      </a:cubicBezTo>
                      <a:cubicBezTo>
                        <a:pt x="0" y="33"/>
                        <a:pt x="3" y="36"/>
                        <a:pt x="7" y="36"/>
                      </a:cubicBezTo>
                      <a:cubicBezTo>
                        <a:pt x="18" y="36"/>
                        <a:pt x="18" y="36"/>
                        <a:pt x="18" y="36"/>
                      </a:cubicBezTo>
                      <a:cubicBezTo>
                        <a:pt x="23" y="43"/>
                        <a:pt x="23" y="43"/>
                        <a:pt x="23" y="43"/>
                      </a:cubicBezTo>
                      <a:cubicBezTo>
                        <a:pt x="28" y="36"/>
                        <a:pt x="28" y="36"/>
                        <a:pt x="28" y="36"/>
                      </a:cubicBezTo>
                      <a:cubicBezTo>
                        <a:pt x="39" y="36"/>
                        <a:pt x="39" y="36"/>
                        <a:pt x="39" y="36"/>
                      </a:cubicBezTo>
                      <a:cubicBezTo>
                        <a:pt x="43" y="36"/>
                        <a:pt x="46" y="33"/>
                        <a:pt x="46" y="30"/>
                      </a:cubicBezTo>
                      <a:cubicBezTo>
                        <a:pt x="46" y="7"/>
                        <a:pt x="46" y="7"/>
                        <a:pt x="46" y="7"/>
                      </a:cubicBezTo>
                      <a:cubicBezTo>
                        <a:pt x="46" y="3"/>
                        <a:pt x="43" y="0"/>
                        <a:pt x="39" y="0"/>
                      </a:cubicBezTo>
                      <a:close/>
                    </a:path>
                  </a:pathLst>
                </a:custGeom>
                <a:solidFill>
                  <a:srgbClr val="4D99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5" name="íṧlïdê"/>
                <p:cNvSpPr/>
                <p:nvPr/>
              </p:nvSpPr>
              <p:spPr bwMode="auto">
                <a:xfrm>
                  <a:off x="5865813" y="3676650"/>
                  <a:ext cx="34925" cy="65088"/>
                </a:xfrm>
                <a:custGeom>
                  <a:avLst/>
                  <a:gdLst>
                    <a:gd name="T0" fmla="*/ 6 w 7"/>
                    <a:gd name="T1" fmla="*/ 13 h 13"/>
                    <a:gd name="T2" fmla="*/ 2 w 7"/>
                    <a:gd name="T3" fmla="*/ 13 h 13"/>
                    <a:gd name="T4" fmla="*/ 0 w 7"/>
                    <a:gd name="T5" fmla="*/ 12 h 13"/>
                    <a:gd name="T6" fmla="*/ 0 w 7"/>
                    <a:gd name="T7" fmla="*/ 2 h 13"/>
                    <a:gd name="T8" fmla="*/ 2 w 7"/>
                    <a:gd name="T9" fmla="*/ 0 h 13"/>
                    <a:gd name="T10" fmla="*/ 6 w 7"/>
                    <a:gd name="T11" fmla="*/ 0 h 13"/>
                    <a:gd name="T12" fmla="*/ 7 w 7"/>
                    <a:gd name="T13" fmla="*/ 2 h 13"/>
                    <a:gd name="T14" fmla="*/ 7 w 7"/>
                    <a:gd name="T15" fmla="*/ 12 h 13"/>
                    <a:gd name="T16" fmla="*/ 6 w 7"/>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6" y="13"/>
                      </a:moveTo>
                      <a:cubicBezTo>
                        <a:pt x="2" y="13"/>
                        <a:pt x="2" y="13"/>
                        <a:pt x="2" y="13"/>
                      </a:cubicBezTo>
                      <a:cubicBezTo>
                        <a:pt x="1" y="13"/>
                        <a:pt x="0" y="13"/>
                        <a:pt x="0" y="12"/>
                      </a:cubicBezTo>
                      <a:cubicBezTo>
                        <a:pt x="0" y="2"/>
                        <a:pt x="0" y="2"/>
                        <a:pt x="0" y="2"/>
                      </a:cubicBezTo>
                      <a:cubicBezTo>
                        <a:pt x="0" y="1"/>
                        <a:pt x="1" y="0"/>
                        <a:pt x="2" y="0"/>
                      </a:cubicBezTo>
                      <a:cubicBezTo>
                        <a:pt x="6" y="0"/>
                        <a:pt x="6" y="0"/>
                        <a:pt x="6" y="0"/>
                      </a:cubicBezTo>
                      <a:cubicBezTo>
                        <a:pt x="7" y="0"/>
                        <a:pt x="7" y="1"/>
                        <a:pt x="7" y="2"/>
                      </a:cubicBezTo>
                      <a:cubicBezTo>
                        <a:pt x="7" y="12"/>
                        <a:pt x="7" y="12"/>
                        <a:pt x="7" y="12"/>
                      </a:cubicBezTo>
                      <a:cubicBezTo>
                        <a:pt x="7" y="13"/>
                        <a:pt x="7" y="13"/>
                        <a:pt x="6" y="13"/>
                      </a:cubicBez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6" name="îṣľíḍe"/>
                <p:cNvSpPr/>
                <p:nvPr/>
              </p:nvSpPr>
              <p:spPr bwMode="auto">
                <a:xfrm>
                  <a:off x="5915026" y="3632200"/>
                  <a:ext cx="80963" cy="114300"/>
                </a:xfrm>
                <a:custGeom>
                  <a:avLst/>
                  <a:gdLst>
                    <a:gd name="T0" fmla="*/ 0 w 16"/>
                    <a:gd name="T1" fmla="*/ 11 h 23"/>
                    <a:gd name="T2" fmla="*/ 0 w 16"/>
                    <a:gd name="T3" fmla="*/ 9 h 23"/>
                    <a:gd name="T4" fmla="*/ 4 w 16"/>
                    <a:gd name="T5" fmla="*/ 2 h 23"/>
                    <a:gd name="T6" fmla="*/ 8 w 16"/>
                    <a:gd name="T7" fmla="*/ 5 h 23"/>
                    <a:gd name="T8" fmla="*/ 8 w 16"/>
                    <a:gd name="T9" fmla="*/ 9 h 23"/>
                    <a:gd name="T10" fmla="*/ 13 w 16"/>
                    <a:gd name="T11" fmla="*/ 9 h 23"/>
                    <a:gd name="T12" fmla="*/ 16 w 16"/>
                    <a:gd name="T13" fmla="*/ 11 h 23"/>
                    <a:gd name="T14" fmla="*/ 16 w 16"/>
                    <a:gd name="T15" fmla="*/ 21 h 23"/>
                    <a:gd name="T16" fmla="*/ 13 w 16"/>
                    <a:gd name="T17" fmla="*/ 23 h 23"/>
                    <a:gd name="T18" fmla="*/ 3 w 16"/>
                    <a:gd name="T19" fmla="*/ 23 h 23"/>
                    <a:gd name="T20" fmla="*/ 2 w 16"/>
                    <a:gd name="T21" fmla="*/ 23 h 23"/>
                    <a:gd name="T22" fmla="*/ 1 w 16"/>
                    <a:gd name="T23" fmla="*/ 22 h 23"/>
                    <a:gd name="T24" fmla="*/ 0 w 16"/>
                    <a:gd name="T25" fmla="*/ 20 h 23"/>
                    <a:gd name="T26" fmla="*/ 0 w 16"/>
                    <a:gd name="T2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3">
                      <a:moveTo>
                        <a:pt x="0" y="11"/>
                      </a:moveTo>
                      <a:cubicBezTo>
                        <a:pt x="0" y="11"/>
                        <a:pt x="0" y="10"/>
                        <a:pt x="0" y="9"/>
                      </a:cubicBezTo>
                      <a:cubicBezTo>
                        <a:pt x="2" y="9"/>
                        <a:pt x="3" y="8"/>
                        <a:pt x="4" y="2"/>
                      </a:cubicBezTo>
                      <a:cubicBezTo>
                        <a:pt x="5" y="0"/>
                        <a:pt x="8" y="2"/>
                        <a:pt x="8" y="5"/>
                      </a:cubicBezTo>
                      <a:cubicBezTo>
                        <a:pt x="8" y="7"/>
                        <a:pt x="8" y="9"/>
                        <a:pt x="8" y="9"/>
                      </a:cubicBezTo>
                      <a:cubicBezTo>
                        <a:pt x="13" y="9"/>
                        <a:pt x="13" y="9"/>
                        <a:pt x="13" y="9"/>
                      </a:cubicBezTo>
                      <a:cubicBezTo>
                        <a:pt x="15" y="9"/>
                        <a:pt x="16" y="10"/>
                        <a:pt x="16" y="11"/>
                      </a:cubicBezTo>
                      <a:cubicBezTo>
                        <a:pt x="16" y="21"/>
                        <a:pt x="16" y="21"/>
                        <a:pt x="16" y="21"/>
                      </a:cubicBezTo>
                      <a:cubicBezTo>
                        <a:pt x="16" y="22"/>
                        <a:pt x="15" y="23"/>
                        <a:pt x="13" y="23"/>
                      </a:cubicBezTo>
                      <a:cubicBezTo>
                        <a:pt x="3" y="23"/>
                        <a:pt x="3" y="23"/>
                        <a:pt x="3" y="23"/>
                      </a:cubicBezTo>
                      <a:cubicBezTo>
                        <a:pt x="3" y="23"/>
                        <a:pt x="2" y="23"/>
                        <a:pt x="2" y="23"/>
                      </a:cubicBezTo>
                      <a:cubicBezTo>
                        <a:pt x="1" y="22"/>
                        <a:pt x="1" y="22"/>
                        <a:pt x="1" y="22"/>
                      </a:cubicBezTo>
                      <a:cubicBezTo>
                        <a:pt x="0" y="21"/>
                        <a:pt x="0" y="21"/>
                        <a:pt x="0" y="20"/>
                      </a:cubicBezTo>
                      <a:lnTo>
                        <a:pt x="0" y="11"/>
                      </a:ln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7" name="îsḷiḓè"/>
                <p:cNvSpPr/>
                <p:nvPr/>
              </p:nvSpPr>
              <p:spPr bwMode="auto">
                <a:xfrm>
                  <a:off x="4781551" y="1393825"/>
                  <a:ext cx="331788" cy="334963"/>
                </a:xfrm>
                <a:prstGeom prst="ellipse">
                  <a:avLst/>
                </a:prstGeom>
                <a:solidFill>
                  <a:srgbClr val="FFBA0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8" name="iŝ1íde"/>
                <p:cNvSpPr/>
                <p:nvPr/>
              </p:nvSpPr>
              <p:spPr bwMode="auto">
                <a:xfrm>
                  <a:off x="4841876" y="1454150"/>
                  <a:ext cx="211138" cy="200025"/>
                </a:xfrm>
                <a:custGeom>
                  <a:avLst/>
                  <a:gdLst>
                    <a:gd name="T0" fmla="*/ 67 w 133"/>
                    <a:gd name="T1" fmla="*/ 0 h 126"/>
                    <a:gd name="T2" fmla="*/ 85 w 133"/>
                    <a:gd name="T3" fmla="*/ 41 h 126"/>
                    <a:gd name="T4" fmla="*/ 133 w 133"/>
                    <a:gd name="T5" fmla="*/ 47 h 126"/>
                    <a:gd name="T6" fmla="*/ 98 w 133"/>
                    <a:gd name="T7" fmla="*/ 78 h 126"/>
                    <a:gd name="T8" fmla="*/ 108 w 133"/>
                    <a:gd name="T9" fmla="*/ 126 h 126"/>
                    <a:gd name="T10" fmla="*/ 67 w 133"/>
                    <a:gd name="T11" fmla="*/ 104 h 126"/>
                    <a:gd name="T12" fmla="*/ 25 w 133"/>
                    <a:gd name="T13" fmla="*/ 126 h 126"/>
                    <a:gd name="T14" fmla="*/ 32 w 133"/>
                    <a:gd name="T15" fmla="*/ 78 h 126"/>
                    <a:gd name="T16" fmla="*/ 0 w 133"/>
                    <a:gd name="T17" fmla="*/ 47 h 126"/>
                    <a:gd name="T18" fmla="*/ 44 w 133"/>
                    <a:gd name="T19" fmla="*/ 41 h 126"/>
                    <a:gd name="T20" fmla="*/ 67 w 133"/>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6">
                      <a:moveTo>
                        <a:pt x="67" y="0"/>
                      </a:moveTo>
                      <a:lnTo>
                        <a:pt x="85" y="41"/>
                      </a:lnTo>
                      <a:lnTo>
                        <a:pt x="133" y="47"/>
                      </a:lnTo>
                      <a:lnTo>
                        <a:pt x="98" y="78"/>
                      </a:lnTo>
                      <a:lnTo>
                        <a:pt x="108" y="126"/>
                      </a:lnTo>
                      <a:lnTo>
                        <a:pt x="67" y="104"/>
                      </a:lnTo>
                      <a:lnTo>
                        <a:pt x="25" y="126"/>
                      </a:lnTo>
                      <a:lnTo>
                        <a:pt x="32" y="78"/>
                      </a:lnTo>
                      <a:lnTo>
                        <a:pt x="0" y="47"/>
                      </a:lnTo>
                      <a:lnTo>
                        <a:pt x="44" y="41"/>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9" name="îśľïdê"/>
                <p:cNvSpPr/>
                <p:nvPr/>
              </p:nvSpPr>
              <p:spPr bwMode="auto">
                <a:xfrm>
                  <a:off x="6356351" y="2555875"/>
                  <a:ext cx="201613" cy="195263"/>
                </a:xfrm>
                <a:prstGeom prst="ellipse">
                  <a:avLst/>
                </a:prstGeom>
                <a:solidFill>
                  <a:srgbClr val="FFBA0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30" name="iSľíḑè"/>
                <p:cNvSpPr/>
                <p:nvPr/>
              </p:nvSpPr>
              <p:spPr bwMode="auto">
                <a:xfrm>
                  <a:off x="6396038" y="2590800"/>
                  <a:ext cx="125413" cy="119063"/>
                </a:xfrm>
                <a:custGeom>
                  <a:avLst/>
                  <a:gdLst>
                    <a:gd name="T0" fmla="*/ 38 w 79"/>
                    <a:gd name="T1" fmla="*/ 0 h 75"/>
                    <a:gd name="T2" fmla="*/ 51 w 79"/>
                    <a:gd name="T3" fmla="*/ 25 h 75"/>
                    <a:gd name="T4" fmla="*/ 79 w 79"/>
                    <a:gd name="T5" fmla="*/ 28 h 75"/>
                    <a:gd name="T6" fmla="*/ 57 w 79"/>
                    <a:gd name="T7" fmla="*/ 47 h 75"/>
                    <a:gd name="T8" fmla="*/ 64 w 79"/>
                    <a:gd name="T9" fmla="*/ 75 h 75"/>
                    <a:gd name="T10" fmla="*/ 38 w 79"/>
                    <a:gd name="T11" fmla="*/ 60 h 75"/>
                    <a:gd name="T12" fmla="*/ 13 w 79"/>
                    <a:gd name="T13" fmla="*/ 75 h 75"/>
                    <a:gd name="T14" fmla="*/ 19 w 79"/>
                    <a:gd name="T15" fmla="*/ 47 h 75"/>
                    <a:gd name="T16" fmla="*/ 0 w 79"/>
                    <a:gd name="T17" fmla="*/ 28 h 75"/>
                    <a:gd name="T18" fmla="*/ 26 w 79"/>
                    <a:gd name="T19" fmla="*/ 25 h 75"/>
                    <a:gd name="T20" fmla="*/ 38 w 79"/>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5">
                      <a:moveTo>
                        <a:pt x="38" y="0"/>
                      </a:moveTo>
                      <a:lnTo>
                        <a:pt x="51" y="25"/>
                      </a:lnTo>
                      <a:lnTo>
                        <a:pt x="79" y="28"/>
                      </a:lnTo>
                      <a:lnTo>
                        <a:pt x="57" y="47"/>
                      </a:lnTo>
                      <a:lnTo>
                        <a:pt x="64" y="75"/>
                      </a:lnTo>
                      <a:lnTo>
                        <a:pt x="38" y="60"/>
                      </a:lnTo>
                      <a:lnTo>
                        <a:pt x="13" y="75"/>
                      </a:lnTo>
                      <a:lnTo>
                        <a:pt x="19" y="47"/>
                      </a:lnTo>
                      <a:lnTo>
                        <a:pt x="0" y="28"/>
                      </a:lnTo>
                      <a:lnTo>
                        <a:pt x="26" y="25"/>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31" name="iṧḷîdé"/>
                <p:cNvSpPr/>
                <p:nvPr/>
              </p:nvSpPr>
              <p:spPr bwMode="auto">
                <a:xfrm>
                  <a:off x="4421188" y="4002088"/>
                  <a:ext cx="265113" cy="246063"/>
                </a:xfrm>
                <a:custGeom>
                  <a:avLst/>
                  <a:gdLst>
                    <a:gd name="T0" fmla="*/ 45 w 53"/>
                    <a:gd name="T1" fmla="*/ 0 h 49"/>
                    <a:gd name="T2" fmla="*/ 8 w 53"/>
                    <a:gd name="T3" fmla="*/ 0 h 49"/>
                    <a:gd name="T4" fmla="*/ 0 w 53"/>
                    <a:gd name="T5" fmla="*/ 7 h 49"/>
                    <a:gd name="T6" fmla="*/ 0 w 53"/>
                    <a:gd name="T7" fmla="*/ 34 h 49"/>
                    <a:gd name="T8" fmla="*/ 8 w 53"/>
                    <a:gd name="T9" fmla="*/ 41 h 49"/>
                    <a:gd name="T10" fmla="*/ 21 w 53"/>
                    <a:gd name="T11" fmla="*/ 41 h 49"/>
                    <a:gd name="T12" fmla="*/ 26 w 53"/>
                    <a:gd name="T13" fmla="*/ 49 h 49"/>
                    <a:gd name="T14" fmla="*/ 32 w 53"/>
                    <a:gd name="T15" fmla="*/ 41 h 49"/>
                    <a:gd name="T16" fmla="*/ 45 w 53"/>
                    <a:gd name="T17" fmla="*/ 41 h 49"/>
                    <a:gd name="T18" fmla="*/ 53 w 53"/>
                    <a:gd name="T19" fmla="*/ 34 h 49"/>
                    <a:gd name="T20" fmla="*/ 53 w 53"/>
                    <a:gd name="T21" fmla="*/ 7 h 49"/>
                    <a:gd name="T22" fmla="*/ 45 w 53"/>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9">
                      <a:moveTo>
                        <a:pt x="45" y="0"/>
                      </a:moveTo>
                      <a:cubicBezTo>
                        <a:pt x="8" y="0"/>
                        <a:pt x="8" y="0"/>
                        <a:pt x="8" y="0"/>
                      </a:cubicBezTo>
                      <a:cubicBezTo>
                        <a:pt x="4" y="0"/>
                        <a:pt x="0" y="3"/>
                        <a:pt x="0" y="7"/>
                      </a:cubicBezTo>
                      <a:cubicBezTo>
                        <a:pt x="0" y="34"/>
                        <a:pt x="0" y="34"/>
                        <a:pt x="0" y="34"/>
                      </a:cubicBezTo>
                      <a:cubicBezTo>
                        <a:pt x="0" y="38"/>
                        <a:pt x="4" y="41"/>
                        <a:pt x="8" y="41"/>
                      </a:cubicBezTo>
                      <a:cubicBezTo>
                        <a:pt x="21" y="41"/>
                        <a:pt x="21" y="41"/>
                        <a:pt x="21" y="41"/>
                      </a:cubicBezTo>
                      <a:cubicBezTo>
                        <a:pt x="26" y="49"/>
                        <a:pt x="26" y="49"/>
                        <a:pt x="26" y="49"/>
                      </a:cubicBezTo>
                      <a:cubicBezTo>
                        <a:pt x="32" y="41"/>
                        <a:pt x="32" y="41"/>
                        <a:pt x="32" y="41"/>
                      </a:cubicBezTo>
                      <a:cubicBezTo>
                        <a:pt x="45" y="41"/>
                        <a:pt x="45" y="41"/>
                        <a:pt x="45" y="41"/>
                      </a:cubicBezTo>
                      <a:cubicBezTo>
                        <a:pt x="49" y="41"/>
                        <a:pt x="53" y="38"/>
                        <a:pt x="53" y="34"/>
                      </a:cubicBezTo>
                      <a:cubicBezTo>
                        <a:pt x="53" y="7"/>
                        <a:pt x="53" y="7"/>
                        <a:pt x="53" y="7"/>
                      </a:cubicBezTo>
                      <a:cubicBezTo>
                        <a:pt x="53" y="3"/>
                        <a:pt x="49" y="0"/>
                        <a:pt x="45" y="0"/>
                      </a:cubicBezTo>
                      <a:close/>
                    </a:path>
                  </a:pathLst>
                </a:custGeom>
                <a:solidFill>
                  <a:srgbClr val="FF572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32" name="iSlídé"/>
                <p:cNvSpPr/>
                <p:nvPr/>
              </p:nvSpPr>
              <p:spPr bwMode="auto">
                <a:xfrm>
                  <a:off x="4486276" y="4048125"/>
                  <a:ext cx="134938" cy="123825"/>
                </a:xfrm>
                <a:custGeom>
                  <a:avLst/>
                  <a:gdLst>
                    <a:gd name="T0" fmla="*/ 24 w 27"/>
                    <a:gd name="T1" fmla="*/ 3 h 25"/>
                    <a:gd name="T2" fmla="*/ 24 w 27"/>
                    <a:gd name="T3" fmla="*/ 3 h 25"/>
                    <a:gd name="T4" fmla="*/ 14 w 27"/>
                    <a:gd name="T5" fmla="*/ 3 h 25"/>
                    <a:gd name="T6" fmla="*/ 14 w 27"/>
                    <a:gd name="T7" fmla="*/ 3 h 25"/>
                    <a:gd name="T8" fmla="*/ 13 w 27"/>
                    <a:gd name="T9" fmla="*/ 3 h 25"/>
                    <a:gd name="T10" fmla="*/ 3 w 27"/>
                    <a:gd name="T11" fmla="*/ 3 h 25"/>
                    <a:gd name="T12" fmla="*/ 3 w 27"/>
                    <a:gd name="T13" fmla="*/ 3 h 25"/>
                    <a:gd name="T14" fmla="*/ 3 w 27"/>
                    <a:gd name="T15" fmla="*/ 14 h 25"/>
                    <a:gd name="T16" fmla="*/ 14 w 27"/>
                    <a:gd name="T17" fmla="*/ 25 h 25"/>
                    <a:gd name="T18" fmla="*/ 14 w 27"/>
                    <a:gd name="T19" fmla="*/ 25 h 25"/>
                    <a:gd name="T20" fmla="*/ 14 w 27"/>
                    <a:gd name="T21" fmla="*/ 25 h 25"/>
                    <a:gd name="T22" fmla="*/ 24 w 27"/>
                    <a:gd name="T23" fmla="*/ 14 h 25"/>
                    <a:gd name="T24" fmla="*/ 24 w 27"/>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5">
                      <a:moveTo>
                        <a:pt x="24" y="3"/>
                      </a:moveTo>
                      <a:cubicBezTo>
                        <a:pt x="24" y="3"/>
                        <a:pt x="24" y="3"/>
                        <a:pt x="24" y="3"/>
                      </a:cubicBezTo>
                      <a:cubicBezTo>
                        <a:pt x="21" y="0"/>
                        <a:pt x="17" y="0"/>
                        <a:pt x="14" y="3"/>
                      </a:cubicBezTo>
                      <a:cubicBezTo>
                        <a:pt x="14" y="3"/>
                        <a:pt x="14" y="3"/>
                        <a:pt x="14" y="3"/>
                      </a:cubicBezTo>
                      <a:cubicBezTo>
                        <a:pt x="13" y="3"/>
                        <a:pt x="13" y="3"/>
                        <a:pt x="13" y="3"/>
                      </a:cubicBezTo>
                      <a:cubicBezTo>
                        <a:pt x="10" y="0"/>
                        <a:pt x="6" y="0"/>
                        <a:pt x="3" y="3"/>
                      </a:cubicBezTo>
                      <a:cubicBezTo>
                        <a:pt x="3" y="3"/>
                        <a:pt x="3" y="3"/>
                        <a:pt x="3" y="3"/>
                      </a:cubicBezTo>
                      <a:cubicBezTo>
                        <a:pt x="0" y="6"/>
                        <a:pt x="0" y="11"/>
                        <a:pt x="3" y="14"/>
                      </a:cubicBezTo>
                      <a:cubicBezTo>
                        <a:pt x="14" y="25"/>
                        <a:pt x="14" y="25"/>
                        <a:pt x="14" y="25"/>
                      </a:cubicBezTo>
                      <a:cubicBezTo>
                        <a:pt x="14" y="25"/>
                        <a:pt x="14" y="25"/>
                        <a:pt x="14" y="25"/>
                      </a:cubicBezTo>
                      <a:cubicBezTo>
                        <a:pt x="14" y="25"/>
                        <a:pt x="14" y="25"/>
                        <a:pt x="14" y="25"/>
                      </a:cubicBezTo>
                      <a:cubicBezTo>
                        <a:pt x="24" y="14"/>
                        <a:pt x="24" y="14"/>
                        <a:pt x="24" y="14"/>
                      </a:cubicBezTo>
                      <a:cubicBezTo>
                        <a:pt x="27" y="11"/>
                        <a:pt x="27" y="6"/>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33" name="ïṥḷïḓè"/>
                <p:cNvSpPr/>
                <p:nvPr/>
              </p:nvSpPr>
              <p:spPr bwMode="auto">
                <a:xfrm>
                  <a:off x="6953251" y="1417638"/>
                  <a:ext cx="306388" cy="285750"/>
                </a:xfrm>
                <a:custGeom>
                  <a:avLst/>
                  <a:gdLst>
                    <a:gd name="T0" fmla="*/ 52 w 61"/>
                    <a:gd name="T1" fmla="*/ 0 h 57"/>
                    <a:gd name="T2" fmla="*/ 9 w 61"/>
                    <a:gd name="T3" fmla="*/ 0 h 57"/>
                    <a:gd name="T4" fmla="*/ 0 w 61"/>
                    <a:gd name="T5" fmla="*/ 9 h 57"/>
                    <a:gd name="T6" fmla="*/ 0 w 61"/>
                    <a:gd name="T7" fmla="*/ 39 h 57"/>
                    <a:gd name="T8" fmla="*/ 9 w 61"/>
                    <a:gd name="T9" fmla="*/ 48 h 57"/>
                    <a:gd name="T10" fmla="*/ 24 w 61"/>
                    <a:gd name="T11" fmla="*/ 48 h 57"/>
                    <a:gd name="T12" fmla="*/ 30 w 61"/>
                    <a:gd name="T13" fmla="*/ 57 h 57"/>
                    <a:gd name="T14" fmla="*/ 37 w 61"/>
                    <a:gd name="T15" fmla="*/ 48 h 57"/>
                    <a:gd name="T16" fmla="*/ 52 w 61"/>
                    <a:gd name="T17" fmla="*/ 48 h 57"/>
                    <a:gd name="T18" fmla="*/ 61 w 61"/>
                    <a:gd name="T19" fmla="*/ 39 h 57"/>
                    <a:gd name="T20" fmla="*/ 61 w 61"/>
                    <a:gd name="T21" fmla="*/ 9 h 57"/>
                    <a:gd name="T22" fmla="*/ 52 w 6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7">
                      <a:moveTo>
                        <a:pt x="52" y="0"/>
                      </a:moveTo>
                      <a:cubicBezTo>
                        <a:pt x="9" y="0"/>
                        <a:pt x="9" y="0"/>
                        <a:pt x="9" y="0"/>
                      </a:cubicBezTo>
                      <a:cubicBezTo>
                        <a:pt x="4" y="0"/>
                        <a:pt x="0" y="4"/>
                        <a:pt x="0" y="9"/>
                      </a:cubicBezTo>
                      <a:cubicBezTo>
                        <a:pt x="0" y="39"/>
                        <a:pt x="0" y="39"/>
                        <a:pt x="0" y="39"/>
                      </a:cubicBezTo>
                      <a:cubicBezTo>
                        <a:pt x="0" y="44"/>
                        <a:pt x="4" y="48"/>
                        <a:pt x="9" y="48"/>
                      </a:cubicBezTo>
                      <a:cubicBezTo>
                        <a:pt x="24" y="48"/>
                        <a:pt x="24" y="48"/>
                        <a:pt x="24" y="48"/>
                      </a:cubicBezTo>
                      <a:cubicBezTo>
                        <a:pt x="30" y="57"/>
                        <a:pt x="30" y="57"/>
                        <a:pt x="30" y="57"/>
                      </a:cubicBezTo>
                      <a:cubicBezTo>
                        <a:pt x="37" y="48"/>
                        <a:pt x="37" y="48"/>
                        <a:pt x="37" y="48"/>
                      </a:cubicBezTo>
                      <a:cubicBezTo>
                        <a:pt x="52" y="48"/>
                        <a:pt x="52" y="48"/>
                        <a:pt x="52" y="48"/>
                      </a:cubicBezTo>
                      <a:cubicBezTo>
                        <a:pt x="57" y="48"/>
                        <a:pt x="61" y="44"/>
                        <a:pt x="61" y="39"/>
                      </a:cubicBezTo>
                      <a:cubicBezTo>
                        <a:pt x="61" y="9"/>
                        <a:pt x="61" y="9"/>
                        <a:pt x="61" y="9"/>
                      </a:cubicBezTo>
                      <a:cubicBezTo>
                        <a:pt x="61" y="4"/>
                        <a:pt x="57" y="0"/>
                        <a:pt x="52" y="0"/>
                      </a:cubicBezTo>
                      <a:close/>
                    </a:path>
                  </a:pathLst>
                </a:custGeom>
                <a:solidFill>
                  <a:srgbClr val="FF572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34" name="íṣḷîḓè"/>
                <p:cNvSpPr/>
                <p:nvPr/>
              </p:nvSpPr>
              <p:spPr bwMode="auto">
                <a:xfrm>
                  <a:off x="7023101" y="1473200"/>
                  <a:ext cx="160338" cy="139700"/>
                </a:xfrm>
                <a:custGeom>
                  <a:avLst/>
                  <a:gdLst>
                    <a:gd name="T0" fmla="*/ 29 w 32"/>
                    <a:gd name="T1" fmla="*/ 4 h 28"/>
                    <a:gd name="T2" fmla="*/ 29 w 32"/>
                    <a:gd name="T3" fmla="*/ 4 h 28"/>
                    <a:gd name="T4" fmla="*/ 16 w 32"/>
                    <a:gd name="T5" fmla="*/ 4 h 28"/>
                    <a:gd name="T6" fmla="*/ 16 w 32"/>
                    <a:gd name="T7" fmla="*/ 4 h 28"/>
                    <a:gd name="T8" fmla="*/ 16 w 32"/>
                    <a:gd name="T9" fmla="*/ 3 h 28"/>
                    <a:gd name="T10" fmla="*/ 4 w 32"/>
                    <a:gd name="T11" fmla="*/ 3 h 28"/>
                    <a:gd name="T12" fmla="*/ 4 w 32"/>
                    <a:gd name="T13" fmla="*/ 3 h 28"/>
                    <a:gd name="T14" fmla="*/ 4 w 32"/>
                    <a:gd name="T15" fmla="*/ 16 h 28"/>
                    <a:gd name="T16" fmla="*/ 16 w 32"/>
                    <a:gd name="T17" fmla="*/ 28 h 28"/>
                    <a:gd name="T18" fmla="*/ 16 w 32"/>
                    <a:gd name="T19" fmla="*/ 28 h 28"/>
                    <a:gd name="T20" fmla="*/ 16 w 32"/>
                    <a:gd name="T21" fmla="*/ 28 h 28"/>
                    <a:gd name="T22" fmla="*/ 29 w 32"/>
                    <a:gd name="T23" fmla="*/ 16 h 28"/>
                    <a:gd name="T24" fmla="*/ 29 w 32"/>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8">
                      <a:moveTo>
                        <a:pt x="29" y="4"/>
                      </a:moveTo>
                      <a:cubicBezTo>
                        <a:pt x="29" y="4"/>
                        <a:pt x="29" y="4"/>
                        <a:pt x="29" y="4"/>
                      </a:cubicBezTo>
                      <a:cubicBezTo>
                        <a:pt x="25" y="0"/>
                        <a:pt x="20" y="0"/>
                        <a:pt x="16" y="4"/>
                      </a:cubicBezTo>
                      <a:cubicBezTo>
                        <a:pt x="16" y="4"/>
                        <a:pt x="16" y="4"/>
                        <a:pt x="16" y="4"/>
                      </a:cubicBezTo>
                      <a:cubicBezTo>
                        <a:pt x="16" y="3"/>
                        <a:pt x="16" y="3"/>
                        <a:pt x="16" y="3"/>
                      </a:cubicBezTo>
                      <a:cubicBezTo>
                        <a:pt x="13" y="0"/>
                        <a:pt x="7" y="0"/>
                        <a:pt x="4" y="3"/>
                      </a:cubicBezTo>
                      <a:cubicBezTo>
                        <a:pt x="4" y="3"/>
                        <a:pt x="4" y="3"/>
                        <a:pt x="4" y="3"/>
                      </a:cubicBezTo>
                      <a:cubicBezTo>
                        <a:pt x="0" y="7"/>
                        <a:pt x="0" y="12"/>
                        <a:pt x="4" y="16"/>
                      </a:cubicBezTo>
                      <a:cubicBezTo>
                        <a:pt x="16" y="28"/>
                        <a:pt x="16" y="28"/>
                        <a:pt x="16" y="28"/>
                      </a:cubicBezTo>
                      <a:cubicBezTo>
                        <a:pt x="16" y="28"/>
                        <a:pt x="16" y="28"/>
                        <a:pt x="16" y="28"/>
                      </a:cubicBezTo>
                      <a:cubicBezTo>
                        <a:pt x="16" y="28"/>
                        <a:pt x="16" y="28"/>
                        <a:pt x="16" y="28"/>
                      </a:cubicBezTo>
                      <a:cubicBezTo>
                        <a:pt x="29" y="16"/>
                        <a:pt x="29" y="16"/>
                        <a:pt x="29" y="16"/>
                      </a:cubicBezTo>
                      <a:cubicBezTo>
                        <a:pt x="32" y="13"/>
                        <a:pt x="32" y="7"/>
                        <a:pt x="2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grpSp>
      </p:grpSp>
    </p:spTree>
    <p:custDataLst>
      <p:tags r:id="rId1"/>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rPr>
              <a:t>投后管理措施及跟踪服务</a:t>
            </a:r>
            <a:endParaRPr lang="zh-CN" altLang="en-US" sz="360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endParaRPr>
          </a:p>
        </p:txBody>
      </p:sp>
      <p:grpSp>
        <p:nvGrpSpPr>
          <p:cNvPr id="4" name="iṩľíd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4658518" y="1744662"/>
            <a:ext cx="2862263" cy="4389438"/>
            <a:chOff x="4679950" y="1230313"/>
            <a:chExt cx="2862263" cy="4389438"/>
          </a:xfrm>
        </p:grpSpPr>
        <p:sp>
          <p:nvSpPr>
            <p:cNvPr id="51" name="iSlîḓe"/>
            <p:cNvSpPr/>
            <p:nvPr/>
          </p:nvSpPr>
          <p:spPr bwMode="auto">
            <a:xfrm>
              <a:off x="5951538" y="2592388"/>
              <a:ext cx="1166813" cy="658813"/>
            </a:xfrm>
            <a:custGeom>
              <a:avLst/>
              <a:gdLst>
                <a:gd name="T0" fmla="*/ 148 w 157"/>
                <a:gd name="T1" fmla="*/ 0 h 89"/>
                <a:gd name="T2" fmla="*/ 144 w 157"/>
                <a:gd name="T3" fmla="*/ 34 h 89"/>
                <a:gd name="T4" fmla="*/ 107 w 157"/>
                <a:gd name="T5" fmla="*/ 85 h 89"/>
                <a:gd name="T6" fmla="*/ 38 w 157"/>
                <a:gd name="T7" fmla="*/ 60 h 89"/>
                <a:gd name="T8" fmla="*/ 16 w 157"/>
                <a:gd name="T9" fmla="*/ 57 h 89"/>
                <a:gd name="T10" fmla="*/ 40 w 157"/>
                <a:gd name="T11" fmla="*/ 47 h 89"/>
                <a:gd name="T12" fmla="*/ 99 w 157"/>
                <a:gd name="T13" fmla="*/ 61 h 89"/>
                <a:gd name="T14" fmla="*/ 120 w 157"/>
                <a:gd name="T15" fmla="*/ 24 h 89"/>
                <a:gd name="T16" fmla="*/ 148 w 157"/>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89">
                  <a:moveTo>
                    <a:pt x="148" y="0"/>
                  </a:moveTo>
                  <a:cubicBezTo>
                    <a:pt x="157" y="4"/>
                    <a:pt x="155" y="19"/>
                    <a:pt x="144" y="34"/>
                  </a:cubicBezTo>
                  <a:cubicBezTo>
                    <a:pt x="132" y="48"/>
                    <a:pt x="113" y="81"/>
                    <a:pt x="107" y="85"/>
                  </a:cubicBezTo>
                  <a:cubicBezTo>
                    <a:pt x="102" y="89"/>
                    <a:pt x="49" y="63"/>
                    <a:pt x="38" y="60"/>
                  </a:cubicBezTo>
                  <a:cubicBezTo>
                    <a:pt x="7" y="70"/>
                    <a:pt x="0" y="64"/>
                    <a:pt x="16" y="57"/>
                  </a:cubicBezTo>
                  <a:cubicBezTo>
                    <a:pt x="40" y="47"/>
                    <a:pt x="40" y="47"/>
                    <a:pt x="40" y="47"/>
                  </a:cubicBezTo>
                  <a:cubicBezTo>
                    <a:pt x="99" y="61"/>
                    <a:pt x="99" y="61"/>
                    <a:pt x="99" y="61"/>
                  </a:cubicBezTo>
                  <a:cubicBezTo>
                    <a:pt x="111" y="42"/>
                    <a:pt x="117" y="30"/>
                    <a:pt x="120" y="24"/>
                  </a:cubicBezTo>
                  <a:cubicBezTo>
                    <a:pt x="130" y="8"/>
                    <a:pt x="137" y="2"/>
                    <a:pt x="148" y="0"/>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2" name="íśḷïde"/>
            <p:cNvSpPr/>
            <p:nvPr/>
          </p:nvSpPr>
          <p:spPr bwMode="auto">
            <a:xfrm>
              <a:off x="6115050" y="2903538"/>
              <a:ext cx="141288" cy="66675"/>
            </a:xfrm>
            <a:custGeom>
              <a:avLst/>
              <a:gdLst>
                <a:gd name="T0" fmla="*/ 19 w 19"/>
                <a:gd name="T1" fmla="*/ 6 h 9"/>
                <a:gd name="T2" fmla="*/ 3 w 19"/>
                <a:gd name="T3" fmla="*/ 0 h 9"/>
                <a:gd name="T4" fmla="*/ 12 w 19"/>
                <a:gd name="T5" fmla="*/ 9 h 9"/>
                <a:gd name="T6" fmla="*/ 19 w 19"/>
                <a:gd name="T7" fmla="*/ 6 h 9"/>
              </a:gdLst>
              <a:ahLst/>
              <a:cxnLst>
                <a:cxn ang="0">
                  <a:pos x="T0" y="T1"/>
                </a:cxn>
                <a:cxn ang="0">
                  <a:pos x="T2" y="T3"/>
                </a:cxn>
                <a:cxn ang="0">
                  <a:pos x="T4" y="T5"/>
                </a:cxn>
                <a:cxn ang="0">
                  <a:pos x="T6" y="T7"/>
                </a:cxn>
              </a:cxnLst>
              <a:rect l="0" t="0" r="r" b="b"/>
              <a:pathLst>
                <a:path w="19" h="9">
                  <a:moveTo>
                    <a:pt x="19" y="6"/>
                  </a:moveTo>
                  <a:cubicBezTo>
                    <a:pt x="15" y="4"/>
                    <a:pt x="7" y="0"/>
                    <a:pt x="3" y="0"/>
                  </a:cubicBezTo>
                  <a:cubicBezTo>
                    <a:pt x="0" y="1"/>
                    <a:pt x="12" y="9"/>
                    <a:pt x="12" y="9"/>
                  </a:cubicBezTo>
                  <a:lnTo>
                    <a:pt x="19" y="6"/>
                  </a:ln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îśḻîďé"/>
            <p:cNvSpPr/>
            <p:nvPr/>
          </p:nvSpPr>
          <p:spPr bwMode="auto">
            <a:xfrm>
              <a:off x="6248400" y="2592388"/>
              <a:ext cx="869950" cy="658813"/>
            </a:xfrm>
            <a:custGeom>
              <a:avLst/>
              <a:gdLst>
                <a:gd name="T0" fmla="*/ 108 w 117"/>
                <a:gd name="T1" fmla="*/ 0 h 89"/>
                <a:gd name="T2" fmla="*/ 80 w 117"/>
                <a:gd name="T3" fmla="*/ 24 h 89"/>
                <a:gd name="T4" fmla="*/ 59 w 117"/>
                <a:gd name="T5" fmla="*/ 61 h 89"/>
                <a:gd name="T6" fmla="*/ 4 w 117"/>
                <a:gd name="T7" fmla="*/ 48 h 89"/>
                <a:gd name="T8" fmla="*/ 0 w 117"/>
                <a:gd name="T9" fmla="*/ 63 h 89"/>
                <a:gd name="T10" fmla="*/ 67 w 117"/>
                <a:gd name="T11" fmla="*/ 85 h 89"/>
                <a:gd name="T12" fmla="*/ 104 w 117"/>
                <a:gd name="T13" fmla="*/ 34 h 89"/>
                <a:gd name="T14" fmla="*/ 108 w 117"/>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89">
                  <a:moveTo>
                    <a:pt x="108" y="0"/>
                  </a:moveTo>
                  <a:cubicBezTo>
                    <a:pt x="97" y="2"/>
                    <a:pt x="90" y="8"/>
                    <a:pt x="80" y="24"/>
                  </a:cubicBezTo>
                  <a:cubicBezTo>
                    <a:pt x="77" y="30"/>
                    <a:pt x="71" y="42"/>
                    <a:pt x="59" y="61"/>
                  </a:cubicBezTo>
                  <a:cubicBezTo>
                    <a:pt x="4" y="48"/>
                    <a:pt x="4" y="48"/>
                    <a:pt x="4" y="48"/>
                  </a:cubicBezTo>
                  <a:cubicBezTo>
                    <a:pt x="0" y="63"/>
                    <a:pt x="0" y="63"/>
                    <a:pt x="0" y="63"/>
                  </a:cubicBezTo>
                  <a:cubicBezTo>
                    <a:pt x="16" y="72"/>
                    <a:pt x="62" y="89"/>
                    <a:pt x="67" y="85"/>
                  </a:cubicBezTo>
                  <a:cubicBezTo>
                    <a:pt x="73" y="81"/>
                    <a:pt x="92" y="48"/>
                    <a:pt x="104" y="34"/>
                  </a:cubicBezTo>
                  <a:cubicBezTo>
                    <a:pt x="115" y="19"/>
                    <a:pt x="117" y="4"/>
                    <a:pt x="108" y="0"/>
                  </a:cubicBezTo>
                  <a:close/>
                </a:path>
              </a:pathLst>
            </a:custGeom>
            <a:solidFill>
              <a:srgbClr val="E4EAE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4" name="ï$ľîdè"/>
            <p:cNvSpPr/>
            <p:nvPr/>
          </p:nvSpPr>
          <p:spPr bwMode="auto">
            <a:xfrm>
              <a:off x="7096125" y="1984376"/>
              <a:ext cx="327025" cy="385763"/>
            </a:xfrm>
            <a:custGeom>
              <a:avLst/>
              <a:gdLst>
                <a:gd name="T0" fmla="*/ 0 w 44"/>
                <a:gd name="T1" fmla="*/ 1 h 52"/>
                <a:gd name="T2" fmla="*/ 38 w 44"/>
                <a:gd name="T3" fmla="*/ 15 h 52"/>
                <a:gd name="T4" fmla="*/ 31 w 44"/>
                <a:gd name="T5" fmla="*/ 52 h 52"/>
                <a:gd name="T6" fmla="*/ 12 w 44"/>
                <a:gd name="T7" fmla="*/ 47 h 52"/>
                <a:gd name="T8" fmla="*/ 0 w 44"/>
                <a:gd name="T9" fmla="*/ 1 h 52"/>
              </a:gdLst>
              <a:ahLst/>
              <a:cxnLst>
                <a:cxn ang="0">
                  <a:pos x="T0" y="T1"/>
                </a:cxn>
                <a:cxn ang="0">
                  <a:pos x="T2" y="T3"/>
                </a:cxn>
                <a:cxn ang="0">
                  <a:pos x="T4" y="T5"/>
                </a:cxn>
                <a:cxn ang="0">
                  <a:pos x="T6" y="T7"/>
                </a:cxn>
                <a:cxn ang="0">
                  <a:pos x="T8" y="T9"/>
                </a:cxn>
              </a:cxnLst>
              <a:rect l="0" t="0" r="r" b="b"/>
              <a:pathLst>
                <a:path w="44" h="52">
                  <a:moveTo>
                    <a:pt x="0" y="1"/>
                  </a:moveTo>
                  <a:cubicBezTo>
                    <a:pt x="11" y="0"/>
                    <a:pt x="31" y="0"/>
                    <a:pt x="38" y="15"/>
                  </a:cubicBezTo>
                  <a:cubicBezTo>
                    <a:pt x="44" y="27"/>
                    <a:pt x="31" y="52"/>
                    <a:pt x="31" y="52"/>
                  </a:cubicBezTo>
                  <a:cubicBezTo>
                    <a:pt x="12" y="47"/>
                    <a:pt x="12" y="47"/>
                    <a:pt x="12" y="47"/>
                  </a:cubicBezTo>
                  <a:lnTo>
                    <a:pt x="0" y="1"/>
                  </a:ln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5" name="îṧlïdê"/>
            <p:cNvSpPr/>
            <p:nvPr/>
          </p:nvSpPr>
          <p:spPr bwMode="auto">
            <a:xfrm>
              <a:off x="6710363" y="3414713"/>
              <a:ext cx="735013" cy="2035175"/>
            </a:xfrm>
            <a:custGeom>
              <a:avLst/>
              <a:gdLst>
                <a:gd name="T0" fmla="*/ 25 w 99"/>
                <a:gd name="T1" fmla="*/ 275 h 275"/>
                <a:gd name="T2" fmla="*/ 99 w 99"/>
                <a:gd name="T3" fmla="*/ 0 h 275"/>
                <a:gd name="T4" fmla="*/ 26 w 99"/>
                <a:gd name="T5" fmla="*/ 7 h 275"/>
                <a:gd name="T6" fmla="*/ 2 w 99"/>
                <a:gd name="T7" fmla="*/ 275 h 275"/>
                <a:gd name="T8" fmla="*/ 25 w 99"/>
                <a:gd name="T9" fmla="*/ 275 h 275"/>
              </a:gdLst>
              <a:ahLst/>
              <a:cxnLst>
                <a:cxn ang="0">
                  <a:pos x="T0" y="T1"/>
                </a:cxn>
                <a:cxn ang="0">
                  <a:pos x="T2" y="T3"/>
                </a:cxn>
                <a:cxn ang="0">
                  <a:pos x="T4" y="T5"/>
                </a:cxn>
                <a:cxn ang="0">
                  <a:pos x="T6" y="T7"/>
                </a:cxn>
                <a:cxn ang="0">
                  <a:pos x="T8" y="T9"/>
                </a:cxn>
              </a:cxnLst>
              <a:rect l="0" t="0" r="r" b="b"/>
              <a:pathLst>
                <a:path w="99" h="275">
                  <a:moveTo>
                    <a:pt x="25" y="275"/>
                  </a:moveTo>
                  <a:cubicBezTo>
                    <a:pt x="99" y="0"/>
                    <a:pt x="99" y="0"/>
                    <a:pt x="99" y="0"/>
                  </a:cubicBezTo>
                  <a:cubicBezTo>
                    <a:pt x="26" y="7"/>
                    <a:pt x="26" y="7"/>
                    <a:pt x="26" y="7"/>
                  </a:cubicBezTo>
                  <a:cubicBezTo>
                    <a:pt x="9" y="92"/>
                    <a:pt x="0" y="192"/>
                    <a:pt x="2" y="275"/>
                  </a:cubicBezTo>
                  <a:lnTo>
                    <a:pt x="25" y="275"/>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6" name="ïs1îḑé"/>
            <p:cNvSpPr/>
            <p:nvPr/>
          </p:nvSpPr>
          <p:spPr bwMode="auto">
            <a:xfrm>
              <a:off x="6456363" y="5449888"/>
              <a:ext cx="439738" cy="169863"/>
            </a:xfrm>
            <a:custGeom>
              <a:avLst/>
              <a:gdLst>
                <a:gd name="T0" fmla="*/ 59 w 59"/>
                <a:gd name="T1" fmla="*/ 0 h 23"/>
                <a:gd name="T2" fmla="*/ 59 w 59"/>
                <a:gd name="T3" fmla="*/ 23 h 23"/>
                <a:gd name="T4" fmla="*/ 50 w 59"/>
                <a:gd name="T5" fmla="*/ 23 h 23"/>
                <a:gd name="T6" fmla="*/ 50 w 59"/>
                <a:gd name="T7" fmla="*/ 18 h 23"/>
                <a:gd name="T8" fmla="*/ 42 w 59"/>
                <a:gd name="T9" fmla="*/ 23 h 23"/>
                <a:gd name="T10" fmla="*/ 0 w 59"/>
                <a:gd name="T11" fmla="*/ 23 h 23"/>
                <a:gd name="T12" fmla="*/ 3 w 59"/>
                <a:gd name="T13" fmla="*/ 15 h 23"/>
                <a:gd name="T14" fmla="*/ 40 w 59"/>
                <a:gd name="T15" fmla="*/ 0 h 23"/>
                <a:gd name="T16" fmla="*/ 59 w 5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3">
                  <a:moveTo>
                    <a:pt x="59" y="0"/>
                  </a:moveTo>
                  <a:cubicBezTo>
                    <a:pt x="59" y="23"/>
                    <a:pt x="59" y="23"/>
                    <a:pt x="59" y="23"/>
                  </a:cubicBezTo>
                  <a:cubicBezTo>
                    <a:pt x="50" y="23"/>
                    <a:pt x="50" y="23"/>
                    <a:pt x="50" y="23"/>
                  </a:cubicBezTo>
                  <a:cubicBezTo>
                    <a:pt x="50" y="18"/>
                    <a:pt x="50" y="18"/>
                    <a:pt x="50" y="18"/>
                  </a:cubicBezTo>
                  <a:cubicBezTo>
                    <a:pt x="42" y="23"/>
                    <a:pt x="42" y="23"/>
                    <a:pt x="42" y="23"/>
                  </a:cubicBezTo>
                  <a:cubicBezTo>
                    <a:pt x="0" y="23"/>
                    <a:pt x="0" y="23"/>
                    <a:pt x="0" y="23"/>
                  </a:cubicBezTo>
                  <a:cubicBezTo>
                    <a:pt x="0" y="23"/>
                    <a:pt x="0" y="18"/>
                    <a:pt x="3" y="15"/>
                  </a:cubicBezTo>
                  <a:cubicBezTo>
                    <a:pt x="5" y="12"/>
                    <a:pt x="40" y="0"/>
                    <a:pt x="40" y="0"/>
                  </a:cubicBezTo>
                  <a:lnTo>
                    <a:pt x="59" y="0"/>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57" name="ïŝļiḓe"/>
            <p:cNvSpPr/>
            <p:nvPr/>
          </p:nvSpPr>
          <p:spPr bwMode="auto">
            <a:xfrm>
              <a:off x="7065963" y="3414713"/>
              <a:ext cx="461963" cy="2035175"/>
            </a:xfrm>
            <a:custGeom>
              <a:avLst/>
              <a:gdLst>
                <a:gd name="T0" fmla="*/ 51 w 62"/>
                <a:gd name="T1" fmla="*/ 0 h 275"/>
                <a:gd name="T2" fmla="*/ 45 w 62"/>
                <a:gd name="T3" fmla="*/ 275 h 275"/>
                <a:gd name="T4" fmla="*/ 22 w 62"/>
                <a:gd name="T5" fmla="*/ 275 h 275"/>
                <a:gd name="T6" fmla="*/ 0 w 62"/>
                <a:gd name="T7" fmla="*/ 7 h 275"/>
                <a:gd name="T8" fmla="*/ 51 w 62"/>
                <a:gd name="T9" fmla="*/ 0 h 275"/>
              </a:gdLst>
              <a:ahLst/>
              <a:cxnLst>
                <a:cxn ang="0">
                  <a:pos x="T0" y="T1"/>
                </a:cxn>
                <a:cxn ang="0">
                  <a:pos x="T2" y="T3"/>
                </a:cxn>
                <a:cxn ang="0">
                  <a:pos x="T4" y="T5"/>
                </a:cxn>
                <a:cxn ang="0">
                  <a:pos x="T6" y="T7"/>
                </a:cxn>
                <a:cxn ang="0">
                  <a:pos x="T8" y="T9"/>
                </a:cxn>
              </a:cxnLst>
              <a:rect l="0" t="0" r="r" b="b"/>
              <a:pathLst>
                <a:path w="62" h="275">
                  <a:moveTo>
                    <a:pt x="51" y="0"/>
                  </a:moveTo>
                  <a:cubicBezTo>
                    <a:pt x="62" y="36"/>
                    <a:pt x="49" y="221"/>
                    <a:pt x="45" y="275"/>
                  </a:cubicBezTo>
                  <a:cubicBezTo>
                    <a:pt x="22" y="275"/>
                    <a:pt x="22" y="275"/>
                    <a:pt x="22" y="275"/>
                  </a:cubicBezTo>
                  <a:cubicBezTo>
                    <a:pt x="6" y="216"/>
                    <a:pt x="1" y="106"/>
                    <a:pt x="0" y="7"/>
                  </a:cubicBezTo>
                  <a:lnTo>
                    <a:pt x="51" y="0"/>
                  </a:lnTo>
                  <a:close/>
                </a:path>
              </a:pathLst>
            </a:custGeom>
            <a:solidFill>
              <a:srgbClr val="20416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8" name="ïšľiḍé"/>
            <p:cNvSpPr/>
            <p:nvPr/>
          </p:nvSpPr>
          <p:spPr bwMode="auto">
            <a:xfrm>
              <a:off x="6873875" y="2578101"/>
              <a:ext cx="579438" cy="931863"/>
            </a:xfrm>
            <a:custGeom>
              <a:avLst/>
              <a:gdLst>
                <a:gd name="T0" fmla="*/ 74 w 78"/>
                <a:gd name="T1" fmla="*/ 2 h 126"/>
                <a:gd name="T2" fmla="*/ 56 w 78"/>
                <a:gd name="T3" fmla="*/ 1 h 126"/>
                <a:gd name="T4" fmla="*/ 26 w 78"/>
                <a:gd name="T5" fmla="*/ 2 h 126"/>
                <a:gd name="T6" fmla="*/ 12 w 78"/>
                <a:gd name="T7" fmla="*/ 9 h 126"/>
                <a:gd name="T8" fmla="*/ 1 w 78"/>
                <a:gd name="T9" fmla="*/ 37 h 126"/>
                <a:gd name="T10" fmla="*/ 1 w 78"/>
                <a:gd name="T11" fmla="*/ 70 h 126"/>
                <a:gd name="T12" fmla="*/ 4 w 78"/>
                <a:gd name="T13" fmla="*/ 120 h 126"/>
                <a:gd name="T14" fmla="*/ 77 w 78"/>
                <a:gd name="T15" fmla="*/ 113 h 126"/>
                <a:gd name="T16" fmla="*/ 77 w 78"/>
                <a:gd name="T17" fmla="*/ 60 h 126"/>
                <a:gd name="T18" fmla="*/ 74 w 78"/>
                <a:gd name="T19"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26">
                  <a:moveTo>
                    <a:pt x="74" y="2"/>
                  </a:moveTo>
                  <a:cubicBezTo>
                    <a:pt x="71" y="1"/>
                    <a:pt x="61" y="1"/>
                    <a:pt x="56" y="1"/>
                  </a:cubicBezTo>
                  <a:cubicBezTo>
                    <a:pt x="56" y="1"/>
                    <a:pt x="27" y="0"/>
                    <a:pt x="26" y="2"/>
                  </a:cubicBezTo>
                  <a:cubicBezTo>
                    <a:pt x="16" y="3"/>
                    <a:pt x="12" y="9"/>
                    <a:pt x="12" y="9"/>
                  </a:cubicBezTo>
                  <a:cubicBezTo>
                    <a:pt x="12" y="9"/>
                    <a:pt x="1" y="19"/>
                    <a:pt x="1" y="37"/>
                  </a:cubicBezTo>
                  <a:cubicBezTo>
                    <a:pt x="1" y="41"/>
                    <a:pt x="0" y="55"/>
                    <a:pt x="1" y="70"/>
                  </a:cubicBezTo>
                  <a:cubicBezTo>
                    <a:pt x="2" y="92"/>
                    <a:pt x="4" y="120"/>
                    <a:pt x="4" y="120"/>
                  </a:cubicBezTo>
                  <a:cubicBezTo>
                    <a:pt x="4" y="120"/>
                    <a:pt x="51" y="126"/>
                    <a:pt x="77" y="113"/>
                  </a:cubicBezTo>
                  <a:cubicBezTo>
                    <a:pt x="77" y="113"/>
                    <a:pt x="75" y="84"/>
                    <a:pt x="77" y="60"/>
                  </a:cubicBezTo>
                  <a:cubicBezTo>
                    <a:pt x="78" y="39"/>
                    <a:pt x="74" y="2"/>
                    <a:pt x="74" y="2"/>
                  </a:cubicBezTo>
                  <a:close/>
                </a:path>
              </a:pathLst>
            </a:custGeom>
            <a:solidFill>
              <a:srgbClr val="FD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9" name="ïṣḻíḍé"/>
            <p:cNvSpPr/>
            <p:nvPr/>
          </p:nvSpPr>
          <p:spPr bwMode="auto">
            <a:xfrm>
              <a:off x="6946900" y="2000251"/>
              <a:ext cx="431800" cy="717550"/>
            </a:xfrm>
            <a:custGeom>
              <a:avLst/>
              <a:gdLst>
                <a:gd name="T0" fmla="*/ 7 w 58"/>
                <a:gd name="T1" fmla="*/ 11 h 97"/>
                <a:gd name="T2" fmla="*/ 7 w 58"/>
                <a:gd name="T3" fmla="*/ 58 h 97"/>
                <a:gd name="T4" fmla="*/ 22 w 58"/>
                <a:gd name="T5" fmla="*/ 65 h 97"/>
                <a:gd name="T6" fmla="*/ 22 w 58"/>
                <a:gd name="T7" fmla="*/ 77 h 97"/>
                <a:gd name="T8" fmla="*/ 19 w 58"/>
                <a:gd name="T9" fmla="*/ 92 h 97"/>
                <a:gd name="T10" fmla="*/ 42 w 58"/>
                <a:gd name="T11" fmla="*/ 87 h 97"/>
                <a:gd name="T12" fmla="*/ 49 w 58"/>
                <a:gd name="T13" fmla="*/ 78 h 97"/>
                <a:gd name="T14" fmla="*/ 43 w 58"/>
                <a:gd name="T15" fmla="*/ 73 h 97"/>
                <a:gd name="T16" fmla="*/ 44 w 58"/>
                <a:gd name="T17" fmla="*/ 55 h 97"/>
                <a:gd name="T18" fmla="*/ 55 w 58"/>
                <a:gd name="T19" fmla="*/ 51 h 97"/>
                <a:gd name="T20" fmla="*/ 50 w 58"/>
                <a:gd name="T21" fmla="*/ 38 h 97"/>
                <a:gd name="T22" fmla="*/ 35 w 58"/>
                <a:gd name="T23" fmla="*/ 9 h 97"/>
                <a:gd name="T24" fmla="*/ 7 w 58"/>
                <a:gd name="T25"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7">
                  <a:moveTo>
                    <a:pt x="7" y="11"/>
                  </a:moveTo>
                  <a:cubicBezTo>
                    <a:pt x="1" y="32"/>
                    <a:pt x="0" y="48"/>
                    <a:pt x="7" y="58"/>
                  </a:cubicBezTo>
                  <a:cubicBezTo>
                    <a:pt x="11" y="66"/>
                    <a:pt x="22" y="65"/>
                    <a:pt x="22" y="65"/>
                  </a:cubicBezTo>
                  <a:cubicBezTo>
                    <a:pt x="22" y="77"/>
                    <a:pt x="22" y="77"/>
                    <a:pt x="22" y="77"/>
                  </a:cubicBezTo>
                  <a:cubicBezTo>
                    <a:pt x="22" y="77"/>
                    <a:pt x="13" y="87"/>
                    <a:pt x="19" y="92"/>
                  </a:cubicBezTo>
                  <a:cubicBezTo>
                    <a:pt x="25" y="97"/>
                    <a:pt x="35" y="92"/>
                    <a:pt x="42" y="87"/>
                  </a:cubicBezTo>
                  <a:cubicBezTo>
                    <a:pt x="47" y="84"/>
                    <a:pt x="49" y="78"/>
                    <a:pt x="49" y="78"/>
                  </a:cubicBezTo>
                  <a:cubicBezTo>
                    <a:pt x="49" y="78"/>
                    <a:pt x="46" y="78"/>
                    <a:pt x="43" y="73"/>
                  </a:cubicBezTo>
                  <a:cubicBezTo>
                    <a:pt x="41" y="70"/>
                    <a:pt x="44" y="55"/>
                    <a:pt x="44" y="55"/>
                  </a:cubicBezTo>
                  <a:cubicBezTo>
                    <a:pt x="44" y="55"/>
                    <a:pt x="50" y="60"/>
                    <a:pt x="55" y="51"/>
                  </a:cubicBezTo>
                  <a:cubicBezTo>
                    <a:pt x="58" y="46"/>
                    <a:pt x="56" y="36"/>
                    <a:pt x="50" y="38"/>
                  </a:cubicBezTo>
                  <a:cubicBezTo>
                    <a:pt x="50" y="38"/>
                    <a:pt x="55" y="18"/>
                    <a:pt x="35" y="9"/>
                  </a:cubicBezTo>
                  <a:cubicBezTo>
                    <a:pt x="15" y="0"/>
                    <a:pt x="7" y="11"/>
                    <a:pt x="7" y="11"/>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60" name="iṣ1íḋê"/>
            <p:cNvSpPr/>
            <p:nvPr/>
          </p:nvSpPr>
          <p:spPr bwMode="auto">
            <a:xfrm>
              <a:off x="6530975" y="2578101"/>
              <a:ext cx="1011238" cy="887413"/>
            </a:xfrm>
            <a:custGeom>
              <a:avLst/>
              <a:gdLst>
                <a:gd name="T0" fmla="*/ 121 w 136"/>
                <a:gd name="T1" fmla="*/ 3 h 120"/>
                <a:gd name="T2" fmla="*/ 132 w 136"/>
                <a:gd name="T3" fmla="*/ 33 h 120"/>
                <a:gd name="T4" fmla="*/ 121 w 136"/>
                <a:gd name="T5" fmla="*/ 97 h 120"/>
                <a:gd name="T6" fmla="*/ 36 w 136"/>
                <a:gd name="T7" fmla="*/ 117 h 120"/>
                <a:gd name="T8" fmla="*/ 3 w 136"/>
                <a:gd name="T9" fmla="*/ 112 h 120"/>
                <a:gd name="T10" fmla="*/ 34 w 136"/>
                <a:gd name="T11" fmla="*/ 108 h 120"/>
                <a:gd name="T12" fmla="*/ 99 w 136"/>
                <a:gd name="T13" fmla="*/ 83 h 120"/>
                <a:gd name="T14" fmla="*/ 106 w 136"/>
                <a:gd name="T15" fmla="*/ 34 h 120"/>
                <a:gd name="T16" fmla="*/ 121 w 136"/>
                <a:gd name="T17"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20">
                  <a:moveTo>
                    <a:pt x="121" y="3"/>
                  </a:moveTo>
                  <a:cubicBezTo>
                    <a:pt x="130" y="6"/>
                    <a:pt x="136" y="15"/>
                    <a:pt x="132" y="33"/>
                  </a:cubicBezTo>
                  <a:cubicBezTo>
                    <a:pt x="128" y="52"/>
                    <a:pt x="124" y="90"/>
                    <a:pt x="121" y="97"/>
                  </a:cubicBezTo>
                  <a:cubicBezTo>
                    <a:pt x="118" y="104"/>
                    <a:pt x="36" y="117"/>
                    <a:pt x="36" y="117"/>
                  </a:cubicBezTo>
                  <a:cubicBezTo>
                    <a:pt x="19" y="120"/>
                    <a:pt x="4" y="115"/>
                    <a:pt x="3" y="112"/>
                  </a:cubicBezTo>
                  <a:cubicBezTo>
                    <a:pt x="0" y="106"/>
                    <a:pt x="23" y="112"/>
                    <a:pt x="34" y="108"/>
                  </a:cubicBezTo>
                  <a:cubicBezTo>
                    <a:pt x="99" y="83"/>
                    <a:pt x="99" y="83"/>
                    <a:pt x="99" y="83"/>
                  </a:cubicBezTo>
                  <a:cubicBezTo>
                    <a:pt x="102" y="57"/>
                    <a:pt x="105" y="40"/>
                    <a:pt x="106" y="34"/>
                  </a:cubicBezTo>
                  <a:cubicBezTo>
                    <a:pt x="110" y="16"/>
                    <a:pt x="113" y="0"/>
                    <a:pt x="121" y="3"/>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61" name="îşľîďê"/>
            <p:cNvSpPr/>
            <p:nvPr/>
          </p:nvSpPr>
          <p:spPr bwMode="auto">
            <a:xfrm>
              <a:off x="6902450" y="1984376"/>
              <a:ext cx="468313" cy="311150"/>
            </a:xfrm>
            <a:custGeom>
              <a:avLst/>
              <a:gdLst>
                <a:gd name="T0" fmla="*/ 31 w 63"/>
                <a:gd name="T1" fmla="*/ 11 h 42"/>
                <a:gd name="T2" fmla="*/ 42 w 63"/>
                <a:gd name="T3" fmla="*/ 19 h 42"/>
                <a:gd name="T4" fmla="*/ 55 w 63"/>
                <a:gd name="T5" fmla="*/ 42 h 42"/>
                <a:gd name="T6" fmla="*/ 55 w 63"/>
                <a:gd name="T7" fmla="*/ 10 h 42"/>
                <a:gd name="T8" fmla="*/ 38 w 63"/>
                <a:gd name="T9" fmla="*/ 3 h 42"/>
                <a:gd name="T10" fmla="*/ 15 w 63"/>
                <a:gd name="T11" fmla="*/ 1 h 42"/>
                <a:gd name="T12" fmla="*/ 9 w 63"/>
                <a:gd name="T13" fmla="*/ 29 h 42"/>
                <a:gd name="T14" fmla="*/ 31 w 63"/>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2">
                  <a:moveTo>
                    <a:pt x="31" y="11"/>
                  </a:moveTo>
                  <a:cubicBezTo>
                    <a:pt x="31" y="11"/>
                    <a:pt x="42" y="12"/>
                    <a:pt x="42" y="19"/>
                  </a:cubicBezTo>
                  <a:cubicBezTo>
                    <a:pt x="42" y="26"/>
                    <a:pt x="43" y="40"/>
                    <a:pt x="55" y="42"/>
                  </a:cubicBezTo>
                  <a:cubicBezTo>
                    <a:pt x="55" y="42"/>
                    <a:pt x="63" y="21"/>
                    <a:pt x="55" y="10"/>
                  </a:cubicBezTo>
                  <a:cubicBezTo>
                    <a:pt x="47" y="1"/>
                    <a:pt x="38" y="3"/>
                    <a:pt x="38" y="3"/>
                  </a:cubicBezTo>
                  <a:cubicBezTo>
                    <a:pt x="38" y="3"/>
                    <a:pt x="29" y="0"/>
                    <a:pt x="15" y="1"/>
                  </a:cubicBezTo>
                  <a:cubicBezTo>
                    <a:pt x="0" y="3"/>
                    <a:pt x="9" y="29"/>
                    <a:pt x="9" y="29"/>
                  </a:cubicBezTo>
                  <a:cubicBezTo>
                    <a:pt x="10" y="27"/>
                    <a:pt x="15" y="8"/>
                    <a:pt x="31" y="11"/>
                  </a:cubicBez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algn="ctr"/>
            </a:p>
          </p:txBody>
        </p:sp>
        <p:sp>
          <p:nvSpPr>
            <p:cNvPr id="62" name="ïṧ1ídè"/>
            <p:cNvSpPr/>
            <p:nvPr/>
          </p:nvSpPr>
          <p:spPr bwMode="auto">
            <a:xfrm>
              <a:off x="7251700" y="2281238"/>
              <a:ext cx="60325" cy="88900"/>
            </a:xfrm>
            <a:custGeom>
              <a:avLst/>
              <a:gdLst>
                <a:gd name="T0" fmla="*/ 8 w 8"/>
                <a:gd name="T1" fmla="*/ 2 h 12"/>
                <a:gd name="T2" fmla="*/ 5 w 8"/>
                <a:gd name="T3" fmla="*/ 12 h 12"/>
                <a:gd name="T4" fmla="*/ 3 w 8"/>
                <a:gd name="T5" fmla="*/ 0 h 12"/>
                <a:gd name="T6" fmla="*/ 8 w 8"/>
                <a:gd name="T7" fmla="*/ 2 h 12"/>
              </a:gdLst>
              <a:ahLst/>
              <a:cxnLst>
                <a:cxn ang="0">
                  <a:pos x="T0" y="T1"/>
                </a:cxn>
                <a:cxn ang="0">
                  <a:pos x="T2" y="T3"/>
                </a:cxn>
                <a:cxn ang="0">
                  <a:pos x="T4" y="T5"/>
                </a:cxn>
                <a:cxn ang="0">
                  <a:pos x="T6" y="T7"/>
                </a:cxn>
              </a:cxnLst>
              <a:rect l="0" t="0" r="r" b="b"/>
              <a:pathLst>
                <a:path w="8" h="12">
                  <a:moveTo>
                    <a:pt x="8" y="2"/>
                  </a:moveTo>
                  <a:cubicBezTo>
                    <a:pt x="8" y="2"/>
                    <a:pt x="7" y="12"/>
                    <a:pt x="5" y="12"/>
                  </a:cubicBezTo>
                  <a:cubicBezTo>
                    <a:pt x="0" y="11"/>
                    <a:pt x="3" y="0"/>
                    <a:pt x="3" y="0"/>
                  </a:cubicBezTo>
                  <a:lnTo>
                    <a:pt x="8" y="2"/>
                  </a:ln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ïš1îḓè"/>
            <p:cNvSpPr/>
            <p:nvPr/>
          </p:nvSpPr>
          <p:spPr bwMode="auto">
            <a:xfrm>
              <a:off x="6962775" y="5449888"/>
              <a:ext cx="438150" cy="169863"/>
            </a:xfrm>
            <a:custGeom>
              <a:avLst/>
              <a:gdLst>
                <a:gd name="T0" fmla="*/ 59 w 59"/>
                <a:gd name="T1" fmla="*/ 0 h 23"/>
                <a:gd name="T2" fmla="*/ 59 w 59"/>
                <a:gd name="T3" fmla="*/ 23 h 23"/>
                <a:gd name="T4" fmla="*/ 50 w 59"/>
                <a:gd name="T5" fmla="*/ 23 h 23"/>
                <a:gd name="T6" fmla="*/ 50 w 59"/>
                <a:gd name="T7" fmla="*/ 18 h 23"/>
                <a:gd name="T8" fmla="*/ 42 w 59"/>
                <a:gd name="T9" fmla="*/ 23 h 23"/>
                <a:gd name="T10" fmla="*/ 0 w 59"/>
                <a:gd name="T11" fmla="*/ 23 h 23"/>
                <a:gd name="T12" fmla="*/ 3 w 59"/>
                <a:gd name="T13" fmla="*/ 15 h 23"/>
                <a:gd name="T14" fmla="*/ 41 w 59"/>
                <a:gd name="T15" fmla="*/ 0 h 23"/>
                <a:gd name="T16" fmla="*/ 59 w 5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3">
                  <a:moveTo>
                    <a:pt x="59" y="0"/>
                  </a:moveTo>
                  <a:cubicBezTo>
                    <a:pt x="59" y="23"/>
                    <a:pt x="59" y="23"/>
                    <a:pt x="59" y="23"/>
                  </a:cubicBezTo>
                  <a:cubicBezTo>
                    <a:pt x="50" y="23"/>
                    <a:pt x="50" y="23"/>
                    <a:pt x="50" y="23"/>
                  </a:cubicBezTo>
                  <a:cubicBezTo>
                    <a:pt x="50" y="18"/>
                    <a:pt x="50" y="18"/>
                    <a:pt x="50" y="18"/>
                  </a:cubicBezTo>
                  <a:cubicBezTo>
                    <a:pt x="42" y="23"/>
                    <a:pt x="42" y="23"/>
                    <a:pt x="42" y="23"/>
                  </a:cubicBezTo>
                  <a:cubicBezTo>
                    <a:pt x="0" y="23"/>
                    <a:pt x="0" y="23"/>
                    <a:pt x="0" y="23"/>
                  </a:cubicBezTo>
                  <a:cubicBezTo>
                    <a:pt x="0" y="23"/>
                    <a:pt x="0" y="18"/>
                    <a:pt x="3" y="15"/>
                  </a:cubicBezTo>
                  <a:cubicBezTo>
                    <a:pt x="6" y="12"/>
                    <a:pt x="41" y="0"/>
                    <a:pt x="41" y="0"/>
                  </a:cubicBezTo>
                  <a:lnTo>
                    <a:pt x="59" y="0"/>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64" name="ïslîḍè"/>
            <p:cNvSpPr/>
            <p:nvPr/>
          </p:nvSpPr>
          <p:spPr bwMode="auto">
            <a:xfrm>
              <a:off x="7132638" y="2525713"/>
              <a:ext cx="201613" cy="207963"/>
            </a:xfrm>
            <a:custGeom>
              <a:avLst/>
              <a:gdLst>
                <a:gd name="T0" fmla="*/ 0 w 27"/>
                <a:gd name="T1" fmla="*/ 23 h 28"/>
                <a:gd name="T2" fmla="*/ 18 w 27"/>
                <a:gd name="T3" fmla="*/ 0 h 28"/>
                <a:gd name="T4" fmla="*/ 27 w 27"/>
                <a:gd name="T5" fmla="*/ 8 h 28"/>
                <a:gd name="T6" fmla="*/ 13 w 27"/>
                <a:gd name="T7" fmla="*/ 23 h 28"/>
                <a:gd name="T8" fmla="*/ 0 w 27"/>
                <a:gd name="T9" fmla="*/ 23 h 28"/>
              </a:gdLst>
              <a:ahLst/>
              <a:cxnLst>
                <a:cxn ang="0">
                  <a:pos x="T0" y="T1"/>
                </a:cxn>
                <a:cxn ang="0">
                  <a:pos x="T2" y="T3"/>
                </a:cxn>
                <a:cxn ang="0">
                  <a:pos x="T4" y="T5"/>
                </a:cxn>
                <a:cxn ang="0">
                  <a:pos x="T6" y="T7"/>
                </a:cxn>
                <a:cxn ang="0">
                  <a:pos x="T8" y="T9"/>
                </a:cxn>
              </a:cxnLst>
              <a:rect l="0" t="0" r="r" b="b"/>
              <a:pathLst>
                <a:path w="27" h="28">
                  <a:moveTo>
                    <a:pt x="0" y="23"/>
                  </a:moveTo>
                  <a:cubicBezTo>
                    <a:pt x="18" y="0"/>
                    <a:pt x="18" y="0"/>
                    <a:pt x="18" y="0"/>
                  </a:cubicBezTo>
                  <a:cubicBezTo>
                    <a:pt x="27" y="8"/>
                    <a:pt x="27" y="8"/>
                    <a:pt x="27" y="8"/>
                  </a:cubicBezTo>
                  <a:cubicBezTo>
                    <a:pt x="27" y="8"/>
                    <a:pt x="21" y="20"/>
                    <a:pt x="13" y="23"/>
                  </a:cubicBezTo>
                  <a:cubicBezTo>
                    <a:pt x="2" y="28"/>
                    <a:pt x="0" y="23"/>
                    <a:pt x="0" y="23"/>
                  </a:cubicBezTo>
                  <a:close/>
                </a:path>
              </a:pathLst>
            </a:custGeom>
            <a:solidFill>
              <a:srgbClr val="FD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65" name="iṧḻïḑê"/>
            <p:cNvSpPr/>
            <p:nvPr/>
          </p:nvSpPr>
          <p:spPr bwMode="auto">
            <a:xfrm>
              <a:off x="7037388" y="2533651"/>
              <a:ext cx="95250" cy="169863"/>
            </a:xfrm>
            <a:custGeom>
              <a:avLst/>
              <a:gdLst>
                <a:gd name="T0" fmla="*/ 13 w 13"/>
                <a:gd name="T1" fmla="*/ 22 h 23"/>
                <a:gd name="T2" fmla="*/ 10 w 13"/>
                <a:gd name="T3" fmla="*/ 0 h 23"/>
                <a:gd name="T4" fmla="*/ 4 w 13"/>
                <a:gd name="T5" fmla="*/ 8 h 23"/>
                <a:gd name="T6" fmla="*/ 4 w 13"/>
                <a:gd name="T7" fmla="*/ 20 h 23"/>
                <a:gd name="T8" fmla="*/ 13 w 13"/>
                <a:gd name="T9" fmla="*/ 22 h 23"/>
              </a:gdLst>
              <a:ahLst/>
              <a:cxnLst>
                <a:cxn ang="0">
                  <a:pos x="T0" y="T1"/>
                </a:cxn>
                <a:cxn ang="0">
                  <a:pos x="T2" y="T3"/>
                </a:cxn>
                <a:cxn ang="0">
                  <a:pos x="T4" y="T5"/>
                </a:cxn>
                <a:cxn ang="0">
                  <a:pos x="T6" y="T7"/>
                </a:cxn>
                <a:cxn ang="0">
                  <a:pos x="T8" y="T9"/>
                </a:cxn>
              </a:cxnLst>
              <a:rect l="0" t="0" r="r" b="b"/>
              <a:pathLst>
                <a:path w="13" h="23">
                  <a:moveTo>
                    <a:pt x="13" y="22"/>
                  </a:moveTo>
                  <a:cubicBezTo>
                    <a:pt x="13" y="22"/>
                    <a:pt x="10" y="9"/>
                    <a:pt x="10" y="0"/>
                  </a:cubicBezTo>
                  <a:cubicBezTo>
                    <a:pt x="4" y="8"/>
                    <a:pt x="4" y="8"/>
                    <a:pt x="4" y="8"/>
                  </a:cubicBezTo>
                  <a:cubicBezTo>
                    <a:pt x="4" y="8"/>
                    <a:pt x="0" y="16"/>
                    <a:pt x="4" y="20"/>
                  </a:cubicBezTo>
                  <a:cubicBezTo>
                    <a:pt x="7" y="23"/>
                    <a:pt x="13" y="22"/>
                    <a:pt x="13" y="22"/>
                  </a:cubicBezTo>
                  <a:close/>
                </a:path>
              </a:pathLst>
            </a:custGeom>
            <a:solidFill>
              <a:srgbClr val="FD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66" name="ïṧ1îdé"/>
            <p:cNvSpPr/>
            <p:nvPr/>
          </p:nvSpPr>
          <p:spPr bwMode="auto">
            <a:xfrm>
              <a:off x="6821488" y="2578101"/>
              <a:ext cx="720725" cy="865188"/>
            </a:xfrm>
            <a:custGeom>
              <a:avLst/>
              <a:gdLst>
                <a:gd name="T0" fmla="*/ 0 w 97"/>
                <a:gd name="T1" fmla="*/ 104 h 117"/>
                <a:gd name="T2" fmla="*/ 3 w 97"/>
                <a:gd name="T3" fmla="*/ 117 h 117"/>
                <a:gd name="T4" fmla="*/ 82 w 97"/>
                <a:gd name="T5" fmla="*/ 97 h 117"/>
                <a:gd name="T6" fmla="*/ 93 w 97"/>
                <a:gd name="T7" fmla="*/ 33 h 117"/>
                <a:gd name="T8" fmla="*/ 82 w 97"/>
                <a:gd name="T9" fmla="*/ 3 h 117"/>
                <a:gd name="T10" fmla="*/ 67 w 97"/>
                <a:gd name="T11" fmla="*/ 34 h 117"/>
                <a:gd name="T12" fmla="*/ 60 w 97"/>
                <a:gd name="T13" fmla="*/ 83 h 117"/>
                <a:gd name="T14" fmla="*/ 0 w 97"/>
                <a:gd name="T15" fmla="*/ 104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17">
                  <a:moveTo>
                    <a:pt x="0" y="104"/>
                  </a:moveTo>
                  <a:cubicBezTo>
                    <a:pt x="3" y="117"/>
                    <a:pt x="3" y="117"/>
                    <a:pt x="3" y="117"/>
                  </a:cubicBezTo>
                  <a:cubicBezTo>
                    <a:pt x="23" y="115"/>
                    <a:pt x="79" y="103"/>
                    <a:pt x="82" y="97"/>
                  </a:cubicBezTo>
                  <a:cubicBezTo>
                    <a:pt x="85" y="90"/>
                    <a:pt x="89" y="52"/>
                    <a:pt x="93" y="33"/>
                  </a:cubicBezTo>
                  <a:cubicBezTo>
                    <a:pt x="97" y="15"/>
                    <a:pt x="91" y="6"/>
                    <a:pt x="82" y="3"/>
                  </a:cubicBezTo>
                  <a:cubicBezTo>
                    <a:pt x="74" y="0"/>
                    <a:pt x="71" y="16"/>
                    <a:pt x="67" y="34"/>
                  </a:cubicBezTo>
                  <a:cubicBezTo>
                    <a:pt x="66" y="40"/>
                    <a:pt x="63" y="57"/>
                    <a:pt x="60" y="83"/>
                  </a:cubicBezTo>
                  <a:lnTo>
                    <a:pt x="0" y="104"/>
                  </a:lnTo>
                  <a:close/>
                </a:path>
              </a:pathLst>
            </a:custGeom>
            <a:solidFill>
              <a:srgbClr val="E4EAE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67" name="îśļíḓé"/>
            <p:cNvSpPr/>
            <p:nvPr/>
          </p:nvSpPr>
          <p:spPr bwMode="auto">
            <a:xfrm>
              <a:off x="6650038" y="3332163"/>
              <a:ext cx="141288" cy="74613"/>
            </a:xfrm>
            <a:custGeom>
              <a:avLst/>
              <a:gdLst>
                <a:gd name="T0" fmla="*/ 19 w 19"/>
                <a:gd name="T1" fmla="*/ 7 h 10"/>
                <a:gd name="T2" fmla="*/ 4 w 19"/>
                <a:gd name="T3" fmla="*/ 1 h 10"/>
                <a:gd name="T4" fmla="*/ 13 w 19"/>
                <a:gd name="T5" fmla="*/ 10 h 10"/>
                <a:gd name="T6" fmla="*/ 19 w 19"/>
                <a:gd name="T7" fmla="*/ 7 h 10"/>
              </a:gdLst>
              <a:ahLst/>
              <a:cxnLst>
                <a:cxn ang="0">
                  <a:pos x="T0" y="T1"/>
                </a:cxn>
                <a:cxn ang="0">
                  <a:pos x="T2" y="T3"/>
                </a:cxn>
                <a:cxn ang="0">
                  <a:pos x="T4" y="T5"/>
                </a:cxn>
                <a:cxn ang="0">
                  <a:pos x="T6" y="T7"/>
                </a:cxn>
              </a:cxnLst>
              <a:rect l="0" t="0" r="r" b="b"/>
              <a:pathLst>
                <a:path w="19" h="10">
                  <a:moveTo>
                    <a:pt x="19" y="7"/>
                  </a:moveTo>
                  <a:cubicBezTo>
                    <a:pt x="15" y="4"/>
                    <a:pt x="7" y="0"/>
                    <a:pt x="4" y="1"/>
                  </a:cubicBezTo>
                  <a:cubicBezTo>
                    <a:pt x="0" y="2"/>
                    <a:pt x="13" y="10"/>
                    <a:pt x="13" y="10"/>
                  </a:cubicBezTo>
                  <a:lnTo>
                    <a:pt x="19" y="7"/>
                  </a:ln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îṩḻide"/>
            <p:cNvSpPr/>
            <p:nvPr/>
          </p:nvSpPr>
          <p:spPr bwMode="auto">
            <a:xfrm>
              <a:off x="4702175" y="1970088"/>
              <a:ext cx="595313" cy="1028700"/>
            </a:xfrm>
            <a:custGeom>
              <a:avLst/>
              <a:gdLst>
                <a:gd name="T0" fmla="*/ 80 w 80"/>
                <a:gd name="T1" fmla="*/ 8 h 139"/>
                <a:gd name="T2" fmla="*/ 54 w 80"/>
                <a:gd name="T3" fmla="*/ 10 h 139"/>
                <a:gd name="T4" fmla="*/ 41 w 80"/>
                <a:gd name="T5" fmla="*/ 32 h 139"/>
                <a:gd name="T6" fmla="*/ 25 w 80"/>
                <a:gd name="T7" fmla="*/ 47 h 139"/>
                <a:gd name="T8" fmla="*/ 9 w 80"/>
                <a:gd name="T9" fmla="*/ 69 h 139"/>
                <a:gd name="T10" fmla="*/ 4 w 80"/>
                <a:gd name="T11" fmla="*/ 93 h 139"/>
                <a:gd name="T12" fmla="*/ 13 w 80"/>
                <a:gd name="T13" fmla="*/ 122 h 139"/>
                <a:gd name="T14" fmla="*/ 55 w 80"/>
                <a:gd name="T15" fmla="*/ 119 h 139"/>
                <a:gd name="T16" fmla="*/ 76 w 80"/>
                <a:gd name="T17" fmla="*/ 92 h 139"/>
                <a:gd name="T18" fmla="*/ 80 w 80"/>
                <a:gd name="T19" fmla="*/ 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39">
                  <a:moveTo>
                    <a:pt x="80" y="8"/>
                  </a:moveTo>
                  <a:cubicBezTo>
                    <a:pt x="80" y="8"/>
                    <a:pt x="68" y="0"/>
                    <a:pt x="54" y="10"/>
                  </a:cubicBezTo>
                  <a:cubicBezTo>
                    <a:pt x="40" y="20"/>
                    <a:pt x="42" y="27"/>
                    <a:pt x="41" y="32"/>
                  </a:cubicBezTo>
                  <a:cubicBezTo>
                    <a:pt x="39" y="39"/>
                    <a:pt x="35" y="44"/>
                    <a:pt x="25" y="47"/>
                  </a:cubicBezTo>
                  <a:cubicBezTo>
                    <a:pt x="15" y="49"/>
                    <a:pt x="7" y="57"/>
                    <a:pt x="9" y="69"/>
                  </a:cubicBezTo>
                  <a:cubicBezTo>
                    <a:pt x="11" y="82"/>
                    <a:pt x="7" y="86"/>
                    <a:pt x="4" y="93"/>
                  </a:cubicBezTo>
                  <a:cubicBezTo>
                    <a:pt x="0" y="99"/>
                    <a:pt x="2" y="113"/>
                    <a:pt x="13" y="122"/>
                  </a:cubicBezTo>
                  <a:cubicBezTo>
                    <a:pt x="33" y="139"/>
                    <a:pt x="55" y="119"/>
                    <a:pt x="55" y="119"/>
                  </a:cubicBezTo>
                  <a:cubicBezTo>
                    <a:pt x="76" y="92"/>
                    <a:pt x="76" y="92"/>
                    <a:pt x="76" y="92"/>
                  </a:cubicBezTo>
                  <a:lnTo>
                    <a:pt x="80" y="8"/>
                  </a:ln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69" name="îš1íďe"/>
            <p:cNvSpPr/>
            <p:nvPr/>
          </p:nvSpPr>
          <p:spPr bwMode="auto">
            <a:xfrm>
              <a:off x="5661025" y="2932113"/>
              <a:ext cx="342900" cy="638175"/>
            </a:xfrm>
            <a:custGeom>
              <a:avLst/>
              <a:gdLst>
                <a:gd name="T0" fmla="*/ 28 w 216"/>
                <a:gd name="T1" fmla="*/ 98 h 402"/>
                <a:gd name="T2" fmla="*/ 0 w 216"/>
                <a:gd name="T3" fmla="*/ 402 h 402"/>
                <a:gd name="T4" fmla="*/ 183 w 216"/>
                <a:gd name="T5" fmla="*/ 308 h 402"/>
                <a:gd name="T6" fmla="*/ 216 w 216"/>
                <a:gd name="T7" fmla="*/ 0 h 402"/>
                <a:gd name="T8" fmla="*/ 28 w 216"/>
                <a:gd name="T9" fmla="*/ 98 h 402"/>
              </a:gdLst>
              <a:ahLst/>
              <a:cxnLst>
                <a:cxn ang="0">
                  <a:pos x="T0" y="T1"/>
                </a:cxn>
                <a:cxn ang="0">
                  <a:pos x="T2" y="T3"/>
                </a:cxn>
                <a:cxn ang="0">
                  <a:pos x="T4" y="T5"/>
                </a:cxn>
                <a:cxn ang="0">
                  <a:pos x="T6" y="T7"/>
                </a:cxn>
                <a:cxn ang="0">
                  <a:pos x="T8" y="T9"/>
                </a:cxn>
              </a:cxnLst>
              <a:rect l="0" t="0" r="r" b="b"/>
              <a:pathLst>
                <a:path w="216" h="402">
                  <a:moveTo>
                    <a:pt x="28" y="98"/>
                  </a:moveTo>
                  <a:lnTo>
                    <a:pt x="0" y="402"/>
                  </a:lnTo>
                  <a:lnTo>
                    <a:pt x="183" y="308"/>
                  </a:lnTo>
                  <a:lnTo>
                    <a:pt x="216" y="0"/>
                  </a:lnTo>
                  <a:lnTo>
                    <a:pt x="28" y="98"/>
                  </a:lnTo>
                  <a:close/>
                </a:path>
              </a:pathLst>
            </a:custGeom>
            <a:solidFill>
              <a:srgbClr val="0073E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0" name="îşļïḑé"/>
            <p:cNvSpPr/>
            <p:nvPr/>
          </p:nvSpPr>
          <p:spPr bwMode="auto">
            <a:xfrm>
              <a:off x="4857750" y="3465513"/>
              <a:ext cx="781050" cy="1820863"/>
            </a:xfrm>
            <a:custGeom>
              <a:avLst/>
              <a:gdLst>
                <a:gd name="T0" fmla="*/ 85 w 105"/>
                <a:gd name="T1" fmla="*/ 0 h 246"/>
                <a:gd name="T2" fmla="*/ 102 w 105"/>
                <a:gd name="T3" fmla="*/ 125 h 246"/>
                <a:gd name="T4" fmla="*/ 11 w 105"/>
                <a:gd name="T5" fmla="*/ 246 h 246"/>
                <a:gd name="T6" fmla="*/ 0 w 105"/>
                <a:gd name="T7" fmla="*/ 231 h 246"/>
                <a:gd name="T8" fmla="*/ 61 w 105"/>
                <a:gd name="T9" fmla="*/ 128 h 246"/>
                <a:gd name="T10" fmla="*/ 34 w 105"/>
                <a:gd name="T11" fmla="*/ 0 h 246"/>
                <a:gd name="T12" fmla="*/ 85 w 105"/>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05" h="246">
                  <a:moveTo>
                    <a:pt x="85" y="0"/>
                  </a:moveTo>
                  <a:cubicBezTo>
                    <a:pt x="85" y="0"/>
                    <a:pt x="105" y="109"/>
                    <a:pt x="102" y="125"/>
                  </a:cubicBezTo>
                  <a:cubicBezTo>
                    <a:pt x="100" y="135"/>
                    <a:pt x="11" y="246"/>
                    <a:pt x="11" y="246"/>
                  </a:cubicBezTo>
                  <a:cubicBezTo>
                    <a:pt x="0" y="231"/>
                    <a:pt x="0" y="231"/>
                    <a:pt x="0" y="231"/>
                  </a:cubicBezTo>
                  <a:cubicBezTo>
                    <a:pt x="26" y="183"/>
                    <a:pt x="39" y="144"/>
                    <a:pt x="61" y="128"/>
                  </a:cubicBezTo>
                  <a:cubicBezTo>
                    <a:pt x="34" y="0"/>
                    <a:pt x="34" y="0"/>
                    <a:pt x="34" y="0"/>
                  </a:cubicBezTo>
                  <a:lnTo>
                    <a:pt x="85" y="0"/>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1" name="iṧ1iḓe"/>
            <p:cNvSpPr/>
            <p:nvPr/>
          </p:nvSpPr>
          <p:spPr bwMode="auto">
            <a:xfrm>
              <a:off x="4873625" y="3421063"/>
              <a:ext cx="534988" cy="1976438"/>
            </a:xfrm>
            <a:custGeom>
              <a:avLst/>
              <a:gdLst>
                <a:gd name="T0" fmla="*/ 10 w 72"/>
                <a:gd name="T1" fmla="*/ 0 h 267"/>
                <a:gd name="T2" fmla="*/ 11 w 72"/>
                <a:gd name="T3" fmla="*/ 58 h 267"/>
                <a:gd name="T4" fmla="*/ 38 w 72"/>
                <a:gd name="T5" fmla="*/ 144 h 267"/>
                <a:gd name="T6" fmla="*/ 51 w 72"/>
                <a:gd name="T7" fmla="*/ 267 h 267"/>
                <a:gd name="T8" fmla="*/ 69 w 72"/>
                <a:gd name="T9" fmla="*/ 267 h 267"/>
                <a:gd name="T10" fmla="*/ 61 w 72"/>
                <a:gd name="T11" fmla="*/ 7 h 267"/>
                <a:gd name="T12" fmla="*/ 10 w 72"/>
                <a:gd name="T13" fmla="*/ 0 h 267"/>
              </a:gdLst>
              <a:ahLst/>
              <a:cxnLst>
                <a:cxn ang="0">
                  <a:pos x="T0" y="T1"/>
                </a:cxn>
                <a:cxn ang="0">
                  <a:pos x="T2" y="T3"/>
                </a:cxn>
                <a:cxn ang="0">
                  <a:pos x="T4" y="T5"/>
                </a:cxn>
                <a:cxn ang="0">
                  <a:pos x="T6" y="T7"/>
                </a:cxn>
                <a:cxn ang="0">
                  <a:pos x="T8" y="T9"/>
                </a:cxn>
                <a:cxn ang="0">
                  <a:pos x="T10" y="T11"/>
                </a:cxn>
                <a:cxn ang="0">
                  <a:pos x="T12" y="T13"/>
                </a:cxn>
              </a:cxnLst>
              <a:rect l="0" t="0" r="r" b="b"/>
              <a:pathLst>
                <a:path w="72" h="267">
                  <a:moveTo>
                    <a:pt x="10" y="0"/>
                  </a:moveTo>
                  <a:cubicBezTo>
                    <a:pt x="6" y="7"/>
                    <a:pt x="0" y="22"/>
                    <a:pt x="11" y="58"/>
                  </a:cubicBezTo>
                  <a:cubicBezTo>
                    <a:pt x="16" y="74"/>
                    <a:pt x="28" y="115"/>
                    <a:pt x="38" y="144"/>
                  </a:cubicBezTo>
                  <a:cubicBezTo>
                    <a:pt x="31" y="179"/>
                    <a:pt x="42" y="218"/>
                    <a:pt x="51" y="267"/>
                  </a:cubicBezTo>
                  <a:cubicBezTo>
                    <a:pt x="69" y="267"/>
                    <a:pt x="69" y="267"/>
                    <a:pt x="69" y="267"/>
                  </a:cubicBezTo>
                  <a:cubicBezTo>
                    <a:pt x="72" y="193"/>
                    <a:pt x="69" y="92"/>
                    <a:pt x="61" y="7"/>
                  </a:cubicBezTo>
                  <a:lnTo>
                    <a:pt x="10" y="0"/>
                  </a:lnTo>
                  <a:close/>
                </a:path>
              </a:pathLst>
            </a:custGeom>
            <a:solidFill>
              <a:srgbClr val="20416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2" name="îśľïḋé"/>
            <p:cNvSpPr/>
            <p:nvPr/>
          </p:nvSpPr>
          <p:spPr bwMode="auto">
            <a:xfrm>
              <a:off x="4948238" y="2578101"/>
              <a:ext cx="587375" cy="931863"/>
            </a:xfrm>
            <a:custGeom>
              <a:avLst/>
              <a:gdLst>
                <a:gd name="T0" fmla="*/ 9 w 79"/>
                <a:gd name="T1" fmla="*/ 3 h 126"/>
                <a:gd name="T2" fmla="*/ 21 w 79"/>
                <a:gd name="T3" fmla="*/ 1 h 126"/>
                <a:gd name="T4" fmla="*/ 51 w 79"/>
                <a:gd name="T5" fmla="*/ 2 h 126"/>
                <a:gd name="T6" fmla="*/ 65 w 79"/>
                <a:gd name="T7" fmla="*/ 9 h 126"/>
                <a:gd name="T8" fmla="*/ 79 w 79"/>
                <a:gd name="T9" fmla="*/ 44 h 126"/>
                <a:gd name="T10" fmla="*/ 76 w 79"/>
                <a:gd name="T11" fmla="*/ 70 h 126"/>
                <a:gd name="T12" fmla="*/ 73 w 79"/>
                <a:gd name="T13" fmla="*/ 120 h 126"/>
                <a:gd name="T14" fmla="*/ 0 w 79"/>
                <a:gd name="T15" fmla="*/ 114 h 126"/>
                <a:gd name="T16" fmla="*/ 11 w 79"/>
                <a:gd name="T17" fmla="*/ 58 h 126"/>
                <a:gd name="T18" fmla="*/ 9 w 79"/>
                <a:gd name="T19"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26">
                  <a:moveTo>
                    <a:pt x="9" y="3"/>
                  </a:moveTo>
                  <a:cubicBezTo>
                    <a:pt x="13" y="2"/>
                    <a:pt x="16" y="1"/>
                    <a:pt x="21" y="1"/>
                  </a:cubicBezTo>
                  <a:cubicBezTo>
                    <a:pt x="21" y="1"/>
                    <a:pt x="49" y="0"/>
                    <a:pt x="51" y="2"/>
                  </a:cubicBezTo>
                  <a:cubicBezTo>
                    <a:pt x="62" y="4"/>
                    <a:pt x="65" y="9"/>
                    <a:pt x="65" y="9"/>
                  </a:cubicBezTo>
                  <a:cubicBezTo>
                    <a:pt x="65" y="9"/>
                    <a:pt x="79" y="27"/>
                    <a:pt x="79" y="44"/>
                  </a:cubicBezTo>
                  <a:cubicBezTo>
                    <a:pt x="79" y="48"/>
                    <a:pt x="78" y="61"/>
                    <a:pt x="76" y="70"/>
                  </a:cubicBezTo>
                  <a:cubicBezTo>
                    <a:pt x="71" y="92"/>
                    <a:pt x="73" y="120"/>
                    <a:pt x="73" y="120"/>
                  </a:cubicBezTo>
                  <a:cubicBezTo>
                    <a:pt x="73" y="120"/>
                    <a:pt x="26" y="126"/>
                    <a:pt x="0" y="114"/>
                  </a:cubicBezTo>
                  <a:cubicBezTo>
                    <a:pt x="0" y="114"/>
                    <a:pt x="13" y="82"/>
                    <a:pt x="11" y="58"/>
                  </a:cubicBezTo>
                  <a:cubicBezTo>
                    <a:pt x="10" y="37"/>
                    <a:pt x="9" y="3"/>
                    <a:pt x="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3" name="is1ïḋé"/>
            <p:cNvSpPr/>
            <p:nvPr/>
          </p:nvSpPr>
          <p:spPr bwMode="auto">
            <a:xfrm>
              <a:off x="5073650" y="2028826"/>
              <a:ext cx="438150" cy="711200"/>
            </a:xfrm>
            <a:custGeom>
              <a:avLst/>
              <a:gdLst>
                <a:gd name="T0" fmla="*/ 54 w 59"/>
                <a:gd name="T1" fmla="*/ 12 h 96"/>
                <a:gd name="T2" fmla="*/ 51 w 59"/>
                <a:gd name="T3" fmla="*/ 59 h 96"/>
                <a:gd name="T4" fmla="*/ 35 w 59"/>
                <a:gd name="T5" fmla="*/ 65 h 96"/>
                <a:gd name="T6" fmla="*/ 34 w 59"/>
                <a:gd name="T7" fmla="*/ 76 h 96"/>
                <a:gd name="T8" fmla="*/ 39 w 59"/>
                <a:gd name="T9" fmla="*/ 92 h 96"/>
                <a:gd name="T10" fmla="*/ 13 w 59"/>
                <a:gd name="T11" fmla="*/ 84 h 96"/>
                <a:gd name="T12" fmla="*/ 6 w 59"/>
                <a:gd name="T13" fmla="*/ 75 h 96"/>
                <a:gd name="T14" fmla="*/ 12 w 59"/>
                <a:gd name="T15" fmla="*/ 70 h 96"/>
                <a:gd name="T16" fmla="*/ 13 w 59"/>
                <a:gd name="T17" fmla="*/ 52 h 96"/>
                <a:gd name="T18" fmla="*/ 3 w 59"/>
                <a:gd name="T19" fmla="*/ 47 h 96"/>
                <a:gd name="T20" fmla="*/ 10 w 59"/>
                <a:gd name="T21" fmla="*/ 35 h 96"/>
                <a:gd name="T22" fmla="*/ 27 w 59"/>
                <a:gd name="T23" fmla="*/ 7 h 96"/>
                <a:gd name="T24" fmla="*/ 54 w 59"/>
                <a:gd name="T2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96">
                  <a:moveTo>
                    <a:pt x="54" y="12"/>
                  </a:moveTo>
                  <a:cubicBezTo>
                    <a:pt x="59" y="33"/>
                    <a:pt x="58" y="49"/>
                    <a:pt x="51" y="59"/>
                  </a:cubicBezTo>
                  <a:cubicBezTo>
                    <a:pt x="45" y="66"/>
                    <a:pt x="35" y="65"/>
                    <a:pt x="35" y="65"/>
                  </a:cubicBezTo>
                  <a:cubicBezTo>
                    <a:pt x="34" y="76"/>
                    <a:pt x="34" y="76"/>
                    <a:pt x="34" y="76"/>
                  </a:cubicBezTo>
                  <a:cubicBezTo>
                    <a:pt x="34" y="76"/>
                    <a:pt x="45" y="88"/>
                    <a:pt x="39" y="92"/>
                  </a:cubicBezTo>
                  <a:cubicBezTo>
                    <a:pt x="32" y="96"/>
                    <a:pt x="22" y="94"/>
                    <a:pt x="13" y="84"/>
                  </a:cubicBezTo>
                  <a:cubicBezTo>
                    <a:pt x="9" y="80"/>
                    <a:pt x="6" y="75"/>
                    <a:pt x="6" y="75"/>
                  </a:cubicBezTo>
                  <a:cubicBezTo>
                    <a:pt x="6" y="75"/>
                    <a:pt x="9" y="75"/>
                    <a:pt x="12" y="70"/>
                  </a:cubicBezTo>
                  <a:cubicBezTo>
                    <a:pt x="15" y="67"/>
                    <a:pt x="13" y="52"/>
                    <a:pt x="13" y="52"/>
                  </a:cubicBezTo>
                  <a:cubicBezTo>
                    <a:pt x="13" y="52"/>
                    <a:pt x="7" y="57"/>
                    <a:pt x="3" y="47"/>
                  </a:cubicBezTo>
                  <a:cubicBezTo>
                    <a:pt x="0" y="42"/>
                    <a:pt x="3" y="32"/>
                    <a:pt x="10" y="35"/>
                  </a:cubicBezTo>
                  <a:cubicBezTo>
                    <a:pt x="10" y="35"/>
                    <a:pt x="6" y="14"/>
                    <a:pt x="27" y="7"/>
                  </a:cubicBezTo>
                  <a:cubicBezTo>
                    <a:pt x="48" y="0"/>
                    <a:pt x="54" y="12"/>
                    <a:pt x="54" y="12"/>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4" name="íšļîdê"/>
            <p:cNvSpPr/>
            <p:nvPr/>
          </p:nvSpPr>
          <p:spPr bwMode="auto">
            <a:xfrm>
              <a:off x="4910138" y="2578101"/>
              <a:ext cx="952500" cy="842963"/>
            </a:xfrm>
            <a:custGeom>
              <a:avLst/>
              <a:gdLst>
                <a:gd name="T0" fmla="*/ 14 w 128"/>
                <a:gd name="T1" fmla="*/ 3 h 114"/>
                <a:gd name="T2" fmla="*/ 4 w 128"/>
                <a:gd name="T3" fmla="*/ 32 h 114"/>
                <a:gd name="T4" fmla="*/ 15 w 128"/>
                <a:gd name="T5" fmla="*/ 94 h 114"/>
                <a:gd name="T6" fmla="*/ 97 w 128"/>
                <a:gd name="T7" fmla="*/ 113 h 114"/>
                <a:gd name="T8" fmla="*/ 118 w 128"/>
                <a:gd name="T9" fmla="*/ 93 h 114"/>
                <a:gd name="T10" fmla="*/ 99 w 128"/>
                <a:gd name="T11" fmla="*/ 102 h 114"/>
                <a:gd name="T12" fmla="*/ 36 w 128"/>
                <a:gd name="T13" fmla="*/ 80 h 114"/>
                <a:gd name="T14" fmla="*/ 29 w 128"/>
                <a:gd name="T15" fmla="*/ 33 h 114"/>
                <a:gd name="T16" fmla="*/ 14 w 128"/>
                <a:gd name="T17"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4">
                  <a:moveTo>
                    <a:pt x="14" y="3"/>
                  </a:moveTo>
                  <a:cubicBezTo>
                    <a:pt x="6" y="6"/>
                    <a:pt x="0" y="14"/>
                    <a:pt x="4" y="32"/>
                  </a:cubicBezTo>
                  <a:cubicBezTo>
                    <a:pt x="8" y="50"/>
                    <a:pt x="11" y="88"/>
                    <a:pt x="15" y="94"/>
                  </a:cubicBezTo>
                  <a:cubicBezTo>
                    <a:pt x="18" y="100"/>
                    <a:pt x="89" y="114"/>
                    <a:pt x="97" y="113"/>
                  </a:cubicBezTo>
                  <a:cubicBezTo>
                    <a:pt x="116" y="112"/>
                    <a:pt x="128" y="90"/>
                    <a:pt x="118" y="93"/>
                  </a:cubicBezTo>
                  <a:cubicBezTo>
                    <a:pt x="99" y="102"/>
                    <a:pt x="99" y="102"/>
                    <a:pt x="99" y="102"/>
                  </a:cubicBezTo>
                  <a:cubicBezTo>
                    <a:pt x="36" y="80"/>
                    <a:pt x="36" y="80"/>
                    <a:pt x="36" y="80"/>
                  </a:cubicBezTo>
                  <a:cubicBezTo>
                    <a:pt x="32" y="55"/>
                    <a:pt x="30" y="39"/>
                    <a:pt x="29" y="33"/>
                  </a:cubicBezTo>
                  <a:cubicBezTo>
                    <a:pt x="25" y="15"/>
                    <a:pt x="22" y="0"/>
                    <a:pt x="14" y="3"/>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5" name="í$ľiḑê"/>
            <p:cNvSpPr/>
            <p:nvPr/>
          </p:nvSpPr>
          <p:spPr bwMode="auto">
            <a:xfrm>
              <a:off x="5214938" y="5397501"/>
              <a:ext cx="461963" cy="222250"/>
            </a:xfrm>
            <a:custGeom>
              <a:avLst/>
              <a:gdLst>
                <a:gd name="T0" fmla="*/ 5 w 62"/>
                <a:gd name="T1" fmla="*/ 0 h 30"/>
                <a:gd name="T2" fmla="*/ 1 w 62"/>
                <a:gd name="T3" fmla="*/ 15 h 30"/>
                <a:gd name="T4" fmla="*/ 5 w 62"/>
                <a:gd name="T5" fmla="*/ 30 h 30"/>
                <a:gd name="T6" fmla="*/ 14 w 62"/>
                <a:gd name="T7" fmla="*/ 30 h 30"/>
                <a:gd name="T8" fmla="*/ 14 w 62"/>
                <a:gd name="T9" fmla="*/ 19 h 30"/>
                <a:gd name="T10" fmla="*/ 23 w 62"/>
                <a:gd name="T11" fmla="*/ 30 h 30"/>
                <a:gd name="T12" fmla="*/ 57 w 62"/>
                <a:gd name="T13" fmla="*/ 30 h 30"/>
                <a:gd name="T14" fmla="*/ 46 w 62"/>
                <a:gd name="T15" fmla="*/ 19 h 30"/>
                <a:gd name="T16" fmla="*/ 23 w 62"/>
                <a:gd name="T17" fmla="*/ 0 h 30"/>
                <a:gd name="T18" fmla="*/ 5 w 6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0">
                  <a:moveTo>
                    <a:pt x="5" y="0"/>
                  </a:moveTo>
                  <a:cubicBezTo>
                    <a:pt x="5" y="0"/>
                    <a:pt x="0" y="12"/>
                    <a:pt x="1" y="15"/>
                  </a:cubicBezTo>
                  <a:cubicBezTo>
                    <a:pt x="2" y="18"/>
                    <a:pt x="5" y="30"/>
                    <a:pt x="5" y="30"/>
                  </a:cubicBezTo>
                  <a:cubicBezTo>
                    <a:pt x="14" y="30"/>
                    <a:pt x="14" y="30"/>
                    <a:pt x="14" y="30"/>
                  </a:cubicBezTo>
                  <a:cubicBezTo>
                    <a:pt x="14" y="19"/>
                    <a:pt x="14" y="19"/>
                    <a:pt x="14" y="19"/>
                  </a:cubicBezTo>
                  <a:cubicBezTo>
                    <a:pt x="23" y="30"/>
                    <a:pt x="23" y="30"/>
                    <a:pt x="23" y="30"/>
                  </a:cubicBezTo>
                  <a:cubicBezTo>
                    <a:pt x="57" y="30"/>
                    <a:pt x="57" y="30"/>
                    <a:pt x="57" y="30"/>
                  </a:cubicBezTo>
                  <a:cubicBezTo>
                    <a:pt x="57" y="30"/>
                    <a:pt x="62" y="23"/>
                    <a:pt x="46" y="19"/>
                  </a:cubicBezTo>
                  <a:cubicBezTo>
                    <a:pt x="29" y="15"/>
                    <a:pt x="23" y="0"/>
                    <a:pt x="23" y="0"/>
                  </a:cubicBezTo>
                  <a:lnTo>
                    <a:pt x="5" y="0"/>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algn="ctr"/>
            </a:p>
          </p:txBody>
        </p:sp>
        <p:sp>
          <p:nvSpPr>
            <p:cNvPr id="76" name="ísľîdê"/>
            <p:cNvSpPr/>
            <p:nvPr/>
          </p:nvSpPr>
          <p:spPr bwMode="auto">
            <a:xfrm>
              <a:off x="4679950" y="5176838"/>
              <a:ext cx="296863" cy="442913"/>
            </a:xfrm>
            <a:custGeom>
              <a:avLst/>
              <a:gdLst>
                <a:gd name="T0" fmla="*/ 24 w 40"/>
                <a:gd name="T1" fmla="*/ 0 h 60"/>
                <a:gd name="T2" fmla="*/ 10 w 40"/>
                <a:gd name="T3" fmla="*/ 6 h 60"/>
                <a:gd name="T4" fmla="*/ 0 w 40"/>
                <a:gd name="T5" fmla="*/ 18 h 60"/>
                <a:gd name="T6" fmla="*/ 6 w 40"/>
                <a:gd name="T7" fmla="*/ 25 h 60"/>
                <a:gd name="T8" fmla="*/ 15 w 40"/>
                <a:gd name="T9" fmla="*/ 19 h 60"/>
                <a:gd name="T10" fmla="*/ 11 w 40"/>
                <a:gd name="T11" fmla="*/ 33 h 60"/>
                <a:gd name="T12" fmla="*/ 31 w 40"/>
                <a:gd name="T13" fmla="*/ 60 h 60"/>
                <a:gd name="T14" fmla="*/ 34 w 40"/>
                <a:gd name="T15" fmla="*/ 44 h 60"/>
                <a:gd name="T16" fmla="*/ 35 w 40"/>
                <a:gd name="T17" fmla="*/ 15 h 60"/>
                <a:gd name="T18" fmla="*/ 24 w 40"/>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60">
                  <a:moveTo>
                    <a:pt x="24" y="0"/>
                  </a:moveTo>
                  <a:cubicBezTo>
                    <a:pt x="24" y="0"/>
                    <a:pt x="12" y="3"/>
                    <a:pt x="10" y="6"/>
                  </a:cubicBezTo>
                  <a:cubicBezTo>
                    <a:pt x="8" y="8"/>
                    <a:pt x="0" y="18"/>
                    <a:pt x="0" y="18"/>
                  </a:cubicBezTo>
                  <a:cubicBezTo>
                    <a:pt x="6" y="25"/>
                    <a:pt x="6" y="25"/>
                    <a:pt x="6" y="25"/>
                  </a:cubicBezTo>
                  <a:cubicBezTo>
                    <a:pt x="15" y="19"/>
                    <a:pt x="15" y="19"/>
                    <a:pt x="15" y="19"/>
                  </a:cubicBezTo>
                  <a:cubicBezTo>
                    <a:pt x="11" y="33"/>
                    <a:pt x="11" y="33"/>
                    <a:pt x="11" y="33"/>
                  </a:cubicBezTo>
                  <a:cubicBezTo>
                    <a:pt x="31" y="60"/>
                    <a:pt x="31" y="60"/>
                    <a:pt x="31" y="60"/>
                  </a:cubicBezTo>
                  <a:cubicBezTo>
                    <a:pt x="31" y="60"/>
                    <a:pt x="40" y="60"/>
                    <a:pt x="34" y="44"/>
                  </a:cubicBezTo>
                  <a:cubicBezTo>
                    <a:pt x="27" y="29"/>
                    <a:pt x="35" y="15"/>
                    <a:pt x="35" y="15"/>
                  </a:cubicBezTo>
                  <a:lnTo>
                    <a:pt x="24" y="0"/>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7" name="í$ľidé"/>
            <p:cNvSpPr/>
            <p:nvPr/>
          </p:nvSpPr>
          <p:spPr bwMode="auto">
            <a:xfrm>
              <a:off x="5594350" y="3273426"/>
              <a:ext cx="96838" cy="111125"/>
            </a:xfrm>
            <a:custGeom>
              <a:avLst/>
              <a:gdLst>
                <a:gd name="T0" fmla="*/ 0 w 13"/>
                <a:gd name="T1" fmla="*/ 6 h 15"/>
                <a:gd name="T2" fmla="*/ 13 w 13"/>
                <a:gd name="T3" fmla="*/ 0 h 15"/>
                <a:gd name="T4" fmla="*/ 12 w 13"/>
                <a:gd name="T5" fmla="*/ 6 h 15"/>
                <a:gd name="T6" fmla="*/ 5 w 13"/>
                <a:gd name="T7" fmla="*/ 14 h 15"/>
                <a:gd name="T8" fmla="*/ 0 w 13"/>
                <a:gd name="T9" fmla="*/ 6 h 15"/>
              </a:gdLst>
              <a:ahLst/>
              <a:cxnLst>
                <a:cxn ang="0">
                  <a:pos x="T0" y="T1"/>
                </a:cxn>
                <a:cxn ang="0">
                  <a:pos x="T2" y="T3"/>
                </a:cxn>
                <a:cxn ang="0">
                  <a:pos x="T4" y="T5"/>
                </a:cxn>
                <a:cxn ang="0">
                  <a:pos x="T6" y="T7"/>
                </a:cxn>
                <a:cxn ang="0">
                  <a:pos x="T8" y="T9"/>
                </a:cxn>
              </a:cxnLst>
              <a:rect l="0" t="0" r="r" b="b"/>
              <a:pathLst>
                <a:path w="13" h="15">
                  <a:moveTo>
                    <a:pt x="0" y="6"/>
                  </a:moveTo>
                  <a:cubicBezTo>
                    <a:pt x="4" y="7"/>
                    <a:pt x="13" y="0"/>
                    <a:pt x="13" y="0"/>
                  </a:cubicBezTo>
                  <a:cubicBezTo>
                    <a:pt x="12" y="6"/>
                    <a:pt x="12" y="6"/>
                    <a:pt x="12" y="6"/>
                  </a:cubicBezTo>
                  <a:cubicBezTo>
                    <a:pt x="12" y="6"/>
                    <a:pt x="9" y="15"/>
                    <a:pt x="5" y="14"/>
                  </a:cubicBezTo>
                  <a:cubicBezTo>
                    <a:pt x="1" y="13"/>
                    <a:pt x="0" y="6"/>
                    <a:pt x="0" y="6"/>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íś1ide"/>
            <p:cNvSpPr/>
            <p:nvPr/>
          </p:nvSpPr>
          <p:spPr bwMode="auto">
            <a:xfrm>
              <a:off x="5103813" y="1962151"/>
              <a:ext cx="446088" cy="333375"/>
            </a:xfrm>
            <a:custGeom>
              <a:avLst/>
              <a:gdLst>
                <a:gd name="T0" fmla="*/ 32 w 60"/>
                <a:gd name="T1" fmla="*/ 17 h 45"/>
                <a:gd name="T2" fmla="*/ 21 w 60"/>
                <a:gd name="T3" fmla="*/ 24 h 45"/>
                <a:gd name="T4" fmla="*/ 6 w 60"/>
                <a:gd name="T5" fmla="*/ 45 h 45"/>
                <a:gd name="T6" fmla="*/ 9 w 60"/>
                <a:gd name="T7" fmla="*/ 14 h 45"/>
                <a:gd name="T8" fmla="*/ 26 w 60"/>
                <a:gd name="T9" fmla="*/ 9 h 45"/>
                <a:gd name="T10" fmla="*/ 50 w 60"/>
                <a:gd name="T11" fmla="*/ 11 h 45"/>
                <a:gd name="T12" fmla="*/ 53 w 60"/>
                <a:gd name="T13" fmla="*/ 37 h 45"/>
                <a:gd name="T14" fmla="*/ 32 w 60"/>
                <a:gd name="T15" fmla="*/ 17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5">
                  <a:moveTo>
                    <a:pt x="32" y="17"/>
                  </a:moveTo>
                  <a:cubicBezTo>
                    <a:pt x="32" y="17"/>
                    <a:pt x="21" y="17"/>
                    <a:pt x="21" y="24"/>
                  </a:cubicBezTo>
                  <a:cubicBezTo>
                    <a:pt x="20" y="30"/>
                    <a:pt x="18" y="45"/>
                    <a:pt x="6" y="45"/>
                  </a:cubicBezTo>
                  <a:cubicBezTo>
                    <a:pt x="6" y="45"/>
                    <a:pt x="0" y="24"/>
                    <a:pt x="9" y="14"/>
                  </a:cubicBezTo>
                  <a:cubicBezTo>
                    <a:pt x="17" y="6"/>
                    <a:pt x="26" y="9"/>
                    <a:pt x="26" y="9"/>
                  </a:cubicBezTo>
                  <a:cubicBezTo>
                    <a:pt x="26" y="9"/>
                    <a:pt x="41" y="0"/>
                    <a:pt x="50" y="11"/>
                  </a:cubicBezTo>
                  <a:cubicBezTo>
                    <a:pt x="60" y="23"/>
                    <a:pt x="53" y="37"/>
                    <a:pt x="53" y="37"/>
                  </a:cubicBezTo>
                  <a:cubicBezTo>
                    <a:pt x="52" y="34"/>
                    <a:pt x="49" y="15"/>
                    <a:pt x="32" y="17"/>
                  </a:cubicBez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algn="ctr"/>
            </a:p>
          </p:txBody>
        </p:sp>
        <p:sp>
          <p:nvSpPr>
            <p:cNvPr id="79" name="ïSļíďè"/>
            <p:cNvSpPr/>
            <p:nvPr/>
          </p:nvSpPr>
          <p:spPr bwMode="auto">
            <a:xfrm>
              <a:off x="5148263" y="2289176"/>
              <a:ext cx="52388" cy="88900"/>
            </a:xfrm>
            <a:custGeom>
              <a:avLst/>
              <a:gdLst>
                <a:gd name="T0" fmla="*/ 0 w 7"/>
                <a:gd name="T1" fmla="*/ 1 h 12"/>
                <a:gd name="T2" fmla="*/ 2 w 7"/>
                <a:gd name="T3" fmla="*/ 12 h 12"/>
                <a:gd name="T4" fmla="*/ 5 w 7"/>
                <a:gd name="T5" fmla="*/ 0 h 12"/>
                <a:gd name="T6" fmla="*/ 0 w 7"/>
                <a:gd name="T7" fmla="*/ 1 h 12"/>
              </a:gdLst>
              <a:ahLst/>
              <a:cxnLst>
                <a:cxn ang="0">
                  <a:pos x="T0" y="T1"/>
                </a:cxn>
                <a:cxn ang="0">
                  <a:pos x="T2" y="T3"/>
                </a:cxn>
                <a:cxn ang="0">
                  <a:pos x="T4" y="T5"/>
                </a:cxn>
                <a:cxn ang="0">
                  <a:pos x="T6" y="T7"/>
                </a:cxn>
              </a:cxnLst>
              <a:rect l="0" t="0" r="r" b="b"/>
              <a:pathLst>
                <a:path w="7" h="12">
                  <a:moveTo>
                    <a:pt x="0" y="1"/>
                  </a:moveTo>
                  <a:cubicBezTo>
                    <a:pt x="0" y="1"/>
                    <a:pt x="0" y="12"/>
                    <a:pt x="2" y="12"/>
                  </a:cubicBezTo>
                  <a:cubicBezTo>
                    <a:pt x="7" y="11"/>
                    <a:pt x="5" y="0"/>
                    <a:pt x="5" y="0"/>
                  </a:cubicBezTo>
                  <a:lnTo>
                    <a:pt x="0" y="1"/>
                  </a:ln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işḷïḋé"/>
            <p:cNvSpPr/>
            <p:nvPr/>
          </p:nvSpPr>
          <p:spPr bwMode="auto">
            <a:xfrm>
              <a:off x="6092825" y="1703388"/>
              <a:ext cx="742950" cy="622300"/>
            </a:xfrm>
            <a:custGeom>
              <a:avLst/>
              <a:gdLst>
                <a:gd name="T0" fmla="*/ 10 w 100"/>
                <a:gd name="T1" fmla="*/ 0 h 84"/>
                <a:gd name="T2" fmla="*/ 91 w 100"/>
                <a:gd name="T3" fmla="*/ 0 h 84"/>
                <a:gd name="T4" fmla="*/ 100 w 100"/>
                <a:gd name="T5" fmla="*/ 10 h 84"/>
                <a:gd name="T6" fmla="*/ 100 w 100"/>
                <a:gd name="T7" fmla="*/ 58 h 84"/>
                <a:gd name="T8" fmla="*/ 91 w 100"/>
                <a:gd name="T9" fmla="*/ 67 h 84"/>
                <a:gd name="T10" fmla="*/ 83 w 100"/>
                <a:gd name="T11" fmla="*/ 67 h 84"/>
                <a:gd name="T12" fmla="*/ 89 w 100"/>
                <a:gd name="T13" fmla="*/ 79 h 84"/>
                <a:gd name="T14" fmla="*/ 86 w 100"/>
                <a:gd name="T15" fmla="*/ 83 h 84"/>
                <a:gd name="T16" fmla="*/ 59 w 100"/>
                <a:gd name="T17" fmla="*/ 67 h 84"/>
                <a:gd name="T18" fmla="*/ 10 w 100"/>
                <a:gd name="T19" fmla="*/ 67 h 84"/>
                <a:gd name="T20" fmla="*/ 0 w 100"/>
                <a:gd name="T21" fmla="*/ 58 h 84"/>
                <a:gd name="T22" fmla="*/ 0 w 100"/>
                <a:gd name="T23" fmla="*/ 10 h 84"/>
                <a:gd name="T24" fmla="*/ 10 w 100"/>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84">
                  <a:moveTo>
                    <a:pt x="10" y="0"/>
                  </a:moveTo>
                  <a:cubicBezTo>
                    <a:pt x="91" y="0"/>
                    <a:pt x="91" y="0"/>
                    <a:pt x="91" y="0"/>
                  </a:cubicBezTo>
                  <a:cubicBezTo>
                    <a:pt x="96" y="0"/>
                    <a:pt x="100" y="4"/>
                    <a:pt x="100" y="10"/>
                  </a:cubicBezTo>
                  <a:cubicBezTo>
                    <a:pt x="100" y="58"/>
                    <a:pt x="100" y="58"/>
                    <a:pt x="100" y="58"/>
                  </a:cubicBezTo>
                  <a:cubicBezTo>
                    <a:pt x="100" y="63"/>
                    <a:pt x="96" y="67"/>
                    <a:pt x="91" y="67"/>
                  </a:cubicBezTo>
                  <a:cubicBezTo>
                    <a:pt x="83" y="67"/>
                    <a:pt x="83" y="67"/>
                    <a:pt x="83" y="67"/>
                  </a:cubicBezTo>
                  <a:cubicBezTo>
                    <a:pt x="89" y="79"/>
                    <a:pt x="89" y="79"/>
                    <a:pt x="89" y="79"/>
                  </a:cubicBezTo>
                  <a:cubicBezTo>
                    <a:pt x="90" y="81"/>
                    <a:pt x="88" y="84"/>
                    <a:pt x="86" y="83"/>
                  </a:cubicBezTo>
                  <a:cubicBezTo>
                    <a:pt x="59" y="67"/>
                    <a:pt x="59" y="67"/>
                    <a:pt x="59" y="67"/>
                  </a:cubicBezTo>
                  <a:cubicBezTo>
                    <a:pt x="10" y="67"/>
                    <a:pt x="10" y="67"/>
                    <a:pt x="10" y="67"/>
                  </a:cubicBezTo>
                  <a:cubicBezTo>
                    <a:pt x="4" y="67"/>
                    <a:pt x="0" y="63"/>
                    <a:pt x="0" y="58"/>
                  </a:cubicBezTo>
                  <a:cubicBezTo>
                    <a:pt x="0" y="10"/>
                    <a:pt x="0" y="10"/>
                    <a:pt x="0" y="10"/>
                  </a:cubicBezTo>
                  <a:cubicBezTo>
                    <a:pt x="0" y="4"/>
                    <a:pt x="4" y="0"/>
                    <a:pt x="10" y="0"/>
                  </a:cubicBezTo>
                  <a:close/>
                </a:path>
              </a:pathLst>
            </a:custGeom>
            <a:solidFill>
              <a:srgbClr val="00A9E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1" name="î$ľïḋe"/>
            <p:cNvSpPr/>
            <p:nvPr/>
          </p:nvSpPr>
          <p:spPr bwMode="auto">
            <a:xfrm>
              <a:off x="5519738" y="1230313"/>
              <a:ext cx="944563" cy="784225"/>
            </a:xfrm>
            <a:custGeom>
              <a:avLst/>
              <a:gdLst>
                <a:gd name="T0" fmla="*/ 114 w 127"/>
                <a:gd name="T1" fmla="*/ 0 h 106"/>
                <a:gd name="T2" fmla="*/ 12 w 127"/>
                <a:gd name="T3" fmla="*/ 0 h 106"/>
                <a:gd name="T4" fmla="*/ 0 w 127"/>
                <a:gd name="T5" fmla="*/ 13 h 106"/>
                <a:gd name="T6" fmla="*/ 0 w 127"/>
                <a:gd name="T7" fmla="*/ 73 h 106"/>
                <a:gd name="T8" fmla="*/ 12 w 127"/>
                <a:gd name="T9" fmla="*/ 86 h 106"/>
                <a:gd name="T10" fmla="*/ 22 w 127"/>
                <a:gd name="T11" fmla="*/ 86 h 106"/>
                <a:gd name="T12" fmla="*/ 14 w 127"/>
                <a:gd name="T13" fmla="*/ 101 h 106"/>
                <a:gd name="T14" fmla="*/ 18 w 127"/>
                <a:gd name="T15" fmla="*/ 105 h 106"/>
                <a:gd name="T16" fmla="*/ 52 w 127"/>
                <a:gd name="T17" fmla="*/ 86 h 106"/>
                <a:gd name="T18" fmla="*/ 114 w 127"/>
                <a:gd name="T19" fmla="*/ 86 h 106"/>
                <a:gd name="T20" fmla="*/ 127 w 127"/>
                <a:gd name="T21" fmla="*/ 73 h 106"/>
                <a:gd name="T22" fmla="*/ 127 w 127"/>
                <a:gd name="T23" fmla="*/ 13 h 106"/>
                <a:gd name="T24" fmla="*/ 114 w 127"/>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06">
                  <a:moveTo>
                    <a:pt x="114" y="0"/>
                  </a:moveTo>
                  <a:cubicBezTo>
                    <a:pt x="12" y="0"/>
                    <a:pt x="12" y="0"/>
                    <a:pt x="12" y="0"/>
                  </a:cubicBezTo>
                  <a:cubicBezTo>
                    <a:pt x="5" y="0"/>
                    <a:pt x="0" y="6"/>
                    <a:pt x="0" y="13"/>
                  </a:cubicBezTo>
                  <a:cubicBezTo>
                    <a:pt x="0" y="73"/>
                    <a:pt x="0" y="73"/>
                    <a:pt x="0" y="73"/>
                  </a:cubicBezTo>
                  <a:cubicBezTo>
                    <a:pt x="0" y="80"/>
                    <a:pt x="5" y="86"/>
                    <a:pt x="12" y="86"/>
                  </a:cubicBezTo>
                  <a:cubicBezTo>
                    <a:pt x="22" y="86"/>
                    <a:pt x="22" y="86"/>
                    <a:pt x="22" y="86"/>
                  </a:cubicBezTo>
                  <a:cubicBezTo>
                    <a:pt x="14" y="101"/>
                    <a:pt x="14" y="101"/>
                    <a:pt x="14" y="101"/>
                  </a:cubicBezTo>
                  <a:cubicBezTo>
                    <a:pt x="12" y="104"/>
                    <a:pt x="15" y="106"/>
                    <a:pt x="18" y="105"/>
                  </a:cubicBezTo>
                  <a:cubicBezTo>
                    <a:pt x="52" y="86"/>
                    <a:pt x="52" y="86"/>
                    <a:pt x="52" y="86"/>
                  </a:cubicBezTo>
                  <a:cubicBezTo>
                    <a:pt x="114" y="86"/>
                    <a:pt x="114" y="86"/>
                    <a:pt x="114" y="86"/>
                  </a:cubicBezTo>
                  <a:cubicBezTo>
                    <a:pt x="121" y="86"/>
                    <a:pt x="127" y="80"/>
                    <a:pt x="127" y="73"/>
                  </a:cubicBezTo>
                  <a:cubicBezTo>
                    <a:pt x="127" y="13"/>
                    <a:pt x="127" y="13"/>
                    <a:pt x="127" y="13"/>
                  </a:cubicBezTo>
                  <a:cubicBezTo>
                    <a:pt x="127" y="6"/>
                    <a:pt x="121" y="0"/>
                    <a:pt x="114" y="0"/>
                  </a:cubicBezTo>
                  <a:close/>
                </a:path>
              </a:pathLst>
            </a:custGeom>
            <a:solidFill>
              <a:srgbClr val="0BD2D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grpSp>
      <p:grpSp>
        <p:nvGrpSpPr>
          <p:cNvPr id="82" name="îṧḻîḓé"/>
          <p:cNvGrpSpPr/>
          <p:nvPr/>
        </p:nvGrpSpPr>
        <p:grpSpPr>
          <a:xfrm>
            <a:off x="1141344" y="1377553"/>
            <a:ext cx="3206025" cy="1392921"/>
            <a:chOff x="660400" y="2078336"/>
            <a:chExt cx="3206025" cy="1392921"/>
          </a:xfrm>
        </p:grpSpPr>
        <p:grpSp>
          <p:nvGrpSpPr>
            <p:cNvPr id="83" name="îṧḷidê"/>
            <p:cNvGrpSpPr/>
            <p:nvPr/>
          </p:nvGrpSpPr>
          <p:grpSpPr>
            <a:xfrm>
              <a:off x="1273583" y="2078336"/>
              <a:ext cx="2592842" cy="1392921"/>
              <a:chOff x="8208728" y="2240023"/>
              <a:chExt cx="4869426" cy="1392921"/>
            </a:xfrm>
          </p:grpSpPr>
          <p:sp>
            <p:nvSpPr>
              <p:cNvPr id="87" name="iş1ïďè"/>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latin typeface="思源黑体 CN Medium" panose="020B0600000000000000" pitchFamily="34" charset="-122"/>
                    <a:ea typeface="思源黑体 CN Medium" panose="020B0600000000000000" pitchFamily="34" charset="-122"/>
                  </a:rPr>
                  <a:t>委派财务人员</a:t>
                </a:r>
                <a:endParaRPr lang="id-ID" b="1" dirty="0">
                  <a:latin typeface="思源黑体 CN Medium" panose="020B0600000000000000" pitchFamily="34" charset="-122"/>
                  <a:ea typeface="思源黑体 CN Medium" panose="020B0600000000000000" pitchFamily="34" charset="-122"/>
                </a:endParaRPr>
              </a:p>
            </p:txBody>
          </p:sp>
          <p:sp>
            <p:nvSpPr>
              <p:cNvPr id="88" name="íşḻíḍe"/>
              <p:cNvSpPr/>
              <p:nvPr/>
            </p:nvSpPr>
            <p:spPr bwMode="auto">
              <a:xfrm>
                <a:off x="8208728" y="2657649"/>
                <a:ext cx="4869426" cy="97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800"/>
                  </a:lnSpc>
                </a:pPr>
                <a:r>
                  <a:rPr lang="zh-CN" altLang="en-US" sz="1200" dirty="0">
                    <a:latin typeface="思源黑体 CN Medium" panose="020B0600000000000000" pitchFamily="34" charset="-122"/>
                    <a:ea typeface="思源黑体 CN Medium" panose="020B0600000000000000" pitchFamily="34" charset="-122"/>
                  </a:rPr>
                  <a:t>和伙人有权委派财务人员参与财务数据的统计与核查工作，全面掌握企业销售情况</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84" name="ïṩ1ïďe"/>
            <p:cNvGrpSpPr/>
            <p:nvPr/>
          </p:nvGrpSpPr>
          <p:grpSpPr>
            <a:xfrm>
              <a:off x="660400" y="2267676"/>
              <a:ext cx="524598" cy="524598"/>
              <a:chOff x="660400" y="2289576"/>
              <a:chExt cx="577850" cy="577850"/>
            </a:xfrm>
          </p:grpSpPr>
          <p:sp>
            <p:nvSpPr>
              <p:cNvPr id="85" name="iṡľídê"/>
              <p:cNvSpPr/>
              <p:nvPr/>
            </p:nvSpPr>
            <p:spPr>
              <a:xfrm>
                <a:off x="660400" y="2289576"/>
                <a:ext cx="577850" cy="577850"/>
              </a:xfrm>
              <a:prstGeom prst="ellipse">
                <a:avLst/>
              </a:prstGeom>
              <a:solidFill>
                <a:schemeClr val="accent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86" name="îṩḷiḍé"/>
              <p:cNvSpPr/>
              <p:nvPr/>
            </p:nvSpPr>
            <p:spPr>
              <a:xfrm>
                <a:off x="806602" y="2431612"/>
                <a:ext cx="285445" cy="293778"/>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 name="T24" fmla="*/ 121763 h 600884"/>
                  <a:gd name="T25" fmla="*/ 121763 h 600884"/>
                  <a:gd name="T26" fmla="*/ 121763 h 600884"/>
                  <a:gd name="T27" fmla="*/ 121763 h 600884"/>
                  <a:gd name="T28" fmla="*/ 121763 h 600884"/>
                  <a:gd name="T29" fmla="*/ 121763 h 600884"/>
                  <a:gd name="T30" fmla="*/ 121763 h 600884"/>
                  <a:gd name="T31" fmla="*/ 121763 h 600884"/>
                  <a:gd name="T32" fmla="*/ 121763 h 600884"/>
                  <a:gd name="T33" fmla="*/ 121763 h 600884"/>
                  <a:gd name="T34" fmla="*/ 121763 h 600884"/>
                  <a:gd name="T35" fmla="*/ 121763 h 600884"/>
                  <a:gd name="T36" fmla="*/ 121763 h 600884"/>
                  <a:gd name="T37" fmla="*/ 121763 h 600884"/>
                  <a:gd name="T38" fmla="*/ 121763 h 600884"/>
                  <a:gd name="T39" fmla="*/ 121763 h 600884"/>
                  <a:gd name="T40" fmla="*/ 121763 h 600884"/>
                  <a:gd name="T41" fmla="*/ 121763 h 600884"/>
                  <a:gd name="T42" fmla="*/ 121763 h 600884"/>
                  <a:gd name="T43" fmla="*/ 121763 h 600884"/>
                  <a:gd name="T44" fmla="*/ 121763 h 600884"/>
                  <a:gd name="T45" fmla="*/ 121763 h 600884"/>
                  <a:gd name="T46" fmla="*/ 121763 h 600884"/>
                  <a:gd name="T47" fmla="*/ 121763 h 600884"/>
                  <a:gd name="T48" fmla="*/ 121763 h 600884"/>
                  <a:gd name="T49" fmla="*/ 121763 h 600884"/>
                  <a:gd name="T50" fmla="*/ 121763 h 600884"/>
                  <a:gd name="T51" fmla="*/ 121763 h 600884"/>
                  <a:gd name="T52" fmla="*/ 121763 h 600884"/>
                  <a:gd name="T53" fmla="*/ 121763 h 600884"/>
                  <a:gd name="T54" fmla="*/ 121763 h 600884"/>
                  <a:gd name="T55" fmla="*/ 121763 h 600884"/>
                  <a:gd name="T56" fmla="*/ 121763 h 600884"/>
                  <a:gd name="T57" fmla="*/ 121763 h 600884"/>
                  <a:gd name="T58" fmla="*/ 121763 h 600884"/>
                  <a:gd name="T59" fmla="*/ 121763 h 600884"/>
                  <a:gd name="T60" fmla="*/ 121763 h 600884"/>
                  <a:gd name="T61" fmla="*/ 121763 h 600884"/>
                  <a:gd name="T62" fmla="*/ 121763 h 600884"/>
                  <a:gd name="T63" fmla="*/ 121763 h 600884"/>
                  <a:gd name="T64" fmla="*/ 121763 h 600884"/>
                  <a:gd name="T65" fmla="*/ 121763 h 600884"/>
                  <a:gd name="T66" fmla="*/ 121763 h 600884"/>
                  <a:gd name="T67" fmla="*/ 121763 h 600884"/>
                  <a:gd name="T68" fmla="*/ 121763 h 600884"/>
                  <a:gd name="T69" fmla="*/ 121763 h 600884"/>
                  <a:gd name="T70" fmla="*/ 121763 h 600884"/>
                  <a:gd name="T71" fmla="*/ 121763 h 600884"/>
                  <a:gd name="T72" fmla="*/ 121763 h 600884"/>
                  <a:gd name="T73" fmla="*/ 121763 h 600884"/>
                  <a:gd name="T74" fmla="*/ 121763 h 600884"/>
                  <a:gd name="T75" fmla="*/ 121763 h 600884"/>
                  <a:gd name="T76" fmla="*/ 121763 h 600884"/>
                  <a:gd name="T77" fmla="*/ 121763 h 600884"/>
                  <a:gd name="T78" fmla="*/ 121763 h 600884"/>
                  <a:gd name="T79" fmla="*/ 121763 h 600884"/>
                  <a:gd name="T80" fmla="*/ 121763 h 600884"/>
                  <a:gd name="T81" fmla="*/ 121763 h 600884"/>
                  <a:gd name="T82" fmla="*/ 121763 h 600884"/>
                  <a:gd name="T83" fmla="*/ 121763 h 600884"/>
                  <a:gd name="T84" fmla="*/ 121763 h 600884"/>
                  <a:gd name="T85" fmla="*/ 121763 h 600884"/>
                  <a:gd name="T86" fmla="*/ 121763 h 600884"/>
                  <a:gd name="T87"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9" h="2885">
                    <a:moveTo>
                      <a:pt x="1934" y="1048"/>
                    </a:moveTo>
                    <a:cubicBezTo>
                      <a:pt x="1890" y="1215"/>
                      <a:pt x="1789" y="1253"/>
                      <a:pt x="1733" y="1261"/>
                    </a:cubicBezTo>
                    <a:cubicBezTo>
                      <a:pt x="1699" y="1328"/>
                      <a:pt x="1626" y="1464"/>
                      <a:pt x="1552" y="1533"/>
                    </a:cubicBezTo>
                    <a:cubicBezTo>
                      <a:pt x="1523" y="1561"/>
                      <a:pt x="1484" y="1584"/>
                      <a:pt x="1438" y="1602"/>
                    </a:cubicBezTo>
                    <a:cubicBezTo>
                      <a:pt x="1379" y="1626"/>
                      <a:pt x="1317" y="1638"/>
                      <a:pt x="1253" y="1638"/>
                    </a:cubicBezTo>
                    <a:cubicBezTo>
                      <a:pt x="1189" y="1638"/>
                      <a:pt x="1126" y="1626"/>
                      <a:pt x="1067" y="1602"/>
                    </a:cubicBezTo>
                    <a:cubicBezTo>
                      <a:pt x="1021" y="1584"/>
                      <a:pt x="983" y="1561"/>
                      <a:pt x="953" y="1533"/>
                    </a:cubicBezTo>
                    <a:cubicBezTo>
                      <a:pt x="879" y="1464"/>
                      <a:pt x="806" y="1328"/>
                      <a:pt x="772" y="1261"/>
                    </a:cubicBezTo>
                    <a:cubicBezTo>
                      <a:pt x="717" y="1253"/>
                      <a:pt x="615" y="1215"/>
                      <a:pt x="571" y="1048"/>
                    </a:cubicBezTo>
                    <a:cubicBezTo>
                      <a:pt x="548" y="958"/>
                      <a:pt x="554" y="884"/>
                      <a:pt x="589" y="830"/>
                    </a:cubicBezTo>
                    <a:cubicBezTo>
                      <a:pt x="605" y="806"/>
                      <a:pt x="624" y="789"/>
                      <a:pt x="641" y="778"/>
                    </a:cubicBezTo>
                    <a:cubicBezTo>
                      <a:pt x="641" y="761"/>
                      <a:pt x="642" y="739"/>
                      <a:pt x="644" y="715"/>
                    </a:cubicBezTo>
                    <a:cubicBezTo>
                      <a:pt x="612" y="670"/>
                      <a:pt x="569" y="575"/>
                      <a:pt x="623" y="421"/>
                    </a:cubicBezTo>
                    <a:cubicBezTo>
                      <a:pt x="679" y="259"/>
                      <a:pt x="806" y="233"/>
                      <a:pt x="868" y="230"/>
                    </a:cubicBezTo>
                    <a:cubicBezTo>
                      <a:pt x="889" y="192"/>
                      <a:pt x="929" y="137"/>
                      <a:pt x="999" y="87"/>
                    </a:cubicBezTo>
                    <a:cubicBezTo>
                      <a:pt x="1079" y="31"/>
                      <a:pt x="1182" y="0"/>
                      <a:pt x="1291" y="0"/>
                    </a:cubicBezTo>
                    <a:cubicBezTo>
                      <a:pt x="1425" y="0"/>
                      <a:pt x="1560" y="47"/>
                      <a:pt x="1680" y="136"/>
                    </a:cubicBezTo>
                    <a:cubicBezTo>
                      <a:pt x="1876" y="281"/>
                      <a:pt x="1860" y="600"/>
                      <a:pt x="1855" y="659"/>
                    </a:cubicBezTo>
                    <a:cubicBezTo>
                      <a:pt x="1862" y="707"/>
                      <a:pt x="1864" y="748"/>
                      <a:pt x="1864" y="778"/>
                    </a:cubicBezTo>
                    <a:cubicBezTo>
                      <a:pt x="1882" y="789"/>
                      <a:pt x="1900" y="806"/>
                      <a:pt x="1916" y="830"/>
                    </a:cubicBezTo>
                    <a:cubicBezTo>
                      <a:pt x="1951" y="884"/>
                      <a:pt x="1958" y="958"/>
                      <a:pt x="1934" y="1048"/>
                    </a:cubicBezTo>
                    <a:close/>
                    <a:moveTo>
                      <a:pt x="1547" y="2326"/>
                    </a:moveTo>
                    <a:cubicBezTo>
                      <a:pt x="1547" y="2081"/>
                      <a:pt x="1674" y="1866"/>
                      <a:pt x="1866" y="1742"/>
                    </a:cubicBezTo>
                    <a:lnTo>
                      <a:pt x="1659" y="1660"/>
                    </a:lnTo>
                    <a:cubicBezTo>
                      <a:pt x="1642" y="1653"/>
                      <a:pt x="1623" y="1653"/>
                      <a:pt x="1607" y="1661"/>
                    </a:cubicBezTo>
                    <a:cubicBezTo>
                      <a:pt x="1590" y="1668"/>
                      <a:pt x="1577" y="1682"/>
                      <a:pt x="1571" y="1699"/>
                    </a:cubicBezTo>
                    <a:lnTo>
                      <a:pt x="1433" y="2082"/>
                    </a:lnTo>
                    <a:lnTo>
                      <a:pt x="1407" y="2009"/>
                    </a:lnTo>
                    <a:lnTo>
                      <a:pt x="1451" y="1902"/>
                    </a:lnTo>
                    <a:cubicBezTo>
                      <a:pt x="1460" y="1881"/>
                      <a:pt x="1457" y="1858"/>
                      <a:pt x="1445" y="1839"/>
                    </a:cubicBezTo>
                    <a:cubicBezTo>
                      <a:pt x="1433" y="1821"/>
                      <a:pt x="1412" y="1810"/>
                      <a:pt x="1390" y="1810"/>
                    </a:cubicBezTo>
                    <a:lnTo>
                      <a:pt x="1116" y="1810"/>
                    </a:lnTo>
                    <a:cubicBezTo>
                      <a:pt x="1093" y="1810"/>
                      <a:pt x="1073" y="1821"/>
                      <a:pt x="1060" y="1839"/>
                    </a:cubicBezTo>
                    <a:cubicBezTo>
                      <a:pt x="1048" y="1858"/>
                      <a:pt x="1046" y="1881"/>
                      <a:pt x="1054" y="1902"/>
                    </a:cubicBezTo>
                    <a:lnTo>
                      <a:pt x="1098" y="2009"/>
                    </a:lnTo>
                    <a:lnTo>
                      <a:pt x="1073" y="2082"/>
                    </a:lnTo>
                    <a:lnTo>
                      <a:pt x="934" y="1699"/>
                    </a:lnTo>
                    <a:cubicBezTo>
                      <a:pt x="928" y="1682"/>
                      <a:pt x="915" y="1668"/>
                      <a:pt x="899" y="1661"/>
                    </a:cubicBezTo>
                    <a:cubicBezTo>
                      <a:pt x="882" y="1653"/>
                      <a:pt x="863" y="1653"/>
                      <a:pt x="847" y="1660"/>
                    </a:cubicBezTo>
                    <a:lnTo>
                      <a:pt x="285" y="1884"/>
                    </a:lnTo>
                    <a:cubicBezTo>
                      <a:pt x="112" y="1953"/>
                      <a:pt x="0" y="2119"/>
                      <a:pt x="0" y="2305"/>
                    </a:cubicBezTo>
                    <a:lnTo>
                      <a:pt x="0" y="2758"/>
                    </a:lnTo>
                    <a:cubicBezTo>
                      <a:pt x="0" y="2795"/>
                      <a:pt x="30" y="2825"/>
                      <a:pt x="67" y="2825"/>
                    </a:cubicBezTo>
                    <a:lnTo>
                      <a:pt x="1760" y="2825"/>
                    </a:lnTo>
                    <a:cubicBezTo>
                      <a:pt x="1628" y="2699"/>
                      <a:pt x="1547" y="2522"/>
                      <a:pt x="1547" y="2326"/>
                    </a:cubicBezTo>
                    <a:close/>
                    <a:moveTo>
                      <a:pt x="2306" y="2547"/>
                    </a:moveTo>
                    <a:lnTo>
                      <a:pt x="2330" y="2547"/>
                    </a:lnTo>
                    <a:cubicBezTo>
                      <a:pt x="2376" y="2547"/>
                      <a:pt x="2413" y="2510"/>
                      <a:pt x="2413" y="2464"/>
                    </a:cubicBezTo>
                    <a:cubicBezTo>
                      <a:pt x="2413" y="2418"/>
                      <a:pt x="2376" y="2381"/>
                      <a:pt x="2330" y="2381"/>
                    </a:cubicBezTo>
                    <a:lnTo>
                      <a:pt x="2306" y="2381"/>
                    </a:lnTo>
                    <a:lnTo>
                      <a:pt x="2306" y="2547"/>
                    </a:lnTo>
                    <a:close/>
                    <a:moveTo>
                      <a:pt x="2044" y="2164"/>
                    </a:moveTo>
                    <a:cubicBezTo>
                      <a:pt x="2044" y="2210"/>
                      <a:pt x="2082" y="2247"/>
                      <a:pt x="2128" y="2247"/>
                    </a:cubicBezTo>
                    <a:lnTo>
                      <a:pt x="2173" y="2247"/>
                    </a:lnTo>
                    <a:lnTo>
                      <a:pt x="2173" y="2080"/>
                    </a:lnTo>
                    <a:lnTo>
                      <a:pt x="2128" y="2080"/>
                    </a:lnTo>
                    <a:cubicBezTo>
                      <a:pt x="2082" y="2080"/>
                      <a:pt x="2044" y="2118"/>
                      <a:pt x="2044" y="2164"/>
                    </a:cubicBezTo>
                    <a:close/>
                    <a:moveTo>
                      <a:pt x="2799" y="2326"/>
                    </a:moveTo>
                    <a:cubicBezTo>
                      <a:pt x="2799" y="2634"/>
                      <a:pt x="2548" y="2885"/>
                      <a:pt x="2239" y="2885"/>
                    </a:cubicBezTo>
                    <a:cubicBezTo>
                      <a:pt x="1931" y="2885"/>
                      <a:pt x="1680" y="2634"/>
                      <a:pt x="1680" y="2326"/>
                    </a:cubicBezTo>
                    <a:cubicBezTo>
                      <a:pt x="1680" y="2017"/>
                      <a:pt x="1931" y="1766"/>
                      <a:pt x="2239" y="1766"/>
                    </a:cubicBezTo>
                    <a:cubicBezTo>
                      <a:pt x="2548" y="1766"/>
                      <a:pt x="2799" y="2017"/>
                      <a:pt x="2799" y="2326"/>
                    </a:cubicBezTo>
                    <a:close/>
                    <a:moveTo>
                      <a:pt x="2306" y="2247"/>
                    </a:moveTo>
                    <a:lnTo>
                      <a:pt x="2306" y="2080"/>
                    </a:lnTo>
                    <a:lnTo>
                      <a:pt x="2480" y="2080"/>
                    </a:lnTo>
                    <a:cubicBezTo>
                      <a:pt x="2517" y="2080"/>
                      <a:pt x="2547" y="2051"/>
                      <a:pt x="2547" y="2014"/>
                    </a:cubicBezTo>
                    <a:cubicBezTo>
                      <a:pt x="2547" y="1977"/>
                      <a:pt x="2517" y="1947"/>
                      <a:pt x="2480" y="1947"/>
                    </a:cubicBezTo>
                    <a:lnTo>
                      <a:pt x="2306" y="1947"/>
                    </a:lnTo>
                    <a:lnTo>
                      <a:pt x="2306" y="1926"/>
                    </a:lnTo>
                    <a:cubicBezTo>
                      <a:pt x="2306" y="1890"/>
                      <a:pt x="2276" y="1860"/>
                      <a:pt x="2239" y="1860"/>
                    </a:cubicBezTo>
                    <a:cubicBezTo>
                      <a:pt x="2203" y="1860"/>
                      <a:pt x="2173" y="1890"/>
                      <a:pt x="2173" y="1926"/>
                    </a:cubicBezTo>
                    <a:lnTo>
                      <a:pt x="2173" y="1947"/>
                    </a:lnTo>
                    <a:lnTo>
                      <a:pt x="2128" y="1947"/>
                    </a:lnTo>
                    <a:cubicBezTo>
                      <a:pt x="2008" y="1947"/>
                      <a:pt x="1911" y="2044"/>
                      <a:pt x="1911" y="2164"/>
                    </a:cubicBezTo>
                    <a:cubicBezTo>
                      <a:pt x="1911" y="2283"/>
                      <a:pt x="2008" y="2381"/>
                      <a:pt x="2128" y="2381"/>
                    </a:cubicBezTo>
                    <a:lnTo>
                      <a:pt x="2173" y="2381"/>
                    </a:lnTo>
                    <a:lnTo>
                      <a:pt x="2173" y="2547"/>
                    </a:lnTo>
                    <a:lnTo>
                      <a:pt x="1978" y="2547"/>
                    </a:lnTo>
                    <a:cubicBezTo>
                      <a:pt x="1941" y="2547"/>
                      <a:pt x="1911" y="2577"/>
                      <a:pt x="1911" y="2614"/>
                    </a:cubicBezTo>
                    <a:cubicBezTo>
                      <a:pt x="1911" y="2651"/>
                      <a:pt x="1941" y="2681"/>
                      <a:pt x="1978" y="2681"/>
                    </a:cubicBezTo>
                    <a:lnTo>
                      <a:pt x="2173" y="2681"/>
                    </a:lnTo>
                    <a:lnTo>
                      <a:pt x="2173" y="2718"/>
                    </a:lnTo>
                    <a:cubicBezTo>
                      <a:pt x="2173" y="2754"/>
                      <a:pt x="2203" y="2784"/>
                      <a:pt x="2239" y="2784"/>
                    </a:cubicBezTo>
                    <a:cubicBezTo>
                      <a:pt x="2276" y="2784"/>
                      <a:pt x="2306" y="2754"/>
                      <a:pt x="2306" y="2718"/>
                    </a:cubicBezTo>
                    <a:lnTo>
                      <a:pt x="2306" y="2681"/>
                    </a:lnTo>
                    <a:lnTo>
                      <a:pt x="2330" y="2681"/>
                    </a:lnTo>
                    <a:cubicBezTo>
                      <a:pt x="2449" y="2681"/>
                      <a:pt x="2547" y="2584"/>
                      <a:pt x="2547" y="2464"/>
                    </a:cubicBezTo>
                    <a:cubicBezTo>
                      <a:pt x="2547" y="2344"/>
                      <a:pt x="2449" y="2247"/>
                      <a:pt x="2330" y="2247"/>
                    </a:cubicBezTo>
                    <a:lnTo>
                      <a:pt x="2306" y="2247"/>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grpSp>
        <p:nvGrpSpPr>
          <p:cNvPr id="96" name="iṩ1ïḍé"/>
          <p:cNvGrpSpPr/>
          <p:nvPr/>
        </p:nvGrpSpPr>
        <p:grpSpPr>
          <a:xfrm>
            <a:off x="1141344" y="3101002"/>
            <a:ext cx="3204437" cy="1392917"/>
            <a:chOff x="660400" y="2078336"/>
            <a:chExt cx="3204437" cy="1392917"/>
          </a:xfrm>
        </p:grpSpPr>
        <p:grpSp>
          <p:nvGrpSpPr>
            <p:cNvPr id="97" name="ïšľîḓe"/>
            <p:cNvGrpSpPr/>
            <p:nvPr/>
          </p:nvGrpSpPr>
          <p:grpSpPr>
            <a:xfrm>
              <a:off x="1273583" y="2078336"/>
              <a:ext cx="2591254" cy="1392917"/>
              <a:chOff x="8208730" y="2240023"/>
              <a:chExt cx="4866444" cy="1392917"/>
            </a:xfrm>
          </p:grpSpPr>
          <p:sp>
            <p:nvSpPr>
              <p:cNvPr id="101" name="íṣḷïḓé"/>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a:defRPr b="1">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定期上传财报</a:t>
                </a:r>
                <a:endParaRPr lang="id-ID" dirty="0"/>
              </a:p>
            </p:txBody>
          </p:sp>
          <p:sp>
            <p:nvSpPr>
              <p:cNvPr id="102" name="iṡḷïḓé"/>
              <p:cNvSpPr/>
              <p:nvPr/>
            </p:nvSpPr>
            <p:spPr bwMode="auto">
              <a:xfrm>
                <a:off x="8208730" y="2657649"/>
                <a:ext cx="4866444" cy="97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800"/>
                  </a:lnSpc>
                </a:pPr>
                <a:r>
                  <a:rPr lang="zh-CN" altLang="en-US" sz="1200" dirty="0">
                    <a:latin typeface="思源黑体 CN Medium" panose="020B0600000000000000" pitchFamily="34" charset="-122"/>
                    <a:ea typeface="思源黑体 CN Medium" panose="020B0600000000000000" pitchFamily="34" charset="-122"/>
                  </a:rPr>
                  <a:t>企业需要每月向和伙人广告业务管理系统上传财务报表，向投资方披露结算依据</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98" name="ïsļïdê"/>
            <p:cNvGrpSpPr/>
            <p:nvPr/>
          </p:nvGrpSpPr>
          <p:grpSpPr>
            <a:xfrm>
              <a:off x="660400" y="2267676"/>
              <a:ext cx="524598" cy="524598"/>
              <a:chOff x="660400" y="2289576"/>
              <a:chExt cx="577850" cy="577850"/>
            </a:xfrm>
          </p:grpSpPr>
          <p:sp>
            <p:nvSpPr>
              <p:cNvPr id="99" name="ísļíďè"/>
              <p:cNvSpPr/>
              <p:nvPr/>
            </p:nvSpPr>
            <p:spPr>
              <a:xfrm>
                <a:off x="660400" y="2289576"/>
                <a:ext cx="577850" cy="577850"/>
              </a:xfrm>
              <a:prstGeom prst="ellipse">
                <a:avLst/>
              </a:prstGeom>
              <a:solidFill>
                <a:schemeClr val="accent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100" name="iś1íḑé"/>
              <p:cNvSpPr/>
              <p:nvPr/>
            </p:nvSpPr>
            <p:spPr>
              <a:xfrm>
                <a:off x="802435" y="2431818"/>
                <a:ext cx="293778" cy="293365"/>
              </a:xfrm>
              <a:custGeom>
                <a:avLst/>
                <a:gdLst>
                  <a:gd name="connsiteX0" fmla="*/ 303807 w 607614"/>
                  <a:gd name="connsiteY0" fmla="*/ 546085 h 606761"/>
                  <a:gd name="connsiteX1" fmla="*/ 283300 w 607614"/>
                  <a:gd name="connsiteY1" fmla="*/ 566563 h 606761"/>
                  <a:gd name="connsiteX2" fmla="*/ 303807 w 607614"/>
                  <a:gd name="connsiteY2" fmla="*/ 586283 h 606761"/>
                  <a:gd name="connsiteX3" fmla="*/ 324314 w 607614"/>
                  <a:gd name="connsiteY3" fmla="*/ 566563 h 606761"/>
                  <a:gd name="connsiteX4" fmla="*/ 303807 w 607614"/>
                  <a:gd name="connsiteY4" fmla="*/ 546085 h 606761"/>
                  <a:gd name="connsiteX5" fmla="*/ 415494 w 607614"/>
                  <a:gd name="connsiteY5" fmla="*/ 222235 h 606761"/>
                  <a:gd name="connsiteX6" fmla="*/ 486135 w 607614"/>
                  <a:gd name="connsiteY6" fmla="*/ 222235 h 606761"/>
                  <a:gd name="connsiteX7" fmla="*/ 489933 w 607614"/>
                  <a:gd name="connsiteY7" fmla="*/ 222994 h 606761"/>
                  <a:gd name="connsiteX8" fmla="*/ 495250 w 607614"/>
                  <a:gd name="connsiteY8" fmla="*/ 229061 h 606761"/>
                  <a:gd name="connsiteX9" fmla="*/ 496009 w 607614"/>
                  <a:gd name="connsiteY9" fmla="*/ 232853 h 606761"/>
                  <a:gd name="connsiteX10" fmla="*/ 496009 w 607614"/>
                  <a:gd name="connsiteY10" fmla="*/ 303386 h 606761"/>
                  <a:gd name="connsiteX11" fmla="*/ 486135 w 607614"/>
                  <a:gd name="connsiteY11" fmla="*/ 313245 h 606761"/>
                  <a:gd name="connsiteX12" fmla="*/ 476260 w 607614"/>
                  <a:gd name="connsiteY12" fmla="*/ 303386 h 606761"/>
                  <a:gd name="connsiteX13" fmla="*/ 476260 w 607614"/>
                  <a:gd name="connsiteY13" fmla="*/ 257122 h 606761"/>
                  <a:gd name="connsiteX14" fmla="*/ 347132 w 607614"/>
                  <a:gd name="connsiteY14" fmla="*/ 385295 h 606761"/>
                  <a:gd name="connsiteX15" fmla="*/ 340296 w 607614"/>
                  <a:gd name="connsiteY15" fmla="*/ 388328 h 606761"/>
                  <a:gd name="connsiteX16" fmla="*/ 333459 w 607614"/>
                  <a:gd name="connsiteY16" fmla="*/ 385295 h 606761"/>
                  <a:gd name="connsiteX17" fmla="*/ 249146 w 607614"/>
                  <a:gd name="connsiteY17" fmla="*/ 301869 h 606761"/>
                  <a:gd name="connsiteX18" fmla="*/ 128373 w 607614"/>
                  <a:gd name="connsiteY18" fmla="*/ 421698 h 606761"/>
                  <a:gd name="connsiteX19" fmla="*/ 121537 w 607614"/>
                  <a:gd name="connsiteY19" fmla="*/ 424732 h 606761"/>
                  <a:gd name="connsiteX20" fmla="*/ 114701 w 607614"/>
                  <a:gd name="connsiteY20" fmla="*/ 421698 h 606761"/>
                  <a:gd name="connsiteX21" fmla="*/ 114701 w 607614"/>
                  <a:gd name="connsiteY21" fmla="*/ 407289 h 606761"/>
                  <a:gd name="connsiteX22" fmla="*/ 242310 w 607614"/>
                  <a:gd name="connsiteY22" fmla="*/ 279875 h 606761"/>
                  <a:gd name="connsiteX23" fmla="*/ 255982 w 607614"/>
                  <a:gd name="connsiteY23" fmla="*/ 279875 h 606761"/>
                  <a:gd name="connsiteX24" fmla="*/ 340296 w 607614"/>
                  <a:gd name="connsiteY24" fmla="*/ 364059 h 606761"/>
                  <a:gd name="connsiteX25" fmla="*/ 461828 w 607614"/>
                  <a:gd name="connsiteY25" fmla="*/ 242712 h 606761"/>
                  <a:gd name="connsiteX26" fmla="*/ 415494 w 607614"/>
                  <a:gd name="connsiteY26" fmla="*/ 242712 h 606761"/>
                  <a:gd name="connsiteX27" fmla="*/ 404860 w 607614"/>
                  <a:gd name="connsiteY27" fmla="*/ 232853 h 606761"/>
                  <a:gd name="connsiteX28" fmla="*/ 415494 w 607614"/>
                  <a:gd name="connsiteY28" fmla="*/ 222235 h 606761"/>
                  <a:gd name="connsiteX29" fmla="*/ 101006 w 607614"/>
                  <a:gd name="connsiteY29" fmla="*/ 212366 h 606761"/>
                  <a:gd name="connsiteX30" fmla="*/ 192112 w 607614"/>
                  <a:gd name="connsiteY30" fmla="*/ 212366 h 606761"/>
                  <a:gd name="connsiteX31" fmla="*/ 202741 w 607614"/>
                  <a:gd name="connsiteY31" fmla="*/ 222221 h 606761"/>
                  <a:gd name="connsiteX32" fmla="*/ 192112 w 607614"/>
                  <a:gd name="connsiteY32" fmla="*/ 232835 h 606761"/>
                  <a:gd name="connsiteX33" fmla="*/ 101006 w 607614"/>
                  <a:gd name="connsiteY33" fmla="*/ 232835 h 606761"/>
                  <a:gd name="connsiteX34" fmla="*/ 91136 w 607614"/>
                  <a:gd name="connsiteY34" fmla="*/ 222221 h 606761"/>
                  <a:gd name="connsiteX35" fmla="*/ 101006 w 607614"/>
                  <a:gd name="connsiteY35" fmla="*/ 212366 h 606761"/>
                  <a:gd name="connsiteX36" fmla="*/ 101006 w 607614"/>
                  <a:gd name="connsiteY36" fmla="*/ 182028 h 606761"/>
                  <a:gd name="connsiteX37" fmla="*/ 192112 w 607614"/>
                  <a:gd name="connsiteY37" fmla="*/ 182028 h 606761"/>
                  <a:gd name="connsiteX38" fmla="*/ 202741 w 607614"/>
                  <a:gd name="connsiteY38" fmla="*/ 191883 h 606761"/>
                  <a:gd name="connsiteX39" fmla="*/ 192112 w 607614"/>
                  <a:gd name="connsiteY39" fmla="*/ 202497 h 606761"/>
                  <a:gd name="connsiteX40" fmla="*/ 101006 w 607614"/>
                  <a:gd name="connsiteY40" fmla="*/ 202497 h 606761"/>
                  <a:gd name="connsiteX41" fmla="*/ 91136 w 607614"/>
                  <a:gd name="connsiteY41" fmla="*/ 191883 h 606761"/>
                  <a:gd name="connsiteX42" fmla="*/ 101006 w 607614"/>
                  <a:gd name="connsiteY42" fmla="*/ 182028 h 606761"/>
                  <a:gd name="connsiteX43" fmla="*/ 101014 w 607614"/>
                  <a:gd name="connsiteY43" fmla="*/ 151690 h 606761"/>
                  <a:gd name="connsiteX44" fmla="*/ 151925 w 607614"/>
                  <a:gd name="connsiteY44" fmla="*/ 151690 h 606761"/>
                  <a:gd name="connsiteX45" fmla="*/ 161803 w 607614"/>
                  <a:gd name="connsiteY45" fmla="*/ 161545 h 606761"/>
                  <a:gd name="connsiteX46" fmla="*/ 151925 w 607614"/>
                  <a:gd name="connsiteY46" fmla="*/ 172159 h 606761"/>
                  <a:gd name="connsiteX47" fmla="*/ 101014 w 607614"/>
                  <a:gd name="connsiteY47" fmla="*/ 172159 h 606761"/>
                  <a:gd name="connsiteX48" fmla="*/ 91136 w 607614"/>
                  <a:gd name="connsiteY48" fmla="*/ 161545 h 606761"/>
                  <a:gd name="connsiteX49" fmla="*/ 101014 w 607614"/>
                  <a:gd name="connsiteY49" fmla="*/ 151690 h 606761"/>
                  <a:gd name="connsiteX50" fmla="*/ 40254 w 607614"/>
                  <a:gd name="connsiteY50" fmla="*/ 81154 h 606761"/>
                  <a:gd name="connsiteX51" fmla="*/ 40254 w 607614"/>
                  <a:gd name="connsiteY51" fmla="*/ 485409 h 606761"/>
                  <a:gd name="connsiteX52" fmla="*/ 567360 w 607614"/>
                  <a:gd name="connsiteY52" fmla="*/ 485409 h 606761"/>
                  <a:gd name="connsiteX53" fmla="*/ 567360 w 607614"/>
                  <a:gd name="connsiteY53" fmla="*/ 81154 h 606761"/>
                  <a:gd name="connsiteX54" fmla="*/ 20507 w 607614"/>
                  <a:gd name="connsiteY54" fmla="*/ 20478 h 606761"/>
                  <a:gd name="connsiteX55" fmla="*/ 20507 w 607614"/>
                  <a:gd name="connsiteY55" fmla="*/ 60676 h 606761"/>
                  <a:gd name="connsiteX56" fmla="*/ 587107 w 607614"/>
                  <a:gd name="connsiteY56" fmla="*/ 60676 h 606761"/>
                  <a:gd name="connsiteX57" fmla="*/ 587107 w 607614"/>
                  <a:gd name="connsiteY57" fmla="*/ 20478 h 606761"/>
                  <a:gd name="connsiteX58" fmla="*/ 0 w 607614"/>
                  <a:gd name="connsiteY58" fmla="*/ 0 h 606761"/>
                  <a:gd name="connsiteX59" fmla="*/ 607614 w 607614"/>
                  <a:gd name="connsiteY59" fmla="*/ 0 h 606761"/>
                  <a:gd name="connsiteX60" fmla="*/ 607614 w 607614"/>
                  <a:gd name="connsiteY60" fmla="*/ 81154 h 606761"/>
                  <a:gd name="connsiteX61" fmla="*/ 587107 w 607614"/>
                  <a:gd name="connsiteY61" fmla="*/ 81154 h 606761"/>
                  <a:gd name="connsiteX62" fmla="*/ 587107 w 607614"/>
                  <a:gd name="connsiteY62" fmla="*/ 485409 h 606761"/>
                  <a:gd name="connsiteX63" fmla="*/ 597740 w 607614"/>
                  <a:gd name="connsiteY63" fmla="*/ 485409 h 606761"/>
                  <a:gd name="connsiteX64" fmla="*/ 607614 w 607614"/>
                  <a:gd name="connsiteY64" fmla="*/ 495269 h 606761"/>
                  <a:gd name="connsiteX65" fmla="*/ 597740 w 607614"/>
                  <a:gd name="connsiteY65" fmla="*/ 505887 h 606761"/>
                  <a:gd name="connsiteX66" fmla="*/ 587107 w 607614"/>
                  <a:gd name="connsiteY66" fmla="*/ 505887 h 606761"/>
                  <a:gd name="connsiteX67" fmla="*/ 313681 w 607614"/>
                  <a:gd name="connsiteY67" fmla="*/ 505887 h 606761"/>
                  <a:gd name="connsiteX68" fmla="*/ 313681 w 607614"/>
                  <a:gd name="connsiteY68" fmla="*/ 525607 h 606761"/>
                  <a:gd name="connsiteX69" fmla="*/ 313681 w 607614"/>
                  <a:gd name="connsiteY69" fmla="*/ 527124 h 606761"/>
                  <a:gd name="connsiteX70" fmla="*/ 344062 w 607614"/>
                  <a:gd name="connsiteY70" fmla="*/ 566563 h 606761"/>
                  <a:gd name="connsiteX71" fmla="*/ 303807 w 607614"/>
                  <a:gd name="connsiteY71" fmla="*/ 606761 h 606761"/>
                  <a:gd name="connsiteX72" fmla="*/ 263553 w 607614"/>
                  <a:gd name="connsiteY72" fmla="*/ 566563 h 606761"/>
                  <a:gd name="connsiteX73" fmla="*/ 293934 w 607614"/>
                  <a:gd name="connsiteY73" fmla="*/ 527124 h 606761"/>
                  <a:gd name="connsiteX74" fmla="*/ 293934 w 607614"/>
                  <a:gd name="connsiteY74" fmla="*/ 525607 h 606761"/>
                  <a:gd name="connsiteX75" fmla="*/ 293934 w 607614"/>
                  <a:gd name="connsiteY75" fmla="*/ 505887 h 606761"/>
                  <a:gd name="connsiteX76" fmla="*/ 20507 w 607614"/>
                  <a:gd name="connsiteY76" fmla="*/ 505887 h 606761"/>
                  <a:gd name="connsiteX77" fmla="*/ 9873 w 607614"/>
                  <a:gd name="connsiteY77" fmla="*/ 505887 h 606761"/>
                  <a:gd name="connsiteX78" fmla="*/ 0 w 607614"/>
                  <a:gd name="connsiteY78" fmla="*/ 495269 h 606761"/>
                  <a:gd name="connsiteX79" fmla="*/ 9873 w 607614"/>
                  <a:gd name="connsiteY79" fmla="*/ 485409 h 606761"/>
                  <a:gd name="connsiteX80" fmla="*/ 20507 w 607614"/>
                  <a:gd name="connsiteY80" fmla="*/ 485409 h 606761"/>
                  <a:gd name="connsiteX81" fmla="*/ 20507 w 607614"/>
                  <a:gd name="connsiteY81" fmla="*/ 81154 h 606761"/>
                  <a:gd name="connsiteX82" fmla="*/ 0 w 607614"/>
                  <a:gd name="connsiteY82" fmla="*/ 81154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7614" h="606761">
                    <a:moveTo>
                      <a:pt x="303807" y="546085"/>
                    </a:moveTo>
                    <a:cubicBezTo>
                      <a:pt x="292414" y="546085"/>
                      <a:pt x="283300" y="555186"/>
                      <a:pt x="283300" y="566563"/>
                    </a:cubicBezTo>
                    <a:cubicBezTo>
                      <a:pt x="283300" y="577182"/>
                      <a:pt x="292414" y="586283"/>
                      <a:pt x="303807" y="586283"/>
                    </a:cubicBezTo>
                    <a:cubicBezTo>
                      <a:pt x="315200" y="586283"/>
                      <a:pt x="324314" y="577182"/>
                      <a:pt x="324314" y="566563"/>
                    </a:cubicBezTo>
                    <a:cubicBezTo>
                      <a:pt x="324314" y="555186"/>
                      <a:pt x="315200" y="546085"/>
                      <a:pt x="303807" y="546085"/>
                    </a:cubicBezTo>
                    <a:close/>
                    <a:moveTo>
                      <a:pt x="415494" y="222235"/>
                    </a:moveTo>
                    <a:lnTo>
                      <a:pt x="486135" y="222235"/>
                    </a:lnTo>
                    <a:cubicBezTo>
                      <a:pt x="487654" y="222235"/>
                      <a:pt x="488413" y="222994"/>
                      <a:pt x="489933" y="222994"/>
                    </a:cubicBezTo>
                    <a:cubicBezTo>
                      <a:pt x="492211" y="224510"/>
                      <a:pt x="494490" y="226027"/>
                      <a:pt x="495250" y="229061"/>
                    </a:cubicBezTo>
                    <a:cubicBezTo>
                      <a:pt x="496009" y="229819"/>
                      <a:pt x="496009" y="231336"/>
                      <a:pt x="496009" y="232853"/>
                    </a:cubicBezTo>
                    <a:lnTo>
                      <a:pt x="496009" y="303386"/>
                    </a:lnTo>
                    <a:cubicBezTo>
                      <a:pt x="496009" y="308695"/>
                      <a:pt x="491452" y="313245"/>
                      <a:pt x="486135" y="313245"/>
                    </a:cubicBezTo>
                    <a:cubicBezTo>
                      <a:pt x="480818" y="313245"/>
                      <a:pt x="476260" y="308695"/>
                      <a:pt x="476260" y="303386"/>
                    </a:cubicBezTo>
                    <a:lnTo>
                      <a:pt x="476260" y="257122"/>
                    </a:lnTo>
                    <a:lnTo>
                      <a:pt x="347132" y="385295"/>
                    </a:lnTo>
                    <a:cubicBezTo>
                      <a:pt x="345613" y="387570"/>
                      <a:pt x="342574" y="388328"/>
                      <a:pt x="340296" y="388328"/>
                    </a:cubicBezTo>
                    <a:cubicBezTo>
                      <a:pt x="338017" y="388328"/>
                      <a:pt x="334979" y="387570"/>
                      <a:pt x="333459" y="385295"/>
                    </a:cubicBezTo>
                    <a:lnTo>
                      <a:pt x="249146" y="301869"/>
                    </a:lnTo>
                    <a:lnTo>
                      <a:pt x="128373" y="421698"/>
                    </a:lnTo>
                    <a:cubicBezTo>
                      <a:pt x="126854" y="423974"/>
                      <a:pt x="123816" y="424732"/>
                      <a:pt x="121537" y="424732"/>
                    </a:cubicBezTo>
                    <a:cubicBezTo>
                      <a:pt x="119258" y="424732"/>
                      <a:pt x="116220" y="423974"/>
                      <a:pt x="114701" y="421698"/>
                    </a:cubicBezTo>
                    <a:cubicBezTo>
                      <a:pt x="110143" y="417906"/>
                      <a:pt x="110143" y="411081"/>
                      <a:pt x="114701" y="407289"/>
                    </a:cubicBezTo>
                    <a:lnTo>
                      <a:pt x="242310" y="279875"/>
                    </a:lnTo>
                    <a:cubicBezTo>
                      <a:pt x="246108" y="276083"/>
                      <a:pt x="252184" y="276083"/>
                      <a:pt x="255982" y="279875"/>
                    </a:cubicBezTo>
                    <a:lnTo>
                      <a:pt x="340296" y="364059"/>
                    </a:lnTo>
                    <a:lnTo>
                      <a:pt x="461828" y="242712"/>
                    </a:lnTo>
                    <a:lnTo>
                      <a:pt x="415494" y="242712"/>
                    </a:lnTo>
                    <a:cubicBezTo>
                      <a:pt x="409417" y="242712"/>
                      <a:pt x="404860" y="238162"/>
                      <a:pt x="404860" y="232853"/>
                    </a:cubicBezTo>
                    <a:cubicBezTo>
                      <a:pt x="404860" y="226786"/>
                      <a:pt x="409417" y="222235"/>
                      <a:pt x="415494" y="222235"/>
                    </a:cubicBezTo>
                    <a:close/>
                    <a:moveTo>
                      <a:pt x="101006" y="212366"/>
                    </a:moveTo>
                    <a:lnTo>
                      <a:pt x="192112" y="212366"/>
                    </a:lnTo>
                    <a:cubicBezTo>
                      <a:pt x="198186" y="212366"/>
                      <a:pt x="202741" y="216915"/>
                      <a:pt x="202741" y="222221"/>
                    </a:cubicBezTo>
                    <a:cubicBezTo>
                      <a:pt x="202741" y="228286"/>
                      <a:pt x="198186" y="232835"/>
                      <a:pt x="192112" y="232835"/>
                    </a:cubicBezTo>
                    <a:lnTo>
                      <a:pt x="101006" y="232835"/>
                    </a:lnTo>
                    <a:cubicBezTo>
                      <a:pt x="95691" y="232835"/>
                      <a:pt x="91136" y="228286"/>
                      <a:pt x="91136" y="222221"/>
                    </a:cubicBezTo>
                    <a:cubicBezTo>
                      <a:pt x="91136" y="216915"/>
                      <a:pt x="95691" y="212366"/>
                      <a:pt x="101006" y="212366"/>
                    </a:cubicBezTo>
                    <a:close/>
                    <a:moveTo>
                      <a:pt x="101006" y="182028"/>
                    </a:moveTo>
                    <a:lnTo>
                      <a:pt x="192112" y="182028"/>
                    </a:lnTo>
                    <a:cubicBezTo>
                      <a:pt x="198186" y="182028"/>
                      <a:pt x="202741" y="186577"/>
                      <a:pt x="202741" y="191883"/>
                    </a:cubicBezTo>
                    <a:cubicBezTo>
                      <a:pt x="202741" y="197948"/>
                      <a:pt x="198186" y="202497"/>
                      <a:pt x="192112" y="202497"/>
                    </a:cubicBezTo>
                    <a:lnTo>
                      <a:pt x="101006" y="202497"/>
                    </a:lnTo>
                    <a:cubicBezTo>
                      <a:pt x="95691" y="202497"/>
                      <a:pt x="91136" y="197948"/>
                      <a:pt x="91136" y="191883"/>
                    </a:cubicBezTo>
                    <a:cubicBezTo>
                      <a:pt x="91136" y="186577"/>
                      <a:pt x="95691" y="182028"/>
                      <a:pt x="101006" y="182028"/>
                    </a:cubicBezTo>
                    <a:close/>
                    <a:moveTo>
                      <a:pt x="101014" y="151690"/>
                    </a:moveTo>
                    <a:lnTo>
                      <a:pt x="151925" y="151690"/>
                    </a:lnTo>
                    <a:cubicBezTo>
                      <a:pt x="157244" y="151690"/>
                      <a:pt x="161803" y="156239"/>
                      <a:pt x="161803" y="161545"/>
                    </a:cubicBezTo>
                    <a:cubicBezTo>
                      <a:pt x="161803" y="167610"/>
                      <a:pt x="157244" y="172159"/>
                      <a:pt x="151925" y="172159"/>
                    </a:cubicBezTo>
                    <a:lnTo>
                      <a:pt x="101014" y="172159"/>
                    </a:lnTo>
                    <a:cubicBezTo>
                      <a:pt x="95695" y="172159"/>
                      <a:pt x="91136" y="167610"/>
                      <a:pt x="91136" y="161545"/>
                    </a:cubicBezTo>
                    <a:cubicBezTo>
                      <a:pt x="91136" y="156239"/>
                      <a:pt x="95695" y="151690"/>
                      <a:pt x="101014" y="151690"/>
                    </a:cubicBezTo>
                    <a:close/>
                    <a:moveTo>
                      <a:pt x="40254" y="81154"/>
                    </a:moveTo>
                    <a:lnTo>
                      <a:pt x="40254" y="485409"/>
                    </a:lnTo>
                    <a:lnTo>
                      <a:pt x="567360" y="485409"/>
                    </a:lnTo>
                    <a:lnTo>
                      <a:pt x="567360" y="81154"/>
                    </a:lnTo>
                    <a:close/>
                    <a:moveTo>
                      <a:pt x="20507" y="20478"/>
                    </a:moveTo>
                    <a:lnTo>
                      <a:pt x="20507" y="60676"/>
                    </a:lnTo>
                    <a:lnTo>
                      <a:pt x="587107" y="60676"/>
                    </a:lnTo>
                    <a:lnTo>
                      <a:pt x="587107" y="20478"/>
                    </a:lnTo>
                    <a:close/>
                    <a:moveTo>
                      <a:pt x="0" y="0"/>
                    </a:moveTo>
                    <a:lnTo>
                      <a:pt x="607614" y="0"/>
                    </a:lnTo>
                    <a:lnTo>
                      <a:pt x="607614" y="81154"/>
                    </a:lnTo>
                    <a:lnTo>
                      <a:pt x="587107" y="81154"/>
                    </a:lnTo>
                    <a:lnTo>
                      <a:pt x="587107" y="485409"/>
                    </a:lnTo>
                    <a:lnTo>
                      <a:pt x="597740" y="485409"/>
                    </a:lnTo>
                    <a:cubicBezTo>
                      <a:pt x="603057" y="485409"/>
                      <a:pt x="607614" y="489960"/>
                      <a:pt x="607614" y="495269"/>
                    </a:cubicBezTo>
                    <a:cubicBezTo>
                      <a:pt x="607614" y="501336"/>
                      <a:pt x="603057" y="505887"/>
                      <a:pt x="597740" y="505887"/>
                    </a:cubicBezTo>
                    <a:lnTo>
                      <a:pt x="587107" y="505887"/>
                    </a:lnTo>
                    <a:lnTo>
                      <a:pt x="313681" y="505887"/>
                    </a:lnTo>
                    <a:lnTo>
                      <a:pt x="313681" y="525607"/>
                    </a:lnTo>
                    <a:cubicBezTo>
                      <a:pt x="313681" y="526365"/>
                      <a:pt x="313681" y="527124"/>
                      <a:pt x="313681" y="527124"/>
                    </a:cubicBezTo>
                    <a:cubicBezTo>
                      <a:pt x="331150" y="531674"/>
                      <a:pt x="344062" y="547602"/>
                      <a:pt x="344062" y="566563"/>
                    </a:cubicBezTo>
                    <a:cubicBezTo>
                      <a:pt x="344062" y="588558"/>
                      <a:pt x="325833" y="606761"/>
                      <a:pt x="303807" y="606761"/>
                    </a:cubicBezTo>
                    <a:cubicBezTo>
                      <a:pt x="281781" y="606761"/>
                      <a:pt x="263553" y="588558"/>
                      <a:pt x="263553" y="566563"/>
                    </a:cubicBezTo>
                    <a:cubicBezTo>
                      <a:pt x="263553" y="547602"/>
                      <a:pt x="276465" y="531674"/>
                      <a:pt x="293934" y="527124"/>
                    </a:cubicBezTo>
                    <a:cubicBezTo>
                      <a:pt x="293934" y="527124"/>
                      <a:pt x="293934" y="526365"/>
                      <a:pt x="293934" y="525607"/>
                    </a:cubicBezTo>
                    <a:lnTo>
                      <a:pt x="293934" y="505887"/>
                    </a:lnTo>
                    <a:lnTo>
                      <a:pt x="20507" y="505887"/>
                    </a:lnTo>
                    <a:lnTo>
                      <a:pt x="9873" y="505887"/>
                    </a:lnTo>
                    <a:cubicBezTo>
                      <a:pt x="4557" y="505887"/>
                      <a:pt x="0" y="501336"/>
                      <a:pt x="0" y="495269"/>
                    </a:cubicBezTo>
                    <a:cubicBezTo>
                      <a:pt x="0" y="489960"/>
                      <a:pt x="4557" y="485409"/>
                      <a:pt x="9873" y="485409"/>
                    </a:cubicBezTo>
                    <a:lnTo>
                      <a:pt x="20507" y="485409"/>
                    </a:lnTo>
                    <a:lnTo>
                      <a:pt x="20507" y="81154"/>
                    </a:lnTo>
                    <a:lnTo>
                      <a:pt x="0" y="81154"/>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grpSp>
        <p:nvGrpSpPr>
          <p:cNvPr id="103" name="îSḻiḑé"/>
          <p:cNvGrpSpPr/>
          <p:nvPr/>
        </p:nvGrpSpPr>
        <p:grpSpPr>
          <a:xfrm>
            <a:off x="1141344" y="4824452"/>
            <a:ext cx="3204436" cy="1309649"/>
            <a:chOff x="660400" y="2078336"/>
            <a:chExt cx="3204436" cy="1309649"/>
          </a:xfrm>
        </p:grpSpPr>
        <p:grpSp>
          <p:nvGrpSpPr>
            <p:cNvPr id="104" name="iŝļíḍê"/>
            <p:cNvGrpSpPr/>
            <p:nvPr/>
          </p:nvGrpSpPr>
          <p:grpSpPr>
            <a:xfrm>
              <a:off x="1273583" y="2078336"/>
              <a:ext cx="2591253" cy="1309649"/>
              <a:chOff x="8208728" y="2240023"/>
              <a:chExt cx="4866442" cy="1309649"/>
            </a:xfrm>
          </p:grpSpPr>
          <p:sp>
            <p:nvSpPr>
              <p:cNvPr id="108" name="íšḻíďé"/>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a:defRPr b="1">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高额违约责任</a:t>
                </a:r>
                <a:endParaRPr lang="id-ID" dirty="0"/>
              </a:p>
            </p:txBody>
          </p:sp>
          <p:sp>
            <p:nvSpPr>
              <p:cNvPr id="109" name="ïŝļîďê"/>
              <p:cNvSpPr/>
              <p:nvPr/>
            </p:nvSpPr>
            <p:spPr bwMode="auto">
              <a:xfrm>
                <a:off x="8208728" y="2657650"/>
                <a:ext cx="4866442" cy="89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800"/>
                  </a:lnSpc>
                </a:pPr>
                <a:r>
                  <a:rPr lang="zh-CN" altLang="en-US" sz="1200" dirty="0">
                    <a:latin typeface="思源黑体 CN Medium" panose="020B0600000000000000" pitchFamily="34" charset="-122"/>
                    <a:ea typeface="思源黑体 CN Medium" panose="020B0600000000000000" pitchFamily="34" charset="-122"/>
                  </a:rPr>
                  <a:t>隐瞒或故意遗漏销售收入，企业将面临按照已使用广告资源价值承担违约责任的风险</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105" name="íṡľídé"/>
            <p:cNvGrpSpPr/>
            <p:nvPr/>
          </p:nvGrpSpPr>
          <p:grpSpPr>
            <a:xfrm>
              <a:off x="660400" y="2267676"/>
              <a:ext cx="524598" cy="524598"/>
              <a:chOff x="660400" y="2289576"/>
              <a:chExt cx="577850" cy="577850"/>
            </a:xfrm>
          </p:grpSpPr>
          <p:sp>
            <p:nvSpPr>
              <p:cNvPr id="106" name="ïšliḍê"/>
              <p:cNvSpPr/>
              <p:nvPr/>
            </p:nvSpPr>
            <p:spPr>
              <a:xfrm>
                <a:off x="660400" y="2289576"/>
                <a:ext cx="577850" cy="577850"/>
              </a:xfrm>
              <a:prstGeom prst="ellipse">
                <a:avLst/>
              </a:prstGeom>
              <a:solidFill>
                <a:schemeClr val="accent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107" name="íŝḻíḍè"/>
              <p:cNvSpPr/>
              <p:nvPr/>
            </p:nvSpPr>
            <p:spPr>
              <a:xfrm>
                <a:off x="802436" y="2431612"/>
                <a:ext cx="293778" cy="293778"/>
              </a:xfrm>
              <a:custGeom>
                <a:avLst/>
                <a:gdLst>
                  <a:gd name="T0" fmla="*/ 6395 w 12791"/>
                  <a:gd name="T1" fmla="*/ 0 h 12791"/>
                  <a:gd name="T2" fmla="*/ 0 w 12791"/>
                  <a:gd name="T3" fmla="*/ 6395 h 12791"/>
                  <a:gd name="T4" fmla="*/ 6395 w 12791"/>
                  <a:gd name="T5" fmla="*/ 12791 h 12791"/>
                  <a:gd name="T6" fmla="*/ 12791 w 12791"/>
                  <a:gd name="T7" fmla="*/ 6395 h 12791"/>
                  <a:gd name="T8" fmla="*/ 6395 w 12791"/>
                  <a:gd name="T9" fmla="*/ 0 h 12791"/>
                  <a:gd name="T10" fmla="*/ 6395 w 12791"/>
                  <a:gd name="T11" fmla="*/ 11919 h 12791"/>
                  <a:gd name="T12" fmla="*/ 872 w 12791"/>
                  <a:gd name="T13" fmla="*/ 6395 h 12791"/>
                  <a:gd name="T14" fmla="*/ 6395 w 12791"/>
                  <a:gd name="T15" fmla="*/ 872 h 12791"/>
                  <a:gd name="T16" fmla="*/ 11919 w 12791"/>
                  <a:gd name="T17" fmla="*/ 6395 h 12791"/>
                  <a:gd name="T18" fmla="*/ 6395 w 12791"/>
                  <a:gd name="T19" fmla="*/ 11919 h 12791"/>
                  <a:gd name="T20" fmla="*/ 8762 w 12791"/>
                  <a:gd name="T21" fmla="*/ 2855 h 12791"/>
                  <a:gd name="T22" fmla="*/ 6395 w 12791"/>
                  <a:gd name="T23" fmla="*/ 5221 h 12791"/>
                  <a:gd name="T24" fmla="*/ 4030 w 12791"/>
                  <a:gd name="T25" fmla="*/ 2855 h 12791"/>
                  <a:gd name="T26" fmla="*/ 3413 w 12791"/>
                  <a:gd name="T27" fmla="*/ 2855 h 12791"/>
                  <a:gd name="T28" fmla="*/ 3413 w 12791"/>
                  <a:gd name="T29" fmla="*/ 3472 h 12791"/>
                  <a:gd name="T30" fmla="*/ 5607 w 12791"/>
                  <a:gd name="T31" fmla="*/ 5666 h 12791"/>
                  <a:gd name="T32" fmla="*/ 4506 w 12791"/>
                  <a:gd name="T33" fmla="*/ 5666 h 12791"/>
                  <a:gd name="T34" fmla="*/ 4070 w 12791"/>
                  <a:gd name="T35" fmla="*/ 6102 h 12791"/>
                  <a:gd name="T36" fmla="*/ 4506 w 12791"/>
                  <a:gd name="T37" fmla="*/ 6538 h 12791"/>
                  <a:gd name="T38" fmla="*/ 5959 w 12791"/>
                  <a:gd name="T39" fmla="*/ 6538 h 12791"/>
                  <a:gd name="T40" fmla="*/ 5959 w 12791"/>
                  <a:gd name="T41" fmla="*/ 7411 h 12791"/>
                  <a:gd name="T42" fmla="*/ 4506 w 12791"/>
                  <a:gd name="T43" fmla="*/ 7411 h 12791"/>
                  <a:gd name="T44" fmla="*/ 4070 w 12791"/>
                  <a:gd name="T45" fmla="*/ 7847 h 12791"/>
                  <a:gd name="T46" fmla="*/ 4506 w 12791"/>
                  <a:gd name="T47" fmla="*/ 8283 h 12791"/>
                  <a:gd name="T48" fmla="*/ 5959 w 12791"/>
                  <a:gd name="T49" fmla="*/ 8283 h 12791"/>
                  <a:gd name="T50" fmla="*/ 5959 w 12791"/>
                  <a:gd name="T51" fmla="*/ 10208 h 12791"/>
                  <a:gd name="T52" fmla="*/ 6396 w 12791"/>
                  <a:gd name="T53" fmla="*/ 10644 h 12791"/>
                  <a:gd name="T54" fmla="*/ 6832 w 12791"/>
                  <a:gd name="T55" fmla="*/ 10208 h 12791"/>
                  <a:gd name="T56" fmla="*/ 6832 w 12791"/>
                  <a:gd name="T57" fmla="*/ 8283 h 12791"/>
                  <a:gd name="T58" fmla="*/ 8285 w 12791"/>
                  <a:gd name="T59" fmla="*/ 8283 h 12791"/>
                  <a:gd name="T60" fmla="*/ 8721 w 12791"/>
                  <a:gd name="T61" fmla="*/ 7846 h 12791"/>
                  <a:gd name="T62" fmla="*/ 8285 w 12791"/>
                  <a:gd name="T63" fmla="*/ 7411 h 12791"/>
                  <a:gd name="T64" fmla="*/ 6832 w 12791"/>
                  <a:gd name="T65" fmla="*/ 7411 h 12791"/>
                  <a:gd name="T66" fmla="*/ 6832 w 12791"/>
                  <a:gd name="T67" fmla="*/ 6538 h 12791"/>
                  <a:gd name="T68" fmla="*/ 8285 w 12791"/>
                  <a:gd name="T69" fmla="*/ 6538 h 12791"/>
                  <a:gd name="T70" fmla="*/ 8721 w 12791"/>
                  <a:gd name="T71" fmla="*/ 6102 h 12791"/>
                  <a:gd name="T72" fmla="*/ 8285 w 12791"/>
                  <a:gd name="T73" fmla="*/ 5666 h 12791"/>
                  <a:gd name="T74" fmla="*/ 7184 w 12791"/>
                  <a:gd name="T75" fmla="*/ 5666 h 12791"/>
                  <a:gd name="T76" fmla="*/ 9379 w 12791"/>
                  <a:gd name="T77" fmla="*/ 3472 h 12791"/>
                  <a:gd name="T78" fmla="*/ 9379 w 12791"/>
                  <a:gd name="T79" fmla="*/ 2855 h 12791"/>
                  <a:gd name="T80" fmla="*/ 8762 w 12791"/>
                  <a:gd name="T81" fmla="*/ 2855 h 1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91" h="12791">
                    <a:moveTo>
                      <a:pt x="6395" y="0"/>
                    </a:moveTo>
                    <a:cubicBezTo>
                      <a:pt x="2863" y="0"/>
                      <a:pt x="0" y="2863"/>
                      <a:pt x="0" y="6395"/>
                    </a:cubicBezTo>
                    <a:cubicBezTo>
                      <a:pt x="0" y="9927"/>
                      <a:pt x="2863" y="12791"/>
                      <a:pt x="6395" y="12791"/>
                    </a:cubicBezTo>
                    <a:cubicBezTo>
                      <a:pt x="9928" y="12791"/>
                      <a:pt x="12791" y="9927"/>
                      <a:pt x="12791" y="6395"/>
                    </a:cubicBezTo>
                    <a:cubicBezTo>
                      <a:pt x="12791" y="2863"/>
                      <a:pt x="9928" y="0"/>
                      <a:pt x="6395" y="0"/>
                    </a:cubicBezTo>
                    <a:close/>
                    <a:moveTo>
                      <a:pt x="6395" y="11919"/>
                    </a:moveTo>
                    <a:cubicBezTo>
                      <a:pt x="3345" y="11919"/>
                      <a:pt x="872" y="9446"/>
                      <a:pt x="872" y="6395"/>
                    </a:cubicBezTo>
                    <a:cubicBezTo>
                      <a:pt x="872" y="3345"/>
                      <a:pt x="3345" y="872"/>
                      <a:pt x="6395" y="872"/>
                    </a:cubicBezTo>
                    <a:cubicBezTo>
                      <a:pt x="9446" y="872"/>
                      <a:pt x="11919" y="3345"/>
                      <a:pt x="11919" y="6395"/>
                    </a:cubicBezTo>
                    <a:cubicBezTo>
                      <a:pt x="11919" y="9446"/>
                      <a:pt x="9446" y="11919"/>
                      <a:pt x="6395" y="11919"/>
                    </a:cubicBezTo>
                    <a:close/>
                    <a:moveTo>
                      <a:pt x="8762" y="2855"/>
                    </a:moveTo>
                    <a:lnTo>
                      <a:pt x="6395" y="5221"/>
                    </a:lnTo>
                    <a:lnTo>
                      <a:pt x="4030" y="2855"/>
                    </a:lnTo>
                    <a:cubicBezTo>
                      <a:pt x="3859" y="2685"/>
                      <a:pt x="3583" y="2685"/>
                      <a:pt x="3413" y="2855"/>
                    </a:cubicBezTo>
                    <a:cubicBezTo>
                      <a:pt x="3243" y="3025"/>
                      <a:pt x="3242" y="3301"/>
                      <a:pt x="3413" y="3472"/>
                    </a:cubicBezTo>
                    <a:lnTo>
                      <a:pt x="5607" y="5666"/>
                    </a:lnTo>
                    <a:lnTo>
                      <a:pt x="4506" y="5666"/>
                    </a:lnTo>
                    <a:cubicBezTo>
                      <a:pt x="4265" y="5666"/>
                      <a:pt x="4070" y="5862"/>
                      <a:pt x="4070" y="6102"/>
                    </a:cubicBezTo>
                    <a:cubicBezTo>
                      <a:pt x="4070" y="6343"/>
                      <a:pt x="4265" y="6538"/>
                      <a:pt x="4506" y="6538"/>
                    </a:cubicBezTo>
                    <a:lnTo>
                      <a:pt x="5959" y="6538"/>
                    </a:lnTo>
                    <a:lnTo>
                      <a:pt x="5959" y="7411"/>
                    </a:lnTo>
                    <a:lnTo>
                      <a:pt x="4506" y="7411"/>
                    </a:lnTo>
                    <a:cubicBezTo>
                      <a:pt x="4265" y="7411"/>
                      <a:pt x="4070" y="7606"/>
                      <a:pt x="4070" y="7847"/>
                    </a:cubicBezTo>
                    <a:cubicBezTo>
                      <a:pt x="4070" y="8087"/>
                      <a:pt x="4265" y="8283"/>
                      <a:pt x="4506" y="8283"/>
                    </a:cubicBezTo>
                    <a:lnTo>
                      <a:pt x="5959" y="8283"/>
                    </a:lnTo>
                    <a:lnTo>
                      <a:pt x="5959" y="10208"/>
                    </a:lnTo>
                    <a:cubicBezTo>
                      <a:pt x="5959" y="10449"/>
                      <a:pt x="6155" y="10644"/>
                      <a:pt x="6396" y="10644"/>
                    </a:cubicBezTo>
                    <a:cubicBezTo>
                      <a:pt x="6637" y="10644"/>
                      <a:pt x="6832" y="10449"/>
                      <a:pt x="6832" y="10208"/>
                    </a:cubicBezTo>
                    <a:lnTo>
                      <a:pt x="6832" y="8283"/>
                    </a:lnTo>
                    <a:lnTo>
                      <a:pt x="8285" y="8283"/>
                    </a:lnTo>
                    <a:cubicBezTo>
                      <a:pt x="8526" y="8283"/>
                      <a:pt x="8721" y="8087"/>
                      <a:pt x="8721" y="7846"/>
                    </a:cubicBezTo>
                    <a:cubicBezTo>
                      <a:pt x="8721" y="7606"/>
                      <a:pt x="8526" y="7411"/>
                      <a:pt x="8285" y="7411"/>
                    </a:cubicBezTo>
                    <a:lnTo>
                      <a:pt x="6832" y="7411"/>
                    </a:lnTo>
                    <a:lnTo>
                      <a:pt x="6832" y="6538"/>
                    </a:lnTo>
                    <a:lnTo>
                      <a:pt x="8285" y="6538"/>
                    </a:lnTo>
                    <a:cubicBezTo>
                      <a:pt x="8526" y="6538"/>
                      <a:pt x="8721" y="6343"/>
                      <a:pt x="8721" y="6102"/>
                    </a:cubicBezTo>
                    <a:cubicBezTo>
                      <a:pt x="8721" y="5861"/>
                      <a:pt x="8526" y="5666"/>
                      <a:pt x="8285" y="5666"/>
                    </a:cubicBezTo>
                    <a:lnTo>
                      <a:pt x="7184" y="5666"/>
                    </a:lnTo>
                    <a:lnTo>
                      <a:pt x="9379" y="3472"/>
                    </a:lnTo>
                    <a:cubicBezTo>
                      <a:pt x="9549" y="3302"/>
                      <a:pt x="9549" y="3025"/>
                      <a:pt x="9379" y="2855"/>
                    </a:cubicBezTo>
                    <a:cubicBezTo>
                      <a:pt x="9208" y="2685"/>
                      <a:pt x="8932" y="2685"/>
                      <a:pt x="8762" y="2855"/>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cxnSp>
        <p:nvCxnSpPr>
          <p:cNvPr id="8" name="íṣ1îḋè"/>
          <p:cNvCxnSpPr/>
          <p:nvPr/>
        </p:nvCxnSpPr>
        <p:spPr>
          <a:xfrm>
            <a:off x="0" y="2770475"/>
            <a:ext cx="3907631" cy="0"/>
          </a:xfrm>
          <a:prstGeom prst="line">
            <a:avLst/>
          </a:prstGeom>
          <a:ln w="3175" cap="rnd">
            <a:gradFill flip="none" rotWithShape="1">
              <a:gsLst>
                <a:gs pos="100000">
                  <a:schemeClr val="bg1">
                    <a:lumMod val="95000"/>
                  </a:schemeClr>
                </a:gs>
                <a:gs pos="11000">
                  <a:schemeClr val="bg1">
                    <a:lumMod val="7500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9" name="îşļíde"/>
          <p:cNvCxnSpPr/>
          <p:nvPr/>
        </p:nvCxnSpPr>
        <p:spPr>
          <a:xfrm>
            <a:off x="0" y="4493924"/>
            <a:ext cx="3907631" cy="0"/>
          </a:xfrm>
          <a:prstGeom prst="line">
            <a:avLst/>
          </a:prstGeom>
          <a:ln w="3175" cap="rnd">
            <a:gradFill flip="none" rotWithShape="1">
              <a:gsLst>
                <a:gs pos="100000">
                  <a:schemeClr val="bg1">
                    <a:lumMod val="95000"/>
                  </a:schemeClr>
                </a:gs>
                <a:gs pos="11000">
                  <a:schemeClr val="bg1">
                    <a:lumMod val="7500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grpSp>
        <p:nvGrpSpPr>
          <p:cNvPr id="110" name="îś1iďé"/>
          <p:cNvGrpSpPr/>
          <p:nvPr/>
        </p:nvGrpSpPr>
        <p:grpSpPr>
          <a:xfrm>
            <a:off x="7735092" y="1377553"/>
            <a:ext cx="3313978" cy="1392919"/>
            <a:chOff x="7157401" y="1377553"/>
            <a:chExt cx="3313978" cy="1392919"/>
          </a:xfrm>
        </p:grpSpPr>
        <p:grpSp>
          <p:nvGrpSpPr>
            <p:cNvPr id="111" name="iṡḻiḓé"/>
            <p:cNvGrpSpPr/>
            <p:nvPr/>
          </p:nvGrpSpPr>
          <p:grpSpPr>
            <a:xfrm>
              <a:off x="7157401" y="1377553"/>
              <a:ext cx="2700795" cy="1392919"/>
              <a:chOff x="6446737" y="2240023"/>
              <a:chExt cx="5072165" cy="1392919"/>
            </a:xfrm>
          </p:grpSpPr>
          <p:sp>
            <p:nvSpPr>
              <p:cNvPr id="115" name="ïšľídê"/>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a:defRPr b="1">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dirty="0"/>
                  <a:t>最低销售分成</a:t>
                </a:r>
                <a:endParaRPr lang="id-ID" dirty="0"/>
              </a:p>
            </p:txBody>
          </p:sp>
          <p:sp>
            <p:nvSpPr>
              <p:cNvPr id="116" name="ïsḻíḍè"/>
              <p:cNvSpPr/>
              <p:nvPr/>
            </p:nvSpPr>
            <p:spPr bwMode="auto">
              <a:xfrm>
                <a:off x="6446737" y="2657650"/>
                <a:ext cx="5072165" cy="9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800"/>
                  </a:lnSpc>
                </a:pPr>
                <a:r>
                  <a:rPr lang="zh-CN" altLang="en-US" sz="1200" dirty="0">
                    <a:latin typeface="思源黑体 CN Medium" panose="020B0600000000000000" pitchFamily="34" charset="-122"/>
                    <a:ea typeface="思源黑体 CN Medium" panose="020B0600000000000000" pitchFamily="34" charset="-122"/>
                  </a:rPr>
                  <a:t>和伙人将根据企业情况设定每月最低需支付的销售分成标准，以保证广告商的最低收益，若回报无法达标企业将面临广告资源授信被中止的风险</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112" name="isḷîḓé"/>
            <p:cNvGrpSpPr/>
            <p:nvPr/>
          </p:nvGrpSpPr>
          <p:grpSpPr>
            <a:xfrm>
              <a:off x="9946781" y="1566893"/>
              <a:ext cx="524598" cy="524598"/>
              <a:chOff x="660400" y="2289576"/>
              <a:chExt cx="577850" cy="577850"/>
            </a:xfrm>
          </p:grpSpPr>
          <p:sp>
            <p:nvSpPr>
              <p:cNvPr id="113" name="íśliḑe"/>
              <p:cNvSpPr/>
              <p:nvPr/>
            </p:nvSpPr>
            <p:spPr>
              <a:xfrm>
                <a:off x="660400" y="2289576"/>
                <a:ext cx="577850" cy="577850"/>
              </a:xfrm>
              <a:prstGeom prst="ellipse">
                <a:avLst/>
              </a:prstGeom>
              <a:solidFill>
                <a:schemeClr val="accent2"/>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114" name="íšḷídè"/>
              <p:cNvSpPr/>
              <p:nvPr/>
            </p:nvSpPr>
            <p:spPr>
              <a:xfrm>
                <a:off x="802436" y="2450192"/>
                <a:ext cx="293778" cy="256617"/>
              </a:xfrm>
              <a:custGeom>
                <a:avLst/>
                <a:gdLst>
                  <a:gd name="T0" fmla="*/ 4660 w 6084"/>
                  <a:gd name="T1" fmla="*/ 141 h 5322"/>
                  <a:gd name="T2" fmla="*/ 1669 w 6084"/>
                  <a:gd name="T3" fmla="*/ 0 h 5322"/>
                  <a:gd name="T4" fmla="*/ 51 w 6084"/>
                  <a:gd name="T5" fmla="*/ 2520 h 5322"/>
                  <a:gd name="T6" fmla="*/ 1424 w 6084"/>
                  <a:gd name="T7" fmla="*/ 5181 h 5322"/>
                  <a:gd name="T8" fmla="*/ 4415 w 6084"/>
                  <a:gd name="T9" fmla="*/ 5322 h 5322"/>
                  <a:gd name="T10" fmla="*/ 6033 w 6084"/>
                  <a:gd name="T11" fmla="*/ 2802 h 5322"/>
                  <a:gd name="T12" fmla="*/ 4252 w 6084"/>
                  <a:gd name="T13" fmla="*/ 4757 h 5322"/>
                  <a:gd name="T14" fmla="*/ 622 w 6084"/>
                  <a:gd name="T15" fmla="*/ 2661 h 5322"/>
                  <a:gd name="T16" fmla="*/ 4252 w 6084"/>
                  <a:gd name="T17" fmla="*/ 565 h 5322"/>
                  <a:gd name="T18" fmla="*/ 4252 w 6084"/>
                  <a:gd name="T19" fmla="*/ 4757 h 5322"/>
                  <a:gd name="T20" fmla="*/ 1384 w 6084"/>
                  <a:gd name="T21" fmla="*/ 3265 h 5322"/>
                  <a:gd name="T22" fmla="*/ 1106 w 6084"/>
                  <a:gd name="T23" fmla="*/ 2974 h 5322"/>
                  <a:gd name="T24" fmla="*/ 1586 w 6084"/>
                  <a:gd name="T25" fmla="*/ 2920 h 5322"/>
                  <a:gd name="T26" fmla="*/ 1068 w 6084"/>
                  <a:gd name="T27" fmla="*/ 2409 h 5322"/>
                  <a:gd name="T28" fmla="*/ 1811 w 6084"/>
                  <a:gd name="T29" fmla="*/ 2115 h 5322"/>
                  <a:gd name="T30" fmla="*/ 1506 w 6084"/>
                  <a:gd name="T31" fmla="*/ 2273 h 5322"/>
                  <a:gd name="T32" fmla="*/ 1553 w 6084"/>
                  <a:gd name="T33" fmla="*/ 2551 h 5322"/>
                  <a:gd name="T34" fmla="*/ 1949 w 6084"/>
                  <a:gd name="T35" fmla="*/ 2075 h 5322"/>
                  <a:gd name="T36" fmla="*/ 2850 w 6084"/>
                  <a:gd name="T37" fmla="*/ 2297 h 5322"/>
                  <a:gd name="T38" fmla="*/ 2530 w 6084"/>
                  <a:gd name="T39" fmla="*/ 3247 h 5322"/>
                  <a:gd name="T40" fmla="*/ 2264 w 6084"/>
                  <a:gd name="T41" fmla="*/ 2297 h 5322"/>
                  <a:gd name="T42" fmla="*/ 1949 w 6084"/>
                  <a:gd name="T43" fmla="*/ 2075 h 5322"/>
                  <a:gd name="T44" fmla="*/ 2887 w 6084"/>
                  <a:gd name="T45" fmla="*/ 2670 h 5322"/>
                  <a:gd name="T46" fmla="*/ 4015 w 6084"/>
                  <a:gd name="T47" fmla="*/ 2649 h 5322"/>
                  <a:gd name="T48" fmla="*/ 3453 w 6084"/>
                  <a:gd name="T49" fmla="*/ 3056 h 5322"/>
                  <a:gd name="T50" fmla="*/ 3451 w 6084"/>
                  <a:gd name="T51" fmla="*/ 2266 h 5322"/>
                  <a:gd name="T52" fmla="*/ 3453 w 6084"/>
                  <a:gd name="T53" fmla="*/ 3056 h 5322"/>
                  <a:gd name="T54" fmla="*/ 4452 w 6084"/>
                  <a:gd name="T55" fmla="*/ 3248 h 5322"/>
                  <a:gd name="T56" fmla="*/ 4543 w 6084"/>
                  <a:gd name="T57" fmla="*/ 2833 h 5322"/>
                  <a:gd name="T58" fmla="*/ 5032 w 6084"/>
                  <a:gd name="T59" fmla="*/ 2431 h 5322"/>
                  <a:gd name="T60" fmla="*/ 4548 w 6084"/>
                  <a:gd name="T61" fmla="*/ 2066 h 5322"/>
                  <a:gd name="T62" fmla="*/ 4190 w 6084"/>
                  <a:gd name="T63" fmla="*/ 3247 h 5322"/>
                  <a:gd name="T64" fmla="*/ 4190 w 6084"/>
                  <a:gd name="T65" fmla="*/ 3248 h 5322"/>
                  <a:gd name="T66" fmla="*/ 4562 w 6084"/>
                  <a:gd name="T67" fmla="*/ 2266 h 5322"/>
                  <a:gd name="T68" fmla="*/ 4541 w 6084"/>
                  <a:gd name="T69" fmla="*/ 2630 h 5322"/>
                  <a:gd name="T70" fmla="*/ 4452 w 6084"/>
                  <a:gd name="T71" fmla="*/ 227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84" h="5322">
                    <a:moveTo>
                      <a:pt x="6033" y="2520"/>
                    </a:moveTo>
                    <a:lnTo>
                      <a:pt x="4660" y="141"/>
                    </a:lnTo>
                    <a:cubicBezTo>
                      <a:pt x="4610" y="54"/>
                      <a:pt x="4516" y="0"/>
                      <a:pt x="4415" y="0"/>
                    </a:cubicBezTo>
                    <a:lnTo>
                      <a:pt x="1669" y="0"/>
                    </a:lnTo>
                    <a:cubicBezTo>
                      <a:pt x="1568" y="0"/>
                      <a:pt x="1475" y="54"/>
                      <a:pt x="1424" y="141"/>
                    </a:cubicBezTo>
                    <a:lnTo>
                      <a:pt x="51" y="2520"/>
                    </a:lnTo>
                    <a:cubicBezTo>
                      <a:pt x="0" y="2607"/>
                      <a:pt x="0" y="2715"/>
                      <a:pt x="51" y="2802"/>
                    </a:cubicBezTo>
                    <a:lnTo>
                      <a:pt x="1424" y="5181"/>
                    </a:lnTo>
                    <a:cubicBezTo>
                      <a:pt x="1475" y="5268"/>
                      <a:pt x="1568" y="5322"/>
                      <a:pt x="1669" y="5322"/>
                    </a:cubicBezTo>
                    <a:lnTo>
                      <a:pt x="4415" y="5322"/>
                    </a:lnTo>
                    <a:cubicBezTo>
                      <a:pt x="4516" y="5322"/>
                      <a:pt x="4610" y="5268"/>
                      <a:pt x="4660" y="5181"/>
                    </a:cubicBezTo>
                    <a:lnTo>
                      <a:pt x="6033" y="2802"/>
                    </a:lnTo>
                    <a:cubicBezTo>
                      <a:pt x="6084" y="2715"/>
                      <a:pt x="6084" y="2607"/>
                      <a:pt x="6033" y="2520"/>
                    </a:cubicBezTo>
                    <a:close/>
                    <a:moveTo>
                      <a:pt x="4252" y="4757"/>
                    </a:moveTo>
                    <a:lnTo>
                      <a:pt x="1832" y="4757"/>
                    </a:lnTo>
                    <a:lnTo>
                      <a:pt x="622" y="2661"/>
                    </a:lnTo>
                    <a:lnTo>
                      <a:pt x="1832" y="565"/>
                    </a:lnTo>
                    <a:lnTo>
                      <a:pt x="4252" y="565"/>
                    </a:lnTo>
                    <a:lnTo>
                      <a:pt x="5463" y="2661"/>
                    </a:lnTo>
                    <a:lnTo>
                      <a:pt x="4252" y="4757"/>
                    </a:lnTo>
                    <a:close/>
                    <a:moveTo>
                      <a:pt x="1858" y="2901"/>
                    </a:moveTo>
                    <a:cubicBezTo>
                      <a:pt x="1858" y="3098"/>
                      <a:pt x="1707" y="3265"/>
                      <a:pt x="1384" y="3265"/>
                    </a:cubicBezTo>
                    <a:cubicBezTo>
                      <a:pt x="1250" y="3265"/>
                      <a:pt x="1118" y="3230"/>
                      <a:pt x="1052" y="3194"/>
                    </a:cubicBezTo>
                    <a:lnTo>
                      <a:pt x="1106" y="2974"/>
                    </a:lnTo>
                    <a:cubicBezTo>
                      <a:pt x="1177" y="3011"/>
                      <a:pt x="1287" y="3047"/>
                      <a:pt x="1400" y="3047"/>
                    </a:cubicBezTo>
                    <a:cubicBezTo>
                      <a:pt x="1522" y="3047"/>
                      <a:pt x="1586" y="2997"/>
                      <a:pt x="1586" y="2920"/>
                    </a:cubicBezTo>
                    <a:cubicBezTo>
                      <a:pt x="1586" y="2847"/>
                      <a:pt x="1531" y="2806"/>
                      <a:pt x="1390" y="2755"/>
                    </a:cubicBezTo>
                    <a:cubicBezTo>
                      <a:pt x="1195" y="2687"/>
                      <a:pt x="1068" y="2579"/>
                      <a:pt x="1068" y="2409"/>
                    </a:cubicBezTo>
                    <a:cubicBezTo>
                      <a:pt x="1068" y="2209"/>
                      <a:pt x="1235" y="2055"/>
                      <a:pt x="1512" y="2055"/>
                    </a:cubicBezTo>
                    <a:cubicBezTo>
                      <a:pt x="1644" y="2055"/>
                      <a:pt x="1741" y="2083"/>
                      <a:pt x="1811" y="2115"/>
                    </a:cubicBezTo>
                    <a:lnTo>
                      <a:pt x="1752" y="2329"/>
                    </a:lnTo>
                    <a:cubicBezTo>
                      <a:pt x="1705" y="2306"/>
                      <a:pt x="1621" y="2273"/>
                      <a:pt x="1506" y="2273"/>
                    </a:cubicBezTo>
                    <a:cubicBezTo>
                      <a:pt x="1392" y="2273"/>
                      <a:pt x="1336" y="2325"/>
                      <a:pt x="1336" y="2386"/>
                    </a:cubicBezTo>
                    <a:cubicBezTo>
                      <a:pt x="1336" y="2461"/>
                      <a:pt x="1402" y="2494"/>
                      <a:pt x="1553" y="2551"/>
                    </a:cubicBezTo>
                    <a:cubicBezTo>
                      <a:pt x="1760" y="2628"/>
                      <a:pt x="1858" y="2736"/>
                      <a:pt x="1858" y="2901"/>
                    </a:cubicBezTo>
                    <a:close/>
                    <a:moveTo>
                      <a:pt x="1949" y="2075"/>
                    </a:moveTo>
                    <a:lnTo>
                      <a:pt x="2850" y="2075"/>
                    </a:lnTo>
                    <a:lnTo>
                      <a:pt x="2850" y="2297"/>
                    </a:lnTo>
                    <a:lnTo>
                      <a:pt x="2530" y="2297"/>
                    </a:lnTo>
                    <a:lnTo>
                      <a:pt x="2530" y="3247"/>
                    </a:lnTo>
                    <a:lnTo>
                      <a:pt x="2264" y="3247"/>
                    </a:lnTo>
                    <a:lnTo>
                      <a:pt x="2264" y="2297"/>
                    </a:lnTo>
                    <a:lnTo>
                      <a:pt x="1949" y="2297"/>
                    </a:lnTo>
                    <a:lnTo>
                      <a:pt x="1949" y="2075"/>
                    </a:lnTo>
                    <a:close/>
                    <a:moveTo>
                      <a:pt x="3458" y="2055"/>
                    </a:moveTo>
                    <a:cubicBezTo>
                      <a:pt x="3112" y="2055"/>
                      <a:pt x="2887" y="2318"/>
                      <a:pt x="2887" y="2670"/>
                    </a:cubicBezTo>
                    <a:cubicBezTo>
                      <a:pt x="2887" y="3004"/>
                      <a:pt x="3091" y="3267"/>
                      <a:pt x="3439" y="3267"/>
                    </a:cubicBezTo>
                    <a:cubicBezTo>
                      <a:pt x="3782" y="3267"/>
                      <a:pt x="4015" y="3033"/>
                      <a:pt x="4015" y="2649"/>
                    </a:cubicBezTo>
                    <a:cubicBezTo>
                      <a:pt x="4015" y="2325"/>
                      <a:pt x="3818" y="2055"/>
                      <a:pt x="3458" y="2055"/>
                    </a:cubicBezTo>
                    <a:close/>
                    <a:moveTo>
                      <a:pt x="3453" y="3056"/>
                    </a:moveTo>
                    <a:cubicBezTo>
                      <a:pt x="3275" y="3056"/>
                      <a:pt x="3168" y="2894"/>
                      <a:pt x="3168" y="2665"/>
                    </a:cubicBezTo>
                    <a:cubicBezTo>
                      <a:pt x="3168" y="2437"/>
                      <a:pt x="3272" y="2266"/>
                      <a:pt x="3451" y="2266"/>
                    </a:cubicBezTo>
                    <a:cubicBezTo>
                      <a:pt x="3634" y="2266"/>
                      <a:pt x="3735" y="2447"/>
                      <a:pt x="3735" y="2658"/>
                    </a:cubicBezTo>
                    <a:cubicBezTo>
                      <a:pt x="3735" y="2886"/>
                      <a:pt x="3632" y="3056"/>
                      <a:pt x="3453" y="3056"/>
                    </a:cubicBezTo>
                    <a:close/>
                    <a:moveTo>
                      <a:pt x="4190" y="3248"/>
                    </a:moveTo>
                    <a:lnTo>
                      <a:pt x="4452" y="3248"/>
                    </a:lnTo>
                    <a:lnTo>
                      <a:pt x="4452" y="2828"/>
                    </a:lnTo>
                    <a:cubicBezTo>
                      <a:pt x="4477" y="2832"/>
                      <a:pt x="4508" y="2833"/>
                      <a:pt x="4543" y="2833"/>
                    </a:cubicBezTo>
                    <a:cubicBezTo>
                      <a:pt x="4700" y="2833"/>
                      <a:pt x="4834" y="2795"/>
                      <a:pt x="4924" y="2710"/>
                    </a:cubicBezTo>
                    <a:cubicBezTo>
                      <a:pt x="4994" y="2644"/>
                      <a:pt x="5032" y="2546"/>
                      <a:pt x="5032" y="2431"/>
                    </a:cubicBezTo>
                    <a:cubicBezTo>
                      <a:pt x="5032" y="2317"/>
                      <a:pt x="4982" y="2219"/>
                      <a:pt x="4907" y="2160"/>
                    </a:cubicBezTo>
                    <a:cubicBezTo>
                      <a:pt x="4828" y="2097"/>
                      <a:pt x="4712" y="2066"/>
                      <a:pt x="4548" y="2066"/>
                    </a:cubicBezTo>
                    <a:cubicBezTo>
                      <a:pt x="4386" y="2066"/>
                      <a:pt x="4271" y="2076"/>
                      <a:pt x="4190" y="2090"/>
                    </a:cubicBezTo>
                    <a:lnTo>
                      <a:pt x="4190" y="3247"/>
                    </a:lnTo>
                    <a:lnTo>
                      <a:pt x="4190" y="3247"/>
                    </a:lnTo>
                    <a:lnTo>
                      <a:pt x="4190" y="3248"/>
                    </a:lnTo>
                    <a:close/>
                    <a:moveTo>
                      <a:pt x="4452" y="2276"/>
                    </a:moveTo>
                    <a:cubicBezTo>
                      <a:pt x="4472" y="2271"/>
                      <a:pt x="4508" y="2266"/>
                      <a:pt x="4562" y="2266"/>
                    </a:cubicBezTo>
                    <a:cubicBezTo>
                      <a:pt x="4694" y="2266"/>
                      <a:pt x="4769" y="2330"/>
                      <a:pt x="4769" y="2438"/>
                    </a:cubicBezTo>
                    <a:cubicBezTo>
                      <a:pt x="4769" y="2558"/>
                      <a:pt x="4682" y="2630"/>
                      <a:pt x="4541" y="2630"/>
                    </a:cubicBezTo>
                    <a:cubicBezTo>
                      <a:pt x="4503" y="2630"/>
                      <a:pt x="4475" y="2628"/>
                      <a:pt x="4452" y="2623"/>
                    </a:cubicBezTo>
                    <a:lnTo>
                      <a:pt x="4452" y="2276"/>
                    </a:lnTo>
                    <a:lnTo>
                      <a:pt x="4452" y="2276"/>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grpSp>
        <p:nvGrpSpPr>
          <p:cNvPr id="117" name="iŝľïḑè"/>
          <p:cNvGrpSpPr/>
          <p:nvPr/>
        </p:nvGrpSpPr>
        <p:grpSpPr>
          <a:xfrm>
            <a:off x="7735093" y="3101002"/>
            <a:ext cx="3313977" cy="1392915"/>
            <a:chOff x="7157402" y="3101002"/>
            <a:chExt cx="3313977" cy="1392915"/>
          </a:xfrm>
        </p:grpSpPr>
        <p:grpSp>
          <p:nvGrpSpPr>
            <p:cNvPr id="118" name="ïṡļîḍè"/>
            <p:cNvGrpSpPr/>
            <p:nvPr/>
          </p:nvGrpSpPr>
          <p:grpSpPr>
            <a:xfrm>
              <a:off x="7157402" y="3101002"/>
              <a:ext cx="2700795" cy="1392915"/>
              <a:chOff x="6446736" y="2240023"/>
              <a:chExt cx="5072164" cy="1392915"/>
            </a:xfrm>
          </p:grpSpPr>
          <p:sp>
            <p:nvSpPr>
              <p:cNvPr id="122" name="îšľîḑê"/>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algn="r">
                  <a:defRPr b="1">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专属项目经理</a:t>
                </a:r>
                <a:endParaRPr lang="id-ID" dirty="0"/>
              </a:p>
            </p:txBody>
          </p:sp>
          <p:sp>
            <p:nvSpPr>
              <p:cNvPr id="123" name="îśliḓè"/>
              <p:cNvSpPr/>
              <p:nvPr/>
            </p:nvSpPr>
            <p:spPr bwMode="auto">
              <a:xfrm>
                <a:off x="6446736" y="2657649"/>
                <a:ext cx="5072164" cy="97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800"/>
                  </a:lnSpc>
                </a:pPr>
                <a:r>
                  <a:rPr lang="zh-CN" altLang="en-US" sz="1200" dirty="0">
                    <a:latin typeface="思源黑体 CN Medium" panose="020B0600000000000000" pitchFamily="34" charset="-122"/>
                    <a:ea typeface="思源黑体 CN Medium" panose="020B0600000000000000" pitchFamily="34" charset="-122"/>
                  </a:rPr>
                  <a:t>和伙人将组建专项小组，由项目经理带队为企业提供从广告投放策略、广告价格判断、广告执行落地以及开发指定广告资源等一系列专业服务</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119" name="išḷîḓe"/>
            <p:cNvGrpSpPr/>
            <p:nvPr/>
          </p:nvGrpSpPr>
          <p:grpSpPr>
            <a:xfrm>
              <a:off x="9946781" y="3290342"/>
              <a:ext cx="524598" cy="524598"/>
              <a:chOff x="660400" y="2289576"/>
              <a:chExt cx="577850" cy="577850"/>
            </a:xfrm>
          </p:grpSpPr>
          <p:sp>
            <p:nvSpPr>
              <p:cNvPr id="120" name="íṥḻîḋê"/>
              <p:cNvSpPr/>
              <p:nvPr/>
            </p:nvSpPr>
            <p:spPr>
              <a:xfrm>
                <a:off x="660400" y="2289576"/>
                <a:ext cx="577850" cy="577850"/>
              </a:xfrm>
              <a:prstGeom prst="ellipse">
                <a:avLst/>
              </a:prstGeom>
              <a:solidFill>
                <a:schemeClr val="accent2"/>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121" name="íṣliḍê"/>
              <p:cNvSpPr/>
              <p:nvPr/>
            </p:nvSpPr>
            <p:spPr>
              <a:xfrm>
                <a:off x="836249" y="2431612"/>
                <a:ext cx="226150" cy="293778"/>
              </a:xfrm>
              <a:custGeom>
                <a:avLst/>
                <a:gdLst>
                  <a:gd name="connsiteX0" fmla="*/ 139667 w 467707"/>
                  <a:gd name="connsiteY0" fmla="*/ 286877 h 607568"/>
                  <a:gd name="connsiteX1" fmla="*/ 149654 w 467707"/>
                  <a:gd name="connsiteY1" fmla="*/ 293781 h 607568"/>
                  <a:gd name="connsiteX2" fmla="*/ 221715 w 467707"/>
                  <a:gd name="connsiteY2" fmla="*/ 491260 h 607568"/>
                  <a:gd name="connsiteX3" fmla="*/ 246145 w 467707"/>
                  <a:gd name="connsiteY3" fmla="*/ 491260 h 607568"/>
                  <a:gd name="connsiteX4" fmla="*/ 318207 w 467707"/>
                  <a:gd name="connsiteY4" fmla="*/ 293781 h 607568"/>
                  <a:gd name="connsiteX5" fmla="*/ 331267 w 467707"/>
                  <a:gd name="connsiteY5" fmla="*/ 287337 h 607568"/>
                  <a:gd name="connsiteX6" fmla="*/ 394724 w 467707"/>
                  <a:gd name="connsiteY6" fmla="*/ 297771 h 607568"/>
                  <a:gd name="connsiteX7" fmla="*/ 395031 w 467707"/>
                  <a:gd name="connsiteY7" fmla="*/ 297924 h 607568"/>
                  <a:gd name="connsiteX8" fmla="*/ 467707 w 467707"/>
                  <a:gd name="connsiteY8" fmla="*/ 398121 h 607568"/>
                  <a:gd name="connsiteX9" fmla="*/ 467707 w 467707"/>
                  <a:gd name="connsiteY9" fmla="*/ 562917 h 607568"/>
                  <a:gd name="connsiteX10" fmla="*/ 423149 w 467707"/>
                  <a:gd name="connsiteY10" fmla="*/ 607568 h 607568"/>
                  <a:gd name="connsiteX11" fmla="*/ 44558 w 467707"/>
                  <a:gd name="connsiteY11" fmla="*/ 607568 h 607568"/>
                  <a:gd name="connsiteX12" fmla="*/ 0 w 467707"/>
                  <a:gd name="connsiteY12" fmla="*/ 562917 h 607568"/>
                  <a:gd name="connsiteX13" fmla="*/ 0 w 467707"/>
                  <a:gd name="connsiteY13" fmla="*/ 398735 h 607568"/>
                  <a:gd name="connsiteX14" fmla="*/ 72983 w 467707"/>
                  <a:gd name="connsiteY14" fmla="*/ 297771 h 607568"/>
                  <a:gd name="connsiteX15" fmla="*/ 139667 w 467707"/>
                  <a:gd name="connsiteY15" fmla="*/ 286877 h 607568"/>
                  <a:gd name="connsiteX16" fmla="*/ 218036 w 467707"/>
                  <a:gd name="connsiteY16" fmla="*/ 278945 h 607568"/>
                  <a:gd name="connsiteX17" fmla="*/ 249671 w 467707"/>
                  <a:gd name="connsiteY17" fmla="*/ 278945 h 607568"/>
                  <a:gd name="connsiteX18" fmla="*/ 261034 w 467707"/>
                  <a:gd name="connsiteY18" fmla="*/ 283546 h 607568"/>
                  <a:gd name="connsiteX19" fmla="*/ 263031 w 467707"/>
                  <a:gd name="connsiteY19" fmla="*/ 300878 h 607568"/>
                  <a:gd name="connsiteX20" fmla="*/ 245985 w 467707"/>
                  <a:gd name="connsiteY20" fmla="*/ 326338 h 607568"/>
                  <a:gd name="connsiteX21" fmla="*/ 253970 w 467707"/>
                  <a:gd name="connsiteY21" fmla="*/ 393211 h 607568"/>
                  <a:gd name="connsiteX22" fmla="*/ 238307 w 467707"/>
                  <a:gd name="connsiteY22" fmla="*/ 434776 h 607568"/>
                  <a:gd name="connsiteX23" fmla="*/ 229400 w 467707"/>
                  <a:gd name="connsiteY23" fmla="*/ 434776 h 607568"/>
                  <a:gd name="connsiteX24" fmla="*/ 213737 w 467707"/>
                  <a:gd name="connsiteY24" fmla="*/ 393211 h 607568"/>
                  <a:gd name="connsiteX25" fmla="*/ 221722 w 467707"/>
                  <a:gd name="connsiteY25" fmla="*/ 326338 h 607568"/>
                  <a:gd name="connsiteX26" fmla="*/ 204676 w 467707"/>
                  <a:gd name="connsiteY26" fmla="*/ 300878 h 607568"/>
                  <a:gd name="connsiteX27" fmla="*/ 206673 w 467707"/>
                  <a:gd name="connsiteY27" fmla="*/ 283546 h 607568"/>
                  <a:gd name="connsiteX28" fmla="*/ 218036 w 467707"/>
                  <a:gd name="connsiteY28" fmla="*/ 278945 h 607568"/>
                  <a:gd name="connsiteX29" fmla="*/ 233959 w 467707"/>
                  <a:gd name="connsiteY29" fmla="*/ 0 h 607568"/>
                  <a:gd name="connsiteX30" fmla="*/ 354026 w 467707"/>
                  <a:gd name="connsiteY30" fmla="*/ 119891 h 607568"/>
                  <a:gd name="connsiteX31" fmla="*/ 233959 w 467707"/>
                  <a:gd name="connsiteY31" fmla="*/ 239782 h 607568"/>
                  <a:gd name="connsiteX32" fmla="*/ 113892 w 467707"/>
                  <a:gd name="connsiteY32" fmla="*/ 119891 h 607568"/>
                  <a:gd name="connsiteX33" fmla="*/ 233959 w 467707"/>
                  <a:gd name="connsiteY3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7707" h="607568">
                    <a:moveTo>
                      <a:pt x="139667" y="286877"/>
                    </a:moveTo>
                    <a:cubicBezTo>
                      <a:pt x="143969" y="286877"/>
                      <a:pt x="147964" y="289485"/>
                      <a:pt x="149654" y="293781"/>
                    </a:cubicBezTo>
                    <a:lnTo>
                      <a:pt x="221715" y="491260"/>
                    </a:lnTo>
                    <a:cubicBezTo>
                      <a:pt x="225864" y="502614"/>
                      <a:pt x="241997" y="502614"/>
                      <a:pt x="246145" y="491260"/>
                    </a:cubicBezTo>
                    <a:lnTo>
                      <a:pt x="318207" y="293781"/>
                    </a:lnTo>
                    <a:cubicBezTo>
                      <a:pt x="320051" y="288564"/>
                      <a:pt x="325889" y="285649"/>
                      <a:pt x="331267" y="287337"/>
                    </a:cubicBezTo>
                    <a:cubicBezTo>
                      <a:pt x="331267" y="287337"/>
                      <a:pt x="379205" y="293935"/>
                      <a:pt x="394724" y="297771"/>
                    </a:cubicBezTo>
                    <a:cubicBezTo>
                      <a:pt x="394878" y="297771"/>
                      <a:pt x="394878" y="297771"/>
                      <a:pt x="395031" y="297924"/>
                    </a:cubicBezTo>
                    <a:cubicBezTo>
                      <a:pt x="438360" y="312041"/>
                      <a:pt x="467707" y="352549"/>
                      <a:pt x="467707" y="398121"/>
                    </a:cubicBezTo>
                    <a:lnTo>
                      <a:pt x="467707" y="562917"/>
                    </a:lnTo>
                    <a:cubicBezTo>
                      <a:pt x="467707" y="587621"/>
                      <a:pt x="447733" y="607568"/>
                      <a:pt x="423149" y="607568"/>
                    </a:cubicBezTo>
                    <a:lnTo>
                      <a:pt x="44558" y="607568"/>
                    </a:lnTo>
                    <a:cubicBezTo>
                      <a:pt x="19974" y="607568"/>
                      <a:pt x="0" y="587621"/>
                      <a:pt x="0" y="562917"/>
                    </a:cubicBezTo>
                    <a:lnTo>
                      <a:pt x="0" y="398735"/>
                    </a:lnTo>
                    <a:cubicBezTo>
                      <a:pt x="0" y="352856"/>
                      <a:pt x="28118" y="308972"/>
                      <a:pt x="72983" y="297771"/>
                    </a:cubicBezTo>
                    <a:cubicBezTo>
                      <a:pt x="89424" y="293781"/>
                      <a:pt x="138591" y="286877"/>
                      <a:pt x="139667" y="286877"/>
                    </a:cubicBezTo>
                    <a:close/>
                    <a:moveTo>
                      <a:pt x="218036" y="278945"/>
                    </a:moveTo>
                    <a:lnTo>
                      <a:pt x="249671" y="278945"/>
                    </a:lnTo>
                    <a:cubicBezTo>
                      <a:pt x="253970" y="278945"/>
                      <a:pt x="258117" y="280479"/>
                      <a:pt x="261034" y="283546"/>
                    </a:cubicBezTo>
                    <a:cubicBezTo>
                      <a:pt x="265488" y="288454"/>
                      <a:pt x="266102" y="295356"/>
                      <a:pt x="263031" y="300878"/>
                    </a:cubicBezTo>
                    <a:lnTo>
                      <a:pt x="245985" y="326338"/>
                    </a:lnTo>
                    <a:lnTo>
                      <a:pt x="253970" y="393211"/>
                    </a:lnTo>
                    <a:lnTo>
                      <a:pt x="238307" y="434776"/>
                    </a:lnTo>
                    <a:cubicBezTo>
                      <a:pt x="236771" y="438917"/>
                      <a:pt x="230936" y="438917"/>
                      <a:pt x="229400" y="434776"/>
                    </a:cubicBezTo>
                    <a:lnTo>
                      <a:pt x="213737" y="393211"/>
                    </a:lnTo>
                    <a:lnTo>
                      <a:pt x="221722" y="326338"/>
                    </a:lnTo>
                    <a:lnTo>
                      <a:pt x="204676" y="300878"/>
                    </a:lnTo>
                    <a:cubicBezTo>
                      <a:pt x="201605" y="295356"/>
                      <a:pt x="202219" y="288454"/>
                      <a:pt x="206673" y="283546"/>
                    </a:cubicBezTo>
                    <a:cubicBezTo>
                      <a:pt x="209590" y="280479"/>
                      <a:pt x="213737" y="278945"/>
                      <a:pt x="218036" y="278945"/>
                    </a:cubicBezTo>
                    <a:close/>
                    <a:moveTo>
                      <a:pt x="233959" y="0"/>
                    </a:moveTo>
                    <a:cubicBezTo>
                      <a:pt x="300270" y="0"/>
                      <a:pt x="354026" y="53677"/>
                      <a:pt x="354026" y="119891"/>
                    </a:cubicBezTo>
                    <a:cubicBezTo>
                      <a:pt x="354026" y="186105"/>
                      <a:pt x="300270" y="239782"/>
                      <a:pt x="233959" y="239782"/>
                    </a:cubicBezTo>
                    <a:cubicBezTo>
                      <a:pt x="167648" y="239782"/>
                      <a:pt x="113892" y="186105"/>
                      <a:pt x="113892" y="119891"/>
                    </a:cubicBezTo>
                    <a:cubicBezTo>
                      <a:pt x="113892" y="53677"/>
                      <a:pt x="167648" y="0"/>
                      <a:pt x="23395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grpSp>
        <p:nvGrpSpPr>
          <p:cNvPr id="124" name="iSļïdê"/>
          <p:cNvGrpSpPr/>
          <p:nvPr/>
        </p:nvGrpSpPr>
        <p:grpSpPr>
          <a:xfrm>
            <a:off x="7735093" y="4824452"/>
            <a:ext cx="3313977" cy="1628736"/>
            <a:chOff x="7157402" y="4824452"/>
            <a:chExt cx="3313977" cy="1628736"/>
          </a:xfrm>
        </p:grpSpPr>
        <p:grpSp>
          <p:nvGrpSpPr>
            <p:cNvPr id="125" name="îṣľiḑé"/>
            <p:cNvGrpSpPr/>
            <p:nvPr/>
          </p:nvGrpSpPr>
          <p:grpSpPr>
            <a:xfrm>
              <a:off x="7157402" y="4824452"/>
              <a:ext cx="2700793" cy="1628736"/>
              <a:chOff x="6446739" y="2240023"/>
              <a:chExt cx="5072161" cy="1628736"/>
            </a:xfrm>
          </p:grpSpPr>
          <p:sp>
            <p:nvSpPr>
              <p:cNvPr id="129" name="iṣḻïḋê"/>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algn="r">
                  <a:defRPr b="1">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广告发布监测</a:t>
                </a:r>
                <a:endParaRPr lang="id-ID" dirty="0"/>
              </a:p>
            </p:txBody>
          </p:sp>
          <p:sp>
            <p:nvSpPr>
              <p:cNvPr id="130" name="îS1íḍé"/>
              <p:cNvSpPr/>
              <p:nvPr/>
            </p:nvSpPr>
            <p:spPr bwMode="auto">
              <a:xfrm>
                <a:off x="6446739" y="2657649"/>
                <a:ext cx="5072161" cy="121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800"/>
                  </a:lnSpc>
                </a:pPr>
                <a:r>
                  <a:rPr lang="zh-CN" altLang="en-US" sz="1200" dirty="0">
                    <a:latin typeface="思源黑体 CN Medium" panose="020B0600000000000000" pitchFamily="34" charset="-122"/>
                    <a:ea typeface="思源黑体 CN Medium" panose="020B0600000000000000" pitchFamily="34" charset="-122"/>
                  </a:rPr>
                  <a:t>广告发布后，将随机抽取一定比例的点位发包给第三方监测机构，监测广告发布情况，杜绝出现未足额上刊或未经通知提前下刊的情况</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126" name="ïṩ1îďê"/>
            <p:cNvGrpSpPr/>
            <p:nvPr/>
          </p:nvGrpSpPr>
          <p:grpSpPr>
            <a:xfrm>
              <a:off x="9946781" y="5013792"/>
              <a:ext cx="524598" cy="524598"/>
              <a:chOff x="660400" y="2289576"/>
              <a:chExt cx="577850" cy="577850"/>
            </a:xfrm>
          </p:grpSpPr>
          <p:sp>
            <p:nvSpPr>
              <p:cNvPr id="127" name="îṡḷíḑé"/>
              <p:cNvSpPr/>
              <p:nvPr/>
            </p:nvSpPr>
            <p:spPr>
              <a:xfrm>
                <a:off x="660400" y="2289576"/>
                <a:ext cx="577850" cy="577850"/>
              </a:xfrm>
              <a:prstGeom prst="ellipse">
                <a:avLst/>
              </a:prstGeom>
              <a:solidFill>
                <a:schemeClr val="accent2"/>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128" name="íŝlîḑè"/>
              <p:cNvSpPr/>
              <p:nvPr/>
            </p:nvSpPr>
            <p:spPr>
              <a:xfrm>
                <a:off x="802436" y="2467526"/>
                <a:ext cx="293778" cy="221948"/>
              </a:xfrm>
              <a:custGeom>
                <a:avLst/>
                <a:gdLst>
                  <a:gd name="connsiteX0" fmla="*/ 298611 w 603193"/>
                  <a:gd name="connsiteY0" fmla="*/ 296869 h 455712"/>
                  <a:gd name="connsiteX1" fmla="*/ 394460 w 603193"/>
                  <a:gd name="connsiteY1" fmla="*/ 455712 h 455712"/>
                  <a:gd name="connsiteX2" fmla="*/ 207603 w 603193"/>
                  <a:gd name="connsiteY2" fmla="*/ 455712 h 455712"/>
                  <a:gd name="connsiteX3" fmla="*/ 249396 w 603193"/>
                  <a:gd name="connsiteY3" fmla="*/ 382896 h 455712"/>
                  <a:gd name="connsiteX4" fmla="*/ 0 w 603193"/>
                  <a:gd name="connsiteY4" fmla="*/ 0 h 455712"/>
                  <a:gd name="connsiteX5" fmla="*/ 603193 w 603193"/>
                  <a:gd name="connsiteY5" fmla="*/ 0 h 455712"/>
                  <a:gd name="connsiteX6" fmla="*/ 603193 w 603193"/>
                  <a:gd name="connsiteY6" fmla="*/ 357273 h 455712"/>
                  <a:gd name="connsiteX7" fmla="*/ 365078 w 603193"/>
                  <a:gd name="connsiteY7" fmla="*/ 357273 h 455712"/>
                  <a:gd name="connsiteX8" fmla="*/ 298128 w 603193"/>
                  <a:gd name="connsiteY8" fmla="*/ 246129 h 455712"/>
                  <a:gd name="connsiteX9" fmla="*/ 234566 w 603193"/>
                  <a:gd name="connsiteY9" fmla="*/ 357273 h 455712"/>
                  <a:gd name="connsiteX10" fmla="*/ 0 w 603193"/>
                  <a:gd name="connsiteY10" fmla="*/ 357273 h 45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3193" h="455712">
                    <a:moveTo>
                      <a:pt x="298611" y="296869"/>
                    </a:moveTo>
                    <a:lnTo>
                      <a:pt x="394460" y="455712"/>
                    </a:lnTo>
                    <a:lnTo>
                      <a:pt x="207603" y="455712"/>
                    </a:lnTo>
                    <a:lnTo>
                      <a:pt x="249396" y="382896"/>
                    </a:lnTo>
                    <a:close/>
                    <a:moveTo>
                      <a:pt x="0" y="0"/>
                    </a:moveTo>
                    <a:lnTo>
                      <a:pt x="603193" y="0"/>
                    </a:lnTo>
                    <a:lnTo>
                      <a:pt x="603193" y="357273"/>
                    </a:lnTo>
                    <a:lnTo>
                      <a:pt x="365078" y="357273"/>
                    </a:lnTo>
                    <a:lnTo>
                      <a:pt x="298128" y="246129"/>
                    </a:lnTo>
                    <a:lnTo>
                      <a:pt x="234566" y="357273"/>
                    </a:lnTo>
                    <a:lnTo>
                      <a:pt x="0" y="357273"/>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cxnSp>
        <p:nvCxnSpPr>
          <p:cNvPr id="13" name="í$ľíḓe"/>
          <p:cNvCxnSpPr/>
          <p:nvPr/>
        </p:nvCxnSpPr>
        <p:spPr>
          <a:xfrm flipH="1">
            <a:off x="8673307" y="2770475"/>
            <a:ext cx="3907631" cy="0"/>
          </a:xfrm>
          <a:prstGeom prst="line">
            <a:avLst/>
          </a:prstGeom>
          <a:ln w="3175" cap="rnd">
            <a:gradFill flip="none" rotWithShape="1">
              <a:gsLst>
                <a:gs pos="100000">
                  <a:schemeClr val="bg1">
                    <a:lumMod val="95000"/>
                  </a:schemeClr>
                </a:gs>
                <a:gs pos="11000">
                  <a:schemeClr val="bg1">
                    <a:lumMod val="7500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4" name="ïṧḻïdé"/>
          <p:cNvCxnSpPr/>
          <p:nvPr/>
        </p:nvCxnSpPr>
        <p:spPr>
          <a:xfrm flipH="1">
            <a:off x="8673307" y="4493924"/>
            <a:ext cx="3907631" cy="0"/>
          </a:xfrm>
          <a:prstGeom prst="line">
            <a:avLst/>
          </a:prstGeom>
          <a:ln w="3175" cap="rnd">
            <a:gradFill flip="none" rotWithShape="1">
              <a:gsLst>
                <a:gs pos="100000">
                  <a:schemeClr val="bg1">
                    <a:lumMod val="95000"/>
                  </a:schemeClr>
                </a:gs>
                <a:gs pos="11000">
                  <a:schemeClr val="bg1">
                    <a:lumMod val="7500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矩形 137"/>
          <p:cNvSpPr/>
          <p:nvPr/>
        </p:nvSpPr>
        <p:spPr>
          <a:xfrm>
            <a:off x="1825187" y="969441"/>
            <a:ext cx="8950251" cy="53970"/>
          </a:xfrm>
          <a:prstGeom prst="rect">
            <a:avLst/>
          </a:prstGeom>
          <a:solidFill>
            <a:srgbClr val="C00218"/>
          </a:solidFill>
          <a:ln w="12700">
            <a:miter lim="400000"/>
          </a:ln>
        </p:spPr>
        <p:txBody>
          <a:bodyPr lIns="45719" rIns="45719" anchor="ctr"/>
          <a:lstStyle/>
          <a:p>
            <a:pPr algn="ctr">
              <a:defRPr>
                <a:solidFill>
                  <a:srgbClr val="FFFFFF"/>
                </a:solidFill>
              </a:defRPr>
            </a:pPr>
          </a:p>
        </p:txBody>
      </p:sp>
      <p:sp>
        <p:nvSpPr>
          <p:cNvPr id="213" name="文本框 71"/>
          <p:cNvSpPr txBox="1"/>
          <p:nvPr/>
        </p:nvSpPr>
        <p:spPr>
          <a:xfrm>
            <a:off x="4123277" y="221463"/>
            <a:ext cx="4253545" cy="590931"/>
          </a:xfrm>
          <a:prstGeom prst="rect">
            <a:avLst/>
          </a:prstGeom>
          <a:ln w="12700">
            <a:miter lim="400000"/>
          </a:ln>
        </p:spPr>
        <p:txBody>
          <a:bodyPr wrap="square" lIns="45719" rIns="45719">
            <a:spAutoFit/>
          </a:bodyPr>
          <a:lstStyle>
            <a:lvl1pPr algn="ctr">
              <a:defRPr sz="3200" b="1">
                <a:solidFill>
                  <a:schemeClr val="accent1"/>
                </a:solidFill>
                <a:latin typeface="思源黑体"/>
                <a:ea typeface="思源黑体"/>
                <a:cs typeface="思源黑体"/>
                <a:sym typeface="思源黑体"/>
              </a:defRPr>
            </a:lvl1pPr>
          </a:lstStyle>
          <a:p>
            <a:pPr algn="dist">
              <a:lnSpc>
                <a:spcPct val="90000"/>
              </a:lnSpc>
            </a:pPr>
            <a:r>
              <a:rPr lang="zh-CN" altLang="en-US" sz="3600" b="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cs typeface="Arial" panose="020B0604020202020204"/>
                <a:sym typeface="Arial" panose="020B0604020202020204"/>
              </a:rPr>
              <a:t>广告投资合作流程</a:t>
            </a:r>
            <a:endParaRPr sz="3600" b="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p:txBody>
      </p:sp>
      <p:pic>
        <p:nvPicPr>
          <p:cNvPr id="31" name="图片 30"/>
          <p:cNvPicPr>
            <a:picLocks noChangeAspect="1"/>
          </p:cNvPicPr>
          <p:nvPr/>
        </p:nvPicPr>
        <p:blipFill>
          <a:blip r:embed="rId1" cstate="print"/>
          <a:stretch>
            <a:fillRect/>
          </a:stretch>
        </p:blipFill>
        <p:spPr>
          <a:xfrm>
            <a:off x="1154067" y="1199656"/>
            <a:ext cx="10048875" cy="4867275"/>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57525" y="2367171"/>
            <a:ext cx="6076950" cy="1106805"/>
          </a:xfrm>
          <a:prstGeom prst="rect">
            <a:avLst/>
          </a:prstGeom>
          <a:noFill/>
        </p:spPr>
        <p:txBody>
          <a:bodyPr wrap="none">
            <a:spAutoFit/>
          </a:bodyPr>
          <a:lstStyle/>
          <a:p>
            <a:pPr algn="ctr"/>
            <a:r>
              <a:rPr lang="zh-CN" altLang="en-US" sz="6600" b="1" dirty="0">
                <a:solidFill>
                  <a:schemeClr val="accent1"/>
                </a:solidFill>
                <a:effectLst>
                  <a:outerShdw blurRad="38100" dist="25400" dir="5400000" algn="ctr" rotWithShape="0">
                    <a:srgbClr val="6E747A">
                      <a:alpha val="43000"/>
                    </a:srgbClr>
                  </a:outerShdw>
                </a:effectLst>
                <a:latin typeface="演示镇魂行楷" panose="00000500000000000000" pitchFamily="2" charset="-122"/>
                <a:ea typeface="演示镇魂行楷" panose="00000500000000000000" pitchFamily="2" charset="-122"/>
              </a:rPr>
              <a:t>期待与您的合作</a:t>
            </a:r>
            <a:endParaRPr lang="zh-CN" altLang="en-US" sz="6600" b="1" dirty="0">
              <a:solidFill>
                <a:schemeClr val="accent1"/>
              </a:solidFill>
              <a:effectLst>
                <a:outerShdw blurRad="38100" dist="25400" dir="5400000" algn="ctr" rotWithShape="0">
                  <a:srgbClr val="6E747A">
                    <a:alpha val="43000"/>
                  </a:srgbClr>
                </a:outerShdw>
              </a:effectLst>
              <a:latin typeface="演示镇魂行楷" panose="00000500000000000000" pitchFamily="2" charset="-122"/>
              <a:ea typeface="演示镇魂行楷" panose="00000500000000000000" pitchFamily="2" charset="-122"/>
            </a:endParaRPr>
          </a:p>
        </p:txBody>
      </p:sp>
      <p:pic>
        <p:nvPicPr>
          <p:cNvPr id="3" name="图形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5410200" y="1201694"/>
            <a:ext cx="1371600" cy="1371600"/>
          </a:xfrm>
          <a:prstGeom prst="rect">
            <a:avLst/>
          </a:prstGeom>
        </p:spPr>
      </p:pic>
      <p:pic>
        <p:nvPicPr>
          <p:cNvPr id="4" name="图形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V="1">
            <a:off x="5410200" y="4490829"/>
            <a:ext cx="1371600" cy="1371600"/>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72000"/>
          <a:stretch>
            <a:fillRect/>
          </a:stretch>
        </p:blipFill>
        <p:spPr>
          <a:xfrm>
            <a:off x="-2855944" y="-150470"/>
            <a:ext cx="5001199" cy="2106592"/>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72000"/>
          <a:stretch>
            <a:fillRect/>
          </a:stretch>
        </p:blipFill>
        <p:spPr>
          <a:xfrm rot="10800000">
            <a:off x="10507533" y="4751408"/>
            <a:ext cx="5001199" cy="2106592"/>
          </a:xfrm>
          <a:prstGeom prst="rect">
            <a:avLst/>
          </a:prstGeom>
        </p:spPr>
      </p:pic>
      <p:sp>
        <p:nvSpPr>
          <p:cNvPr id="8" name="矩形 7"/>
          <p:cNvSpPr/>
          <p:nvPr/>
        </p:nvSpPr>
        <p:spPr>
          <a:xfrm>
            <a:off x="6300565" y="3628851"/>
            <a:ext cx="2964623" cy="861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p>
            <a:pPr algn="ctr" defTabSz="1219200" hangingPunct="0"/>
            <a:r>
              <a:rPr lang="zh-CN" altLang="en-US" sz="4800" b="1" dirty="0">
                <a:solidFill>
                  <a:srgbClr val="C00218"/>
                </a:solidFill>
                <a:latin typeface="思源黑体 CN Heavy" panose="020B0A00000000000000" pitchFamily="34" charset="-122"/>
                <a:ea typeface="思源黑体 CN Heavy" panose="020B0A00000000000000" pitchFamily="34" charset="-122"/>
              </a:rPr>
              <a:t>和</a:t>
            </a:r>
            <a:r>
              <a:rPr lang="zh-CN" altLang="en-US" sz="4800" b="1" dirty="0" smtClean="0">
                <a:solidFill>
                  <a:srgbClr val="C00218"/>
                </a:solidFill>
                <a:latin typeface="思源黑体 CN Heavy" panose="020B0A00000000000000" pitchFamily="34" charset="-122"/>
                <a:ea typeface="思源黑体 CN Heavy" panose="020B0A00000000000000" pitchFamily="34" charset="-122"/>
              </a:rPr>
              <a:t>汇共赢</a:t>
            </a:r>
            <a:endParaRPr lang="zh-CN" altLang="en-US" sz="4800" b="1" dirty="0">
              <a:solidFill>
                <a:srgbClr val="C00218"/>
              </a:solidFill>
              <a:latin typeface="思源黑体 CN Heavy" panose="020B0A00000000000000" pitchFamily="34" charset="-122"/>
              <a:ea typeface="思源黑体 CN Heavy" panose="020B0A00000000000000" pitchFamily="34" charset="-122"/>
              <a:sym typeface="Arial" panose="020B0604020202020204"/>
            </a:endParaRPr>
          </a:p>
        </p:txBody>
      </p:sp>
      <p:sp>
        <p:nvSpPr>
          <p:cNvPr id="9" name="文本框 8"/>
          <p:cNvSpPr txBox="1"/>
          <p:nvPr/>
        </p:nvSpPr>
        <p:spPr>
          <a:xfrm>
            <a:off x="2867612" y="3628949"/>
            <a:ext cx="2947767" cy="861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p>
            <a:pPr algn="ctr" defTabSz="1219200" hangingPunct="0"/>
            <a:r>
              <a:rPr lang="zh-CN" altLang="en-US" sz="4800" b="1" dirty="0">
                <a:solidFill>
                  <a:srgbClr val="C00218"/>
                </a:solidFill>
                <a:latin typeface="思源黑体 CN Heavy" panose="020B0A00000000000000" pitchFamily="34" charset="-122"/>
                <a:ea typeface="思源黑体 CN Heavy" panose="020B0A00000000000000" pitchFamily="34" charset="-122"/>
                <a:cs typeface="微软雅黑" panose="020B0503020204020204" charset="-122"/>
              </a:rPr>
              <a:t>利</a:t>
            </a:r>
            <a:r>
              <a:rPr lang="zh-CN" altLang="en-US" sz="4800" b="1" dirty="0" smtClean="0">
                <a:solidFill>
                  <a:srgbClr val="C00218"/>
                </a:solidFill>
                <a:latin typeface="思源黑体 CN Heavy" panose="020B0A00000000000000" pitchFamily="34" charset="-122"/>
                <a:ea typeface="思源黑体 CN Heavy" panose="020B0A00000000000000" pitchFamily="34" charset="-122"/>
                <a:cs typeface="微软雅黑" panose="020B0503020204020204" charset="-122"/>
              </a:rPr>
              <a:t>他达</a:t>
            </a:r>
            <a:r>
              <a:rPr lang="zh-CN" altLang="en-US" sz="4800" b="1" dirty="0">
                <a:solidFill>
                  <a:srgbClr val="C00218"/>
                </a:solidFill>
                <a:latin typeface="思源黑体 CN Heavy" panose="020B0A00000000000000" pitchFamily="34" charset="-122"/>
                <a:ea typeface="思源黑体 CN Heavy" panose="020B0A00000000000000" pitchFamily="34" charset="-122"/>
                <a:cs typeface="微软雅黑" panose="020B0503020204020204" charset="-122"/>
              </a:rPr>
              <a:t>己</a:t>
            </a:r>
            <a:endParaRPr lang="en-US" altLang="zh-CN" sz="8000" b="1" dirty="0">
              <a:solidFill>
                <a:srgbClr val="C00218"/>
              </a:solidFill>
              <a:latin typeface="思源黑体 CN Heavy" panose="020B0A00000000000000" pitchFamily="34" charset="-122"/>
              <a:ea typeface="思源黑体 CN Heavy" panose="020B0A00000000000000" pitchFamily="34" charset="-122"/>
              <a:cs typeface="微软雅黑" panose="020B0503020204020204" charset="-122"/>
            </a:endParaRPr>
          </a:p>
        </p:txBody>
      </p:sp>
      <p:sp>
        <p:nvSpPr>
          <p:cNvPr id="10" name="文本框 9"/>
          <p:cNvSpPr txBox="1"/>
          <p:nvPr/>
        </p:nvSpPr>
        <p:spPr>
          <a:xfrm>
            <a:off x="539804" y="5691977"/>
            <a:ext cx="5098996" cy="369332"/>
          </a:xfrm>
          <a:prstGeom prst="rect">
            <a:avLst/>
          </a:prstGeom>
        </p:spPr>
        <p:txBody>
          <a:bodyPr wrap="square">
            <a:spAutoFit/>
          </a:bodyPr>
          <a:lstStyle>
            <a:defPPr>
              <a:defRPr lang="zh-CN"/>
            </a:defPPr>
            <a:lvl1pPr>
              <a:lnSpc>
                <a:spcPct val="150000"/>
              </a:lnSpc>
              <a:defRPr sz="1200" b="1" kern="100">
                <a:solidFill>
                  <a:schemeClr val="tx1">
                    <a:lumMod val="50000"/>
                    <a:lumOff val="50000"/>
                  </a:schemeClr>
                </a:solidFill>
                <a:effectLst/>
                <a:latin typeface="等线" panose="02010600030101010101" pitchFamily="2" charset="-122"/>
                <a:ea typeface="仿宋" panose="02010609060101010101" pitchFamily="49" charset="-122"/>
                <a:cs typeface="Times New Roman" panose="02020603050405020304" pitchFamily="18" charset="0"/>
              </a:defRPr>
            </a:lvl1pPr>
          </a:lstStyle>
          <a:p>
            <a:r>
              <a:rPr lang="zh-CN" altLang="en-US" dirty="0">
                <a:latin typeface="思源黑体 CN Normal" panose="020B0400000000000000" pitchFamily="34" charset="-122"/>
                <a:ea typeface="思源黑体 CN Normal" panose="020B0400000000000000" pitchFamily="34" charset="-122"/>
                <a:sym typeface="Arial" panose="020B0604020202020204"/>
              </a:rPr>
              <a:t>公司地址</a:t>
            </a:r>
            <a:r>
              <a:rPr lang="zh-CN" altLang="en-US" dirty="0" smtClean="0">
                <a:latin typeface="思源黑体 CN Normal" panose="020B0400000000000000" pitchFamily="34" charset="-122"/>
                <a:ea typeface="思源黑体 CN Normal" panose="020B0400000000000000" pitchFamily="34" charset="-122"/>
                <a:sym typeface="Arial" panose="020B0604020202020204"/>
              </a:rPr>
              <a:t>：浙江省宁波市欣捷大厦</a:t>
            </a:r>
            <a:r>
              <a:rPr lang="en-US" altLang="zh-CN" dirty="0" smtClean="0">
                <a:latin typeface="思源黑体 CN Normal" panose="020B0400000000000000" pitchFamily="34" charset="-122"/>
                <a:ea typeface="思源黑体 CN Normal" panose="020B0400000000000000" pitchFamily="34" charset="-122"/>
                <a:sym typeface="Arial" panose="020B0604020202020204"/>
              </a:rPr>
              <a:t>22</a:t>
            </a:r>
            <a:r>
              <a:rPr lang="zh-CN" altLang="en-US" dirty="0" smtClean="0">
                <a:latin typeface="思源黑体 CN Normal" panose="020B0400000000000000" pitchFamily="34" charset="-122"/>
                <a:ea typeface="思源黑体 CN Normal" panose="020B0400000000000000" pitchFamily="34" charset="-122"/>
                <a:sym typeface="Arial" panose="020B0604020202020204"/>
              </a:rPr>
              <a:t>楼蓝源资本</a:t>
            </a:r>
            <a:endParaRPr lang="zh-CN" altLang="en-US" dirty="0">
              <a:latin typeface="思源黑体 CN Normal" panose="020B0400000000000000" pitchFamily="34" charset="-122"/>
              <a:ea typeface="思源黑体 CN Normal" panose="020B0400000000000000" pitchFamily="34" charset="-122"/>
              <a:sym typeface="Arial" panose="020B0604020202020204"/>
            </a:endParaRPr>
          </a:p>
        </p:txBody>
      </p:sp>
      <p:sp>
        <p:nvSpPr>
          <p:cNvPr id="11" name="文本框 10"/>
          <p:cNvSpPr txBox="1"/>
          <p:nvPr/>
        </p:nvSpPr>
        <p:spPr>
          <a:xfrm>
            <a:off x="539804" y="6061768"/>
            <a:ext cx="5098996" cy="369332"/>
          </a:xfrm>
          <a:prstGeom prst="rect">
            <a:avLst/>
          </a:prstGeom>
        </p:spPr>
        <p:txBody>
          <a:bodyPr wrap="square">
            <a:spAutoFit/>
          </a:bodyPr>
          <a:lstStyle>
            <a:defPPr>
              <a:defRPr lang="zh-CN"/>
            </a:defPPr>
            <a:lvl1pPr>
              <a:lnSpc>
                <a:spcPct val="150000"/>
              </a:lnSpc>
              <a:defRPr sz="1200" b="1" kern="100">
                <a:solidFill>
                  <a:schemeClr val="tx1">
                    <a:lumMod val="50000"/>
                    <a:lumOff val="50000"/>
                  </a:schemeClr>
                </a:solidFill>
                <a:effectLst/>
                <a:latin typeface="等线" panose="02010600030101010101" pitchFamily="2" charset="-122"/>
                <a:ea typeface="仿宋" panose="02010609060101010101" pitchFamily="49" charset="-122"/>
                <a:cs typeface="Times New Roman" panose="02020603050405020304" pitchFamily="18" charset="0"/>
              </a:defRPr>
            </a:lvl1pPr>
          </a:lstStyle>
          <a:p>
            <a:r>
              <a:rPr lang="zh-CN" altLang="en-US" dirty="0">
                <a:latin typeface="思源黑体 CN Normal" panose="020B0400000000000000" pitchFamily="34" charset="-122"/>
                <a:ea typeface="思源黑体 CN Normal" panose="020B0400000000000000" pitchFamily="34" charset="-122"/>
                <a:sym typeface="Arial" panose="020B0604020202020204"/>
              </a:rPr>
              <a:t>联  系  人</a:t>
            </a:r>
            <a:r>
              <a:rPr lang="zh-CN" altLang="en-US" dirty="0" smtClean="0">
                <a:latin typeface="思源黑体 CN Normal" panose="020B0400000000000000" pitchFamily="34" charset="-122"/>
                <a:ea typeface="思源黑体 CN Normal" panose="020B0400000000000000" pitchFamily="34" charset="-122"/>
                <a:sym typeface="Arial" panose="020B0604020202020204"/>
              </a:rPr>
              <a:t>：张老</a:t>
            </a:r>
            <a:r>
              <a:rPr lang="zh-CN" altLang="en-US" dirty="0">
                <a:latin typeface="思源黑体 CN Normal" panose="020B0400000000000000" pitchFamily="34" charset="-122"/>
                <a:ea typeface="思源黑体 CN Normal" panose="020B0400000000000000" pitchFamily="34" charset="-122"/>
                <a:sym typeface="Arial" panose="020B0604020202020204"/>
              </a:rPr>
              <a:t>师  </a:t>
            </a:r>
            <a:r>
              <a:rPr lang="en-US" altLang="zh-CN" dirty="0" smtClean="0">
                <a:latin typeface="思源黑体 CN Normal" panose="020B0400000000000000" pitchFamily="34" charset="-122"/>
                <a:ea typeface="思源黑体 CN Normal" panose="020B0400000000000000" pitchFamily="34" charset="-122"/>
                <a:sym typeface="Arial" panose="020B0604020202020204"/>
              </a:rPr>
              <a:t>13373888861</a:t>
            </a:r>
            <a:r>
              <a:rPr lang="zh-CN" altLang="en-US" dirty="0" smtClean="0">
                <a:latin typeface="思源黑体 CN Normal" panose="020B0400000000000000" pitchFamily="34" charset="-122"/>
                <a:ea typeface="思源黑体 CN Normal" panose="020B0400000000000000" pitchFamily="34" charset="-122"/>
                <a:sym typeface="Arial" panose="020B0604020202020204"/>
              </a:rPr>
              <a:t>（</a:t>
            </a:r>
            <a:r>
              <a:rPr lang="zh-CN" altLang="en-US" dirty="0">
                <a:latin typeface="思源黑体 CN Normal" panose="020B0400000000000000" pitchFamily="34" charset="-122"/>
                <a:ea typeface="思源黑体 CN Normal" panose="020B0400000000000000" pitchFamily="34" charset="-122"/>
                <a:sym typeface="Arial" panose="020B0604020202020204"/>
              </a:rPr>
              <a:t>微信同号）</a:t>
            </a:r>
            <a:endParaRPr lang="zh-CN" altLang="en-US" dirty="0">
              <a:latin typeface="思源黑体 CN Normal" panose="020B0400000000000000" pitchFamily="34" charset="-122"/>
              <a:ea typeface="思源黑体 CN Normal" panose="020B0400000000000000" pitchFamily="34" charset="-122"/>
              <a:sym typeface="Arial" panose="020B0604020202020204"/>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flipH="1">
            <a:off x="9974261"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pic>
        <p:nvPicPr>
          <p:cNvPr id="32" name="图片 31"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a:off x="0"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sp>
        <p:nvSpPr>
          <p:cNvPr id="3" name="文本框 2"/>
          <p:cNvSpPr txBox="1"/>
          <p:nvPr/>
        </p:nvSpPr>
        <p:spPr>
          <a:xfrm>
            <a:off x="4688747" y="625647"/>
            <a:ext cx="703550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i="0" u="none" strike="noStrike" cap="none" spc="0" normalizeH="0" baseline="0" dirty="0" smtClean="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公</a:t>
            </a:r>
            <a:r>
              <a:rPr kumimoji="0" lang="zh-CN" altLang="en-US"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司于</a:t>
            </a:r>
            <a:r>
              <a:rPr kumimoji="0" lang="en-US" altLang="zh-CN"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2019</a:t>
            </a:r>
            <a:r>
              <a:rPr kumimoji="0" lang="zh-CN" altLang="en-US"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年</a:t>
            </a:r>
            <a:r>
              <a:rPr kumimoji="0" lang="en-US" altLang="zh-CN"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1</a:t>
            </a:r>
            <a:r>
              <a:rPr kumimoji="0" lang="zh-CN" altLang="en-US"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月成立  总部位于北京</a:t>
            </a:r>
            <a:r>
              <a:rPr kumimoji="0" lang="zh-CN" altLang="en-US" i="0" u="none" strike="noStrike" cap="none" spc="0" normalizeH="0" baseline="0" dirty="0" smtClean="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市  广告基地位于宁波</a:t>
            </a:r>
            <a:endParaRPr kumimoji="0" lang="en-US" altLang="zh-CN"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endParaRPr lang="en-US" altLang="zh-CN" dirty="0" smtClean="0">
              <a:solidFill>
                <a:srgbClr val="C00218"/>
              </a:solidFill>
              <a:effectLst>
                <a:outerShdw blurRad="50800" dist="38100" dir="2700000" algn="tl" rotWithShape="0">
                  <a:prstClr val="black">
                    <a:alpha val="40000"/>
                  </a:prstClr>
                </a:outerShdw>
              </a:effectLst>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i="0" u="none" strike="noStrike" cap="none" spc="0" normalizeH="0" baseline="0" dirty="0" smtClean="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开</a:t>
            </a:r>
            <a:r>
              <a:rPr kumimoji="0" lang="zh-CN" altLang="en-US"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创了</a:t>
            </a:r>
            <a:r>
              <a:rPr lang="zh-CN" altLang="en-US" i="0" dirty="0">
                <a:solidFill>
                  <a:srgbClr val="C00218"/>
                </a:solidFill>
                <a:effectLst>
                  <a:outerShdw blurRad="50800" dist="38100" dir="2700000" algn="tl" rotWithShape="0">
                    <a:prstClr val="black">
                      <a:alpha val="40000"/>
                    </a:prstClr>
                  </a:outerShdw>
                </a:effectLst>
                <a:latin typeface="思源黑体 CN Medium" panose="020B0600000000000000" pitchFamily="34" charset="-122"/>
                <a:ea typeface="思源黑体 CN Medium" panose="020B0600000000000000" pitchFamily="34" charset="-122"/>
              </a:rPr>
              <a:t>以广告资源直接进行股权投资的新型投资模式</a:t>
            </a:r>
            <a:endParaRPr lang="en-US" altLang="zh-CN" dirty="0">
              <a:solidFill>
                <a:srgbClr val="C00218"/>
              </a:solidFill>
              <a:effectLst>
                <a:outerShdw blurRad="50800" dist="38100" dir="2700000" algn="tl" rotWithShape="0">
                  <a:prstClr val="black">
                    <a:alpha val="40000"/>
                  </a:prstClr>
                </a:outerShdw>
              </a:effectLst>
              <a:latin typeface="思源黑体 CN Medium" panose="020B0600000000000000" pitchFamily="34" charset="-122"/>
              <a:ea typeface="思源黑体 CN Medium" panose="020B0600000000000000" pitchFamily="34" charset="-122"/>
            </a:endParaRPr>
          </a:p>
        </p:txBody>
      </p:sp>
      <p:sp>
        <p:nvSpPr>
          <p:cNvPr id="4" name="矩形: 圆角 2"/>
          <p:cNvSpPr/>
          <p:nvPr/>
        </p:nvSpPr>
        <p:spPr>
          <a:xfrm>
            <a:off x="548099" y="2022322"/>
            <a:ext cx="5814198" cy="4157795"/>
          </a:xfrm>
          <a:prstGeom prst="round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56" name="文本框 55"/>
          <p:cNvSpPr txBox="1"/>
          <p:nvPr/>
        </p:nvSpPr>
        <p:spPr>
          <a:xfrm>
            <a:off x="6877260" y="1888211"/>
            <a:ext cx="1513804" cy="582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en-US" altLang="zh-CN" sz="3200" b="1" dirty="0">
                <a:solidFill>
                  <a:srgbClr val="C00218"/>
                </a:solidFill>
                <a:effectLst>
                  <a:outerShdw blurRad="50800" dist="38100" dir="2700000" algn="tl" rotWithShape="0">
                    <a:prstClr val="black">
                      <a:alpha val="40000"/>
                    </a:prstClr>
                  </a:outerShdw>
                </a:effectLst>
              </a:rPr>
              <a:t>583</a:t>
            </a:r>
            <a:r>
              <a:rPr lang="zh-CN" altLang="en-US" sz="3200" b="1" dirty="0">
                <a:solidFill>
                  <a:srgbClr val="C00218"/>
                </a:solidFill>
                <a:effectLst>
                  <a:outerShdw blurRad="50800" dist="38100" dir="2700000" algn="tl" rotWithShape="0">
                    <a:prstClr val="black">
                      <a:alpha val="40000"/>
                    </a:prstClr>
                  </a:outerShdw>
                </a:effectLst>
              </a:rPr>
              <a:t>家</a:t>
            </a:r>
            <a:endParaRPr lang="zh-CN" altLang="en-US" sz="3200" b="1" dirty="0">
              <a:solidFill>
                <a:srgbClr val="C00218"/>
              </a:solidFill>
              <a:effectLst>
                <a:outerShdw blurRad="50800" dist="38100" dir="2700000" algn="tl" rotWithShape="0">
                  <a:prstClr val="black">
                    <a:alpha val="40000"/>
                  </a:prstClr>
                </a:outerShdw>
              </a:effectLst>
              <a:sym typeface="Arial" panose="020B0604020202020204"/>
            </a:endParaRPr>
          </a:p>
        </p:txBody>
      </p:sp>
      <p:sp>
        <p:nvSpPr>
          <p:cNvPr id="59" name="直接连接符 5"/>
          <p:cNvSpPr/>
          <p:nvPr/>
        </p:nvSpPr>
        <p:spPr>
          <a:xfrm>
            <a:off x="6521379" y="2118487"/>
            <a:ext cx="21025" cy="3732198"/>
          </a:xfrm>
          <a:prstGeom prst="line">
            <a:avLst/>
          </a:prstGeom>
          <a:ln w="38100">
            <a:solidFill>
              <a:srgbClr val="C00218"/>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文本框 37"/>
          <p:cNvSpPr txBox="1"/>
          <p:nvPr/>
        </p:nvSpPr>
        <p:spPr>
          <a:xfrm>
            <a:off x="824865" y="2407920"/>
            <a:ext cx="5323205" cy="13823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gn="just">
              <a:lnSpc>
                <a:spcPct val="150000"/>
              </a:lnSpc>
            </a:pPr>
            <a:r>
              <a:rPr lang="zh-CN" altLang="en-US" sz="1400" b="1">
                <a:latin typeface="微软雅黑" panose="020B0503020204020204" charset="-122"/>
                <a:ea typeface="微软雅黑" panose="020B0503020204020204" charset="-122"/>
              </a:rPr>
              <a:t>募集和管理全国各类广告商的余量广告资源，以投资的方式将这些资源授信给企业使用</a:t>
            </a:r>
            <a:r>
              <a:rPr lang="zh-CN" altLang="en-US" sz="1400">
                <a:latin typeface="微软雅黑" panose="020B0503020204020204" charset="-122"/>
                <a:ea typeface="微软雅黑" panose="020B0503020204020204" charset="-122"/>
              </a:rPr>
              <a:t>，帮助企业迅速提升品牌知名度；在获取企业的股权及销售分成等投资收益后，和伙人作为管理者将投资收益分配给参与投资的广告商。</a:t>
            </a:r>
            <a:endParaRPr lang="zh-CN" altLang="en-US" sz="1400">
              <a:latin typeface="微软雅黑" panose="020B0503020204020204" charset="-122"/>
              <a:ea typeface="微软雅黑" panose="020B0503020204020204" charset="-122"/>
              <a:sym typeface="Arial" panose="020B0604020202020204"/>
            </a:endParaRPr>
          </a:p>
        </p:txBody>
      </p:sp>
      <p:sp>
        <p:nvSpPr>
          <p:cNvPr id="39" name="文本框 38"/>
          <p:cNvSpPr txBox="1"/>
          <p:nvPr/>
        </p:nvSpPr>
        <p:spPr>
          <a:xfrm>
            <a:off x="786130" y="4822190"/>
            <a:ext cx="5295265" cy="7359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sz="1600" b="0" i="0" u="none" strike="noStrike" cap="none" spc="0" normalizeH="0" baseline="0">
                <a:ln>
                  <a:noFill/>
                </a:ln>
                <a:solidFill>
                  <a:srgbClr val="F3F1F0"/>
                </a:solidFill>
                <a:effectLst>
                  <a:outerShdw blurRad="50800" dist="38100" dir="16200000"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gn="just" defTabSz="914400">
              <a:lnSpc>
                <a:spcPct val="150000"/>
              </a:lnSpc>
            </a:pPr>
            <a:r>
              <a:rPr lang="zh-CN" altLang="en-US" sz="1400">
                <a:solidFill>
                  <a:srgbClr val="000000"/>
                </a:solidFill>
                <a:effectLst/>
                <a:latin typeface="微软雅黑" panose="020B0503020204020204" charset="-122"/>
                <a:ea typeface="微软雅黑" panose="020B0503020204020204" charset="-122"/>
              </a:rPr>
              <a:t>和伙人还</a:t>
            </a:r>
            <a:r>
              <a:rPr lang="zh-CN" altLang="en-US" sz="1400" b="1">
                <a:solidFill>
                  <a:srgbClr val="000000"/>
                </a:solidFill>
                <a:effectLst/>
                <a:latin typeface="微软雅黑" panose="020B0503020204020204" charset="-122"/>
                <a:ea typeface="微软雅黑" panose="020B0503020204020204" charset="-122"/>
              </a:rPr>
              <a:t>与营销咨询机构及现金基金联动投资</a:t>
            </a:r>
            <a:r>
              <a:rPr lang="zh-CN" altLang="en-US" sz="1400">
                <a:solidFill>
                  <a:srgbClr val="000000"/>
                </a:solidFill>
                <a:effectLst/>
                <a:latin typeface="微软雅黑" panose="020B0503020204020204" charset="-122"/>
                <a:ea typeface="微软雅黑" panose="020B0503020204020204" charset="-122"/>
              </a:rPr>
              <a:t>，从战略定位、营销策划、销售渠道以及资本运作等方面共同助力企业成长。</a:t>
            </a:r>
            <a:endParaRPr lang="zh-CN" altLang="en-US" sz="1400">
              <a:solidFill>
                <a:srgbClr val="000000"/>
              </a:solidFill>
              <a:effectLst/>
              <a:latin typeface="微软雅黑" panose="020B0503020204020204" charset="-122"/>
              <a:ea typeface="微软雅黑" panose="020B0503020204020204" charset="-122"/>
              <a:sym typeface="Arial" panose="020B0604020202020204"/>
            </a:endParaRPr>
          </a:p>
        </p:txBody>
      </p:sp>
      <p:sp>
        <p:nvSpPr>
          <p:cNvPr id="15" name="文本框 14"/>
          <p:cNvSpPr txBox="1"/>
          <p:nvPr/>
        </p:nvSpPr>
        <p:spPr>
          <a:xfrm>
            <a:off x="805180" y="3937635"/>
            <a:ext cx="5295265" cy="737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46800" rIns="46800">
            <a:spAutoFit/>
          </a:bodyPr>
          <a:lstStyle/>
          <a:p>
            <a:pPr algn="just" hangingPunct="0">
              <a:lnSpc>
                <a:spcPct val="150000"/>
              </a:lnSpc>
              <a:spcBef>
                <a:spcPts val="0"/>
              </a:spcBef>
              <a:spcAft>
                <a:spcPts val="0"/>
              </a:spcAft>
              <a:buClrTx/>
              <a:buSzTx/>
              <a:buFontTx/>
            </a:pPr>
            <a:r>
              <a:rPr lang="zh-CN" altLang="en-US" sz="1400">
                <a:ln>
                  <a:noFill/>
                </a:ln>
                <a:solidFill>
                  <a:srgbClr val="000000"/>
                </a:solidFill>
                <a:effectLst/>
                <a:uFillTx/>
                <a:latin typeface="微软雅黑" panose="020B0503020204020204" charset="-122"/>
                <a:ea typeface="微软雅黑" panose="020B0503020204020204" charset="-122"/>
                <a:cs typeface="Arial" panose="020B0604020202020204"/>
              </a:rPr>
              <a:t>在和伙人模式中，企业使用广告资源</a:t>
            </a:r>
            <a:r>
              <a:rPr lang="zh-CN" altLang="en-US" sz="1400" b="1">
                <a:ln>
                  <a:noFill/>
                </a:ln>
                <a:solidFill>
                  <a:srgbClr val="000000"/>
                </a:solidFill>
                <a:effectLst/>
                <a:uFillTx/>
                <a:latin typeface="微软雅黑" panose="020B0503020204020204" charset="-122"/>
                <a:ea typeface="微软雅黑" panose="020B0503020204020204" charset="-122"/>
                <a:cs typeface="Arial" panose="020B0604020202020204"/>
              </a:rPr>
              <a:t>无需预先支付现金</a:t>
            </a:r>
            <a:r>
              <a:rPr lang="zh-CN" altLang="en-US" sz="1400">
                <a:ln>
                  <a:noFill/>
                </a:ln>
                <a:solidFill>
                  <a:srgbClr val="000000"/>
                </a:solidFill>
                <a:effectLst/>
                <a:uFillTx/>
                <a:latin typeface="微软雅黑" panose="020B0503020204020204" charset="-122"/>
                <a:ea typeface="微软雅黑" panose="020B0503020204020204" charset="-122"/>
                <a:cs typeface="Arial" panose="020B0604020202020204"/>
              </a:rPr>
              <a:t>，广告商发布广告没有额外成本，真正实现</a:t>
            </a:r>
            <a:r>
              <a:rPr lang="zh-CN" altLang="en-US" sz="1400" b="1">
                <a:ln>
                  <a:noFill/>
                </a:ln>
                <a:solidFill>
                  <a:srgbClr val="000000"/>
                </a:solidFill>
                <a:effectLst/>
                <a:uFillTx/>
                <a:latin typeface="微软雅黑" panose="020B0503020204020204" charset="-122"/>
                <a:ea typeface="微软雅黑" panose="020B0503020204020204" charset="-122"/>
                <a:cs typeface="Arial" panose="020B0604020202020204"/>
              </a:rPr>
              <a:t>各方零负担参与</a:t>
            </a:r>
            <a:r>
              <a:rPr lang="zh-CN" altLang="en-US" sz="1400">
                <a:ln>
                  <a:noFill/>
                </a:ln>
                <a:solidFill>
                  <a:srgbClr val="000000"/>
                </a:solidFill>
                <a:effectLst/>
                <a:uFillTx/>
                <a:latin typeface="微软雅黑" panose="020B0503020204020204" charset="-122"/>
                <a:ea typeface="微软雅黑" panose="020B0503020204020204" charset="-122"/>
                <a:cs typeface="Arial" panose="020B0604020202020204"/>
              </a:rPr>
              <a:t>。</a:t>
            </a:r>
            <a:endParaRPr lang="zh-CN" altLang="en-US" sz="1400">
              <a:ln>
                <a:noFill/>
              </a:ln>
              <a:solidFill>
                <a:srgbClr val="000000"/>
              </a:solidFill>
              <a:effectLst/>
              <a:uFillTx/>
              <a:latin typeface="微软雅黑" panose="020B0503020204020204" charset="-122"/>
              <a:ea typeface="微软雅黑" panose="020B0503020204020204" charset="-122"/>
              <a:cs typeface="Arial" panose="020B0604020202020204"/>
            </a:endParaRPr>
          </a:p>
        </p:txBody>
      </p:sp>
      <p:sp>
        <p:nvSpPr>
          <p:cNvPr id="18" name="文本框 17"/>
          <p:cNvSpPr txBox="1"/>
          <p:nvPr/>
        </p:nvSpPr>
        <p:spPr>
          <a:xfrm>
            <a:off x="8207672" y="2107631"/>
            <a:ext cx="3297039" cy="335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zh-CN" altLang="en-US" sz="1600" dirty="0">
                <a:effectLst>
                  <a:outerShdw blurRad="50800" dist="38100" dir="2700000" algn="tl" rotWithShape="0">
                    <a:prstClr val="black">
                      <a:alpha val="40000"/>
                    </a:prstClr>
                  </a:outerShdw>
                </a:effectLst>
              </a:rPr>
              <a:t>合作广告商，持续增加中</a:t>
            </a:r>
            <a:endParaRPr lang="zh-CN" altLang="en-US" sz="1600" dirty="0">
              <a:effectLst>
                <a:outerShdw blurRad="50800" dist="38100" dir="2700000" algn="tl" rotWithShape="0">
                  <a:prstClr val="black">
                    <a:alpha val="40000"/>
                  </a:prstClr>
                </a:outerShdw>
              </a:effectLst>
              <a:sym typeface="Arial" panose="020B0604020202020204"/>
            </a:endParaRPr>
          </a:p>
        </p:txBody>
      </p:sp>
      <p:sp>
        <p:nvSpPr>
          <p:cNvPr id="5" name="文本框 4"/>
          <p:cNvSpPr txBox="1"/>
          <p:nvPr/>
        </p:nvSpPr>
        <p:spPr>
          <a:xfrm>
            <a:off x="6667124" y="2809978"/>
            <a:ext cx="173935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en-US" altLang="zh-CN" sz="3600" b="1" dirty="0">
                <a:solidFill>
                  <a:srgbClr val="C00218"/>
                </a:solidFill>
                <a:effectLst>
                  <a:outerShdw blurRad="50800" dist="38100" dir="2700000" algn="tl" rotWithShape="0">
                    <a:prstClr val="black">
                      <a:alpha val="40000"/>
                    </a:prstClr>
                  </a:outerShdw>
                </a:effectLst>
              </a:rPr>
              <a:t>1344</a:t>
            </a:r>
            <a:r>
              <a:rPr lang="zh-CN" altLang="en-US" sz="3600" b="1" dirty="0">
                <a:solidFill>
                  <a:srgbClr val="C00218"/>
                </a:solidFill>
                <a:effectLst>
                  <a:outerShdw blurRad="50800" dist="38100" dir="2700000" algn="tl" rotWithShape="0">
                    <a:prstClr val="black">
                      <a:alpha val="40000"/>
                    </a:prstClr>
                  </a:outerShdw>
                </a:effectLst>
              </a:rPr>
              <a:t>亿</a:t>
            </a:r>
            <a:endParaRPr lang="en-US" altLang="zh-CN" sz="3600" b="1" dirty="0">
              <a:solidFill>
                <a:srgbClr val="C00218"/>
              </a:solidFill>
              <a:effectLst>
                <a:outerShdw blurRad="50800" dist="38100" dir="2700000" algn="tl" rotWithShape="0">
                  <a:prstClr val="black">
                    <a:alpha val="40000"/>
                  </a:prstClr>
                </a:outerShdw>
              </a:effectLst>
            </a:endParaRPr>
          </a:p>
        </p:txBody>
      </p:sp>
      <p:sp>
        <p:nvSpPr>
          <p:cNvPr id="21" name="文本框 20"/>
          <p:cNvSpPr txBox="1"/>
          <p:nvPr/>
        </p:nvSpPr>
        <p:spPr>
          <a:xfrm>
            <a:off x="6915653" y="4481507"/>
            <a:ext cx="118470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sz="3600" b="1" i="0" u="none" strike="noStrike" cap="none" spc="0" normalizeH="0" baseline="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en-US" altLang="zh-CN" dirty="0"/>
              <a:t>29</a:t>
            </a:r>
            <a:r>
              <a:rPr lang="zh-CN" altLang="en-US" dirty="0"/>
              <a:t>家</a:t>
            </a:r>
            <a:endParaRPr lang="en-US" altLang="zh-CN" dirty="0"/>
          </a:p>
        </p:txBody>
      </p:sp>
      <p:sp>
        <p:nvSpPr>
          <p:cNvPr id="22" name="文本框 21"/>
          <p:cNvSpPr txBox="1"/>
          <p:nvPr/>
        </p:nvSpPr>
        <p:spPr>
          <a:xfrm>
            <a:off x="6876833" y="2996948"/>
            <a:ext cx="4628159" cy="1197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gn="just">
              <a:lnSpc>
                <a:spcPct val="150000"/>
              </a:lnSpc>
            </a:pPr>
            <a:r>
              <a:rPr lang="en-US" altLang="zh-CN" sz="1600" dirty="0">
                <a:solidFill>
                  <a:srgbClr val="F3F1F0"/>
                </a:solidFill>
                <a:effectLst>
                  <a:outerShdw blurRad="50800" dist="38100" dir="2700000" algn="tl" rotWithShape="0">
                    <a:prstClr val="black">
                      <a:alpha val="40000"/>
                    </a:prstClr>
                  </a:outerShdw>
                </a:effectLst>
                <a:sym typeface="Arial" panose="020B0604020202020204"/>
              </a:rPr>
              <a:t>             </a:t>
            </a:r>
            <a:r>
              <a:rPr lang="zh-CN" altLang="en-US" sz="1600" dirty="0">
                <a:effectLst>
                  <a:outerShdw blurRad="50800" dist="38100" dir="2700000" algn="tl" rotWithShape="0">
                    <a:prstClr val="black">
                      <a:alpha val="40000"/>
                    </a:prstClr>
                  </a:outerShdw>
                </a:effectLst>
                <a:sym typeface="Arial" panose="020B0604020202020204"/>
              </a:rPr>
              <a:t>市场价值广告资源，</a:t>
            </a:r>
            <a:r>
              <a:rPr lang="zh-CN" altLang="en-US" sz="1600" dirty="0">
                <a:effectLst>
                  <a:outerShdw blurRad="50800" dist="38100" dir="2700000" algn="tl" rotWithShape="0">
                    <a:prstClr val="black">
                      <a:alpha val="40000"/>
                    </a:prstClr>
                  </a:outerShdw>
                </a:effectLst>
              </a:rPr>
              <a:t>涵盖</a:t>
            </a:r>
            <a:r>
              <a:rPr lang="zh-CN" altLang="en-US" sz="1600" dirty="0">
                <a:effectLst>
                  <a:outerShdw blurRad="50800" dist="38100" dir="2700000" algn="tl" rotWithShape="0">
                    <a:prstClr val="black">
                      <a:alpha val="40000"/>
                    </a:prstClr>
                  </a:outerShdw>
                </a:effectLst>
                <a:sym typeface="Arial" panose="020B0604020202020204"/>
              </a:rPr>
              <a:t>社区、户外、电梯、公共交通、生活圈、电视、电台、互联网等</a:t>
            </a:r>
            <a:r>
              <a:rPr lang="en-US" altLang="zh-CN" sz="1600" dirty="0">
                <a:effectLst>
                  <a:outerShdw blurRad="50800" dist="38100" dir="2700000" algn="tl" rotWithShape="0">
                    <a:prstClr val="black">
                      <a:alpha val="40000"/>
                    </a:prstClr>
                  </a:outerShdw>
                </a:effectLst>
                <a:sym typeface="Arial" panose="020B0604020202020204"/>
              </a:rPr>
              <a:t>18</a:t>
            </a:r>
            <a:r>
              <a:rPr lang="zh-CN" altLang="en-US" sz="1600" dirty="0">
                <a:effectLst>
                  <a:outerShdw blurRad="50800" dist="38100" dir="2700000" algn="tl" rotWithShape="0">
                    <a:prstClr val="black">
                      <a:alpha val="40000"/>
                    </a:prstClr>
                  </a:outerShdw>
                </a:effectLst>
                <a:sym typeface="Arial" panose="020B0604020202020204"/>
              </a:rPr>
              <a:t>大类场景</a:t>
            </a:r>
            <a:endParaRPr lang="zh-CN" altLang="en-US" sz="1600" dirty="0">
              <a:effectLst>
                <a:outerShdw blurRad="50800" dist="38100" dir="2700000" algn="tl" rotWithShape="0">
                  <a:prstClr val="black">
                    <a:alpha val="40000"/>
                  </a:prstClr>
                </a:outerShdw>
              </a:effectLst>
              <a:sym typeface="Arial" panose="020B0604020202020204"/>
            </a:endParaRPr>
          </a:p>
        </p:txBody>
      </p:sp>
      <p:sp>
        <p:nvSpPr>
          <p:cNvPr id="6" name="文本框 5"/>
          <p:cNvSpPr txBox="1"/>
          <p:nvPr/>
        </p:nvSpPr>
        <p:spPr>
          <a:xfrm>
            <a:off x="6831637" y="4606438"/>
            <a:ext cx="4662080" cy="1197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gn="just">
              <a:lnSpc>
                <a:spcPct val="150000"/>
              </a:lnSpc>
            </a:pPr>
            <a:r>
              <a:rPr lang="zh-CN" altLang="en-US" sz="1600" dirty="0">
                <a:solidFill>
                  <a:srgbClr val="F3F1F0"/>
                </a:solidFill>
                <a:effectLst>
                  <a:outerShdw blurRad="50800" dist="38100" dir="2700000" algn="tl" rotWithShape="0">
                    <a:prstClr val="black">
                      <a:alpha val="40000"/>
                    </a:prstClr>
                  </a:outerShdw>
                </a:effectLst>
              </a:rPr>
              <a:t>             </a:t>
            </a:r>
            <a:r>
              <a:rPr lang="zh-CN" altLang="en-US" sz="1600" dirty="0">
                <a:effectLst>
                  <a:outerShdw blurRad="50800" dist="38100" dir="2700000" algn="tl" rotWithShape="0">
                    <a:prstClr val="black">
                      <a:alpha val="40000"/>
                    </a:prstClr>
                  </a:outerShdw>
                </a:effectLst>
              </a:rPr>
              <a:t>已投资企业，包括食品饮料、服装建材、高级滋补品、化妆品、互联网平台等行业中的民营企业、国有企业及上市公司 </a:t>
            </a:r>
            <a:endParaRPr lang="zh-CN" altLang="en-US" sz="1600" dirty="0">
              <a:effectLst>
                <a:outerShdw blurRad="50800" dist="38100" dir="2700000" algn="tl" rotWithShape="0">
                  <a:prstClr val="black">
                    <a:alpha val="40000"/>
                  </a:prstClr>
                </a:outerShdw>
              </a:effectLst>
            </a:endParaRPr>
          </a:p>
        </p:txBody>
      </p:sp>
      <p:sp>
        <p:nvSpPr>
          <p:cNvPr id="7" name="文本框 6"/>
          <p:cNvSpPr txBox="1"/>
          <p:nvPr/>
        </p:nvSpPr>
        <p:spPr>
          <a:xfrm>
            <a:off x="5975350" y="6152445"/>
            <a:ext cx="5181600" cy="276999"/>
          </a:xfrm>
          <a:prstGeom prst="rect">
            <a:avLst/>
          </a:prstGeom>
          <a:noFill/>
        </p:spPr>
        <p:txBody>
          <a:bodyPr wrap="square">
            <a:spAutoFit/>
          </a:bodyPr>
          <a:lstStyle/>
          <a:p>
            <a:pPr algn="r"/>
            <a:r>
              <a:rPr lang="zh-CN" altLang="en-US"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数据来源：和伙人广告业务管理平台截止</a:t>
            </a:r>
            <a:r>
              <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2022</a:t>
            </a:r>
            <a:r>
              <a:rPr lang="zh-CN" altLang="en-US"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年</a:t>
            </a:r>
            <a:r>
              <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02</a:t>
            </a:r>
            <a:r>
              <a:rPr lang="zh-CN" altLang="en-US"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月</a:t>
            </a:r>
            <a:r>
              <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27</a:t>
            </a:r>
            <a:r>
              <a:rPr lang="zh-CN" altLang="en-US"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日统计</a:t>
            </a:r>
            <a:endPar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mn-ea"/>
              <a:sym typeface="+mn-lt"/>
            </a:endParaRPr>
          </a:p>
        </p:txBody>
      </p:sp>
      <p:pic>
        <p:nvPicPr>
          <p:cNvPr id="1026" name="Picture 2"/>
          <p:cNvPicPr>
            <a:picLocks noChangeAspect="1" noChangeArrowheads="1"/>
          </p:cNvPicPr>
          <p:nvPr/>
        </p:nvPicPr>
        <p:blipFill>
          <a:blip r:embed="rId2" cstate="print"/>
          <a:srcRect/>
          <a:stretch>
            <a:fillRect/>
          </a:stretch>
        </p:blipFill>
        <p:spPr bwMode="auto">
          <a:xfrm>
            <a:off x="163830" y="476885"/>
            <a:ext cx="4362450" cy="9258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30778" y="1394386"/>
            <a:ext cx="10204573" cy="4894118"/>
            <a:chOff x="1046018" y="1198772"/>
            <a:chExt cx="10204573" cy="4894118"/>
          </a:xfrm>
        </p:grpSpPr>
        <p:sp>
          <p:nvSpPr>
            <p:cNvPr id="2" name="矩形: 圆角 1"/>
            <p:cNvSpPr/>
            <p:nvPr/>
          </p:nvSpPr>
          <p:spPr>
            <a:xfrm>
              <a:off x="1046018" y="1198772"/>
              <a:ext cx="10099964" cy="4894118"/>
            </a:xfrm>
            <a:prstGeom prst="roundRect">
              <a:avLst>
                <a:gd name="adj" fmla="val 6688"/>
              </a:avLst>
            </a:prstGeom>
            <a:blipFill dpi="0" rotWithShape="1">
              <a:blip r:embed="rId1"/>
              <a:srcRect/>
              <a:tile tx="0" ty="0" sx="100000" sy="100000" flip="none" algn="tl"/>
            </a:blipFill>
            <a:ln>
              <a:gradFill>
                <a:gsLst>
                  <a:gs pos="0">
                    <a:srgbClr val="834F18"/>
                  </a:gs>
                  <a:gs pos="100000">
                    <a:srgbClr val="E46E1E"/>
                  </a:gs>
                </a:gsLst>
                <a:lin ang="5400000" scaled="1"/>
              </a:gradFill>
            </a:ln>
            <a:effectLst>
              <a:outerShdw blurRad="254000" sx="101000" sy="101000" algn="ctr" rotWithShape="0">
                <a:srgbClr val="850B0D">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
          <p:nvSpPr>
            <p:cNvPr id="8" name="任意多边形: 形状 7"/>
            <p:cNvSpPr/>
            <p:nvPr/>
          </p:nvSpPr>
          <p:spPr>
            <a:xfrm>
              <a:off x="5623560" y="1198773"/>
              <a:ext cx="5627031" cy="4894117"/>
            </a:xfrm>
            <a:custGeom>
              <a:avLst/>
              <a:gdLst>
                <a:gd name="connsiteX0" fmla="*/ 1076742 w 5736431"/>
                <a:gd name="connsiteY0" fmla="*/ 0 h 4894117"/>
                <a:gd name="connsiteX1" fmla="*/ 5409122 w 5736431"/>
                <a:gd name="connsiteY1" fmla="*/ 0 h 4894117"/>
                <a:gd name="connsiteX2" fmla="*/ 5475078 w 5736431"/>
                <a:gd name="connsiteY2" fmla="*/ 6649 h 4894117"/>
                <a:gd name="connsiteX3" fmla="*/ 5736431 w 5736431"/>
                <a:gd name="connsiteY3" fmla="*/ 327318 h 4894117"/>
                <a:gd name="connsiteX4" fmla="*/ 5736431 w 5736431"/>
                <a:gd name="connsiteY4" fmla="*/ 4566798 h 4894117"/>
                <a:gd name="connsiteX5" fmla="*/ 5409112 w 5736431"/>
                <a:gd name="connsiteY5" fmla="*/ 4894117 h 4894117"/>
                <a:gd name="connsiteX6" fmla="*/ 310080 w 5736431"/>
                <a:gd name="connsiteY6" fmla="*/ 4894117 h 4894117"/>
                <a:gd name="connsiteX7" fmla="*/ 1076742 w 5736431"/>
                <a:gd name="connsiteY7" fmla="*/ 0 h 489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6431" h="4894117">
                  <a:moveTo>
                    <a:pt x="1076742" y="0"/>
                  </a:moveTo>
                  <a:lnTo>
                    <a:pt x="5409122" y="0"/>
                  </a:lnTo>
                  <a:lnTo>
                    <a:pt x="5475078" y="6649"/>
                  </a:lnTo>
                  <a:cubicBezTo>
                    <a:pt x="5624232" y="37170"/>
                    <a:pt x="5736431" y="169142"/>
                    <a:pt x="5736431" y="327318"/>
                  </a:cubicBezTo>
                  <a:lnTo>
                    <a:pt x="5736431" y="4566798"/>
                  </a:lnTo>
                  <a:cubicBezTo>
                    <a:pt x="5736431" y="4747571"/>
                    <a:pt x="5589885" y="4894117"/>
                    <a:pt x="5409112" y="4894117"/>
                  </a:cubicBezTo>
                  <a:lnTo>
                    <a:pt x="310080" y="4894117"/>
                  </a:lnTo>
                  <a:cubicBezTo>
                    <a:pt x="-698685" y="2447059"/>
                    <a:pt x="1076742" y="2447059"/>
                    <a:pt x="1076742" y="0"/>
                  </a:cubicBezTo>
                  <a:close/>
                </a:path>
              </a:pathLst>
            </a:custGeom>
            <a:solidFill>
              <a:schemeClr val="bg1"/>
            </a:solidFill>
            <a:ln>
              <a:gradFill>
                <a:gsLst>
                  <a:gs pos="0">
                    <a:schemeClr val="accent4">
                      <a:lumMod val="40000"/>
                      <a:lumOff val="60000"/>
                    </a:schemeClr>
                  </a:gs>
                  <a:gs pos="100000">
                    <a:srgbClr val="E46E1E"/>
                  </a:gs>
                </a:gsLst>
                <a:lin ang="5400000" scaled="1"/>
              </a:gradFill>
            </a:ln>
            <a:effectLst>
              <a:innerShdw blurRad="152400" dist="50800" dir="10800000">
                <a:srgbClr val="850B0D">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Bold" panose="020B0800000000000000" pitchFamily="34" charset="-122"/>
                <a:ea typeface="思源黑体 CN Bold" panose="020B0800000000000000" pitchFamily="34" charset="-122"/>
              </a:endParaRPr>
            </a:p>
          </p:txBody>
        </p:sp>
      </p:grpSp>
      <p:pic>
        <p:nvPicPr>
          <p:cNvPr id="12" name="图片 11" descr="图片包含 游戏机, 灯光&#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3420" y="0"/>
            <a:ext cx="2218580" cy="1885609"/>
          </a:xfrm>
          <a:prstGeom prst="rect">
            <a:avLst/>
          </a:prstGeom>
        </p:spPr>
      </p:pic>
      <p:pic>
        <p:nvPicPr>
          <p:cNvPr id="13" name="图片 12" descr="图片包含 游戏机, 灯光&#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2218580" cy="1885609"/>
          </a:xfrm>
          <a:prstGeom prst="rect">
            <a:avLst/>
          </a:prstGeom>
        </p:spPr>
      </p:pic>
      <p:pic>
        <p:nvPicPr>
          <p:cNvPr id="36" name="图片 35" descr="图片包含 桌子, 建筑, 黑暗, 花瓶&#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672" y="1668879"/>
            <a:ext cx="2162175" cy="4619625"/>
          </a:xfrm>
          <a:prstGeom prst="rect">
            <a:avLst/>
          </a:prstGeom>
          <a:effectLst>
            <a:outerShdw blurRad="76200" dir="18900000" sy="23000" kx="-1200000" algn="bl" rotWithShape="0">
              <a:prstClr val="black">
                <a:alpha val="9000"/>
              </a:prstClr>
            </a:outerShdw>
          </a:effectLst>
        </p:spPr>
      </p:pic>
      <p:sp>
        <p:nvSpPr>
          <p:cNvPr id="38" name="文本框 37"/>
          <p:cNvSpPr txBox="1"/>
          <p:nvPr/>
        </p:nvSpPr>
        <p:spPr>
          <a:xfrm>
            <a:off x="3600009" y="418009"/>
            <a:ext cx="4991982" cy="645160"/>
          </a:xfrm>
          <a:prstGeom prst="rect">
            <a:avLst/>
          </a:prstGeom>
          <a:noFill/>
        </p:spPr>
        <p:txBody>
          <a:bodyPr wrap="square">
            <a:spAutoFit/>
          </a:bodyPr>
          <a:lstStyle/>
          <a:p>
            <a:pPr algn="ctr"/>
            <a:r>
              <a:rPr lang="zh-CN" altLang="en-US" sz="3600" b="1" dirty="0">
                <a:solidFill>
                  <a:srgbClr val="C00000"/>
                </a:solidFill>
                <a:latin typeface="演示镇魂行楷" panose="00000500000000000000" pitchFamily="2" charset="-122"/>
                <a:ea typeface="演示镇魂行楷" panose="00000500000000000000" pitchFamily="2" charset="-122"/>
              </a:rPr>
              <a:t>品牌是企业的资产</a:t>
            </a:r>
            <a:endParaRPr lang="zh-CN" altLang="en-US" sz="3600" b="1" dirty="0">
              <a:solidFill>
                <a:srgbClr val="C00000"/>
              </a:solidFill>
              <a:latin typeface="演示镇魂行楷" panose="00000500000000000000" pitchFamily="2" charset="-122"/>
              <a:ea typeface="演示镇魂行楷" panose="00000500000000000000" pitchFamily="2" charset="-122"/>
            </a:endParaRPr>
          </a:p>
        </p:txBody>
      </p:sp>
      <p:sp>
        <p:nvSpPr>
          <p:cNvPr id="40" name="文本框 39"/>
          <p:cNvSpPr txBox="1"/>
          <p:nvPr/>
        </p:nvSpPr>
        <p:spPr>
          <a:xfrm>
            <a:off x="1235014" y="2725755"/>
            <a:ext cx="552973" cy="2306955"/>
          </a:xfrm>
          <a:prstGeom prst="rect">
            <a:avLst/>
          </a:prstGeom>
          <a:noFill/>
        </p:spPr>
        <p:txBody>
          <a:bodyPr wrap="square">
            <a:spAutoFit/>
          </a:bodyPr>
          <a:lstStyle/>
          <a:p>
            <a:pPr algn="ctr">
              <a:lnSpc>
                <a:spcPct val="150000"/>
              </a:lnSpc>
            </a:pPr>
            <a:r>
              <a:rPr lang="zh-CN" altLang="en-US" sz="24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rPr>
              <a:t>品牌</a:t>
            </a:r>
            <a:endParaRPr lang="en-US" altLang="zh-CN" sz="24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endParaRPr>
          </a:p>
          <a:p>
            <a:pPr algn="ctr">
              <a:lnSpc>
                <a:spcPct val="150000"/>
              </a:lnSpc>
            </a:pPr>
            <a:r>
              <a:rPr lang="zh-CN" altLang="en-US" sz="24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rPr>
              <a:t>价</a:t>
            </a:r>
            <a:endParaRPr lang="en-US" altLang="zh-CN" sz="24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endParaRPr>
          </a:p>
          <a:p>
            <a:pPr algn="ctr">
              <a:lnSpc>
                <a:spcPct val="150000"/>
              </a:lnSpc>
            </a:pPr>
            <a:r>
              <a:rPr lang="zh-CN" altLang="en-US" sz="24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rPr>
              <a:t>值</a:t>
            </a:r>
            <a:endParaRPr lang="zh-CN" altLang="en-US" sz="24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endParaRPr>
          </a:p>
        </p:txBody>
      </p:sp>
      <p:grpSp>
        <p:nvGrpSpPr>
          <p:cNvPr id="49" name="组合 48"/>
          <p:cNvGrpSpPr/>
          <p:nvPr/>
        </p:nvGrpSpPr>
        <p:grpSpPr>
          <a:xfrm>
            <a:off x="1414057" y="3279995"/>
            <a:ext cx="186144" cy="1244269"/>
            <a:chOff x="1414056" y="3253325"/>
            <a:chExt cx="249009" cy="1270939"/>
          </a:xfrm>
        </p:grpSpPr>
        <p:cxnSp>
          <p:nvCxnSpPr>
            <p:cNvPr id="44" name="直接连接符 43"/>
            <p:cNvCxnSpPr/>
            <p:nvPr/>
          </p:nvCxnSpPr>
          <p:spPr>
            <a:xfrm flipH="1">
              <a:off x="1414056" y="3253325"/>
              <a:ext cx="249009" cy="198043"/>
            </a:xfrm>
            <a:prstGeom prst="line">
              <a:avLst/>
            </a:prstGeom>
            <a:ln>
              <a:solidFill>
                <a:schemeClr val="bg1">
                  <a:alpha val="73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414056" y="3801965"/>
              <a:ext cx="249009" cy="198043"/>
            </a:xfrm>
            <a:prstGeom prst="line">
              <a:avLst/>
            </a:prstGeom>
            <a:ln>
              <a:solidFill>
                <a:schemeClr val="bg1">
                  <a:alpha val="73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414056" y="4326221"/>
              <a:ext cx="249009" cy="198043"/>
            </a:xfrm>
            <a:prstGeom prst="line">
              <a:avLst/>
            </a:prstGeom>
            <a:ln>
              <a:solidFill>
                <a:schemeClr val="bg1">
                  <a:alpha val="73000"/>
                </a:schemeClr>
              </a:solidFill>
            </a:ln>
          </p:spPr>
          <p:style>
            <a:lnRef idx="1">
              <a:schemeClr val="accent1"/>
            </a:lnRef>
            <a:fillRef idx="0">
              <a:schemeClr val="accent1"/>
            </a:fillRef>
            <a:effectRef idx="0">
              <a:schemeClr val="accent1"/>
            </a:effectRef>
            <a:fontRef idx="minor">
              <a:schemeClr val="tx1"/>
            </a:fontRef>
          </p:style>
        </p:cxnSp>
      </p:grpSp>
      <p:sp>
        <p:nvSpPr>
          <p:cNvPr id="60" name="文本框 59"/>
          <p:cNvSpPr txBox="1"/>
          <p:nvPr/>
        </p:nvSpPr>
        <p:spPr>
          <a:xfrm>
            <a:off x="6843395" y="1611630"/>
            <a:ext cx="2760980" cy="1014730"/>
          </a:xfrm>
          <a:prstGeom prst="rect">
            <a:avLst/>
          </a:prstGeom>
          <a:noFill/>
        </p:spPr>
        <p:txBody>
          <a:bodyPr wrap="square" rtlCol="0">
            <a:spAutoFit/>
          </a:bodyPr>
          <a:lstStyle/>
          <a:p>
            <a:pPr marL="0" marR="0" indent="0" algn="just" defTabSz="914400" rtl="0" fontAlgn="auto" latinLnBrk="0" hangingPunct="0">
              <a:lnSpc>
                <a:spcPct val="100000"/>
              </a:lnSpc>
              <a:spcBef>
                <a:spcPts val="0"/>
              </a:spcBef>
              <a:spcAft>
                <a:spcPts val="0"/>
              </a:spcAft>
              <a:buClrTx/>
              <a:buSzTx/>
              <a:buFontTx/>
              <a:buNone/>
            </a:pPr>
            <a:r>
              <a:rPr lang="zh-CN" altLang="en-US" sz="120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如果可口可乐在世界各地的工厂被一把大火烧光</a:t>
            </a:r>
            <a:r>
              <a:rPr lang="en-US" altLang="zh-CN" sz="120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a:t>
            </a:r>
            <a:r>
              <a:rPr lang="zh-CN" altLang="en-US" sz="120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只要品牌还在</a:t>
            </a:r>
            <a:r>
              <a:rPr lang="en-US" altLang="zh-CN" sz="120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a:t>
            </a:r>
            <a:r>
              <a:rPr lang="zh-CN" altLang="en-US" sz="120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一夜之间它就会让所有的厂房在废墟上拔地而起。</a:t>
            </a:r>
            <a:endParaRPr kumimoji="0" lang="en-US" altLang="zh-CN"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a:p>
            <a:pPr marL="0" marR="0" indent="0" algn="r" defTabSz="914400" rtl="0" fontAlgn="auto" latinLnBrk="0" hangingPunct="0">
              <a:lnSpc>
                <a:spcPct val="100000"/>
              </a:lnSpc>
              <a:spcBef>
                <a:spcPts val="0"/>
              </a:spcBef>
              <a:spcAft>
                <a:spcPts val="0"/>
              </a:spcAft>
              <a:buClrTx/>
              <a:buSzTx/>
              <a:buFontTx/>
              <a:buNone/>
            </a:pPr>
            <a:r>
              <a:rPr lang="en-US" altLang="zh-CN" sz="120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a:t>
            </a:r>
            <a:r>
              <a:rPr lang="zh-CN" altLang="en-US" sz="120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道格拉斯</a:t>
            </a:r>
            <a:r>
              <a:rPr lang="en-US" altLang="zh-CN" sz="120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a:t>
            </a:r>
            <a:r>
              <a:rPr lang="zh-CN" altLang="en-US" sz="120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达夫特</a:t>
            </a:r>
            <a:endParaRPr lang="zh-CN" altLang="en-US" sz="120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p:txBody>
      </p:sp>
      <p:cxnSp>
        <p:nvCxnSpPr>
          <p:cNvPr id="59" name="直接连接符 58"/>
          <p:cNvCxnSpPr/>
          <p:nvPr/>
        </p:nvCxnSpPr>
        <p:spPr>
          <a:xfrm flipV="1">
            <a:off x="6738620" y="2723348"/>
            <a:ext cx="3300730" cy="1605"/>
          </a:xfrm>
          <a:prstGeom prst="line">
            <a:avLst/>
          </a:prstGeom>
          <a:ln>
            <a:solidFill>
              <a:srgbClr val="850B0D"/>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472680" y="3933191"/>
            <a:ext cx="2566670" cy="0"/>
          </a:xfrm>
          <a:prstGeom prst="line">
            <a:avLst/>
          </a:prstGeom>
          <a:ln>
            <a:solidFill>
              <a:srgbClr val="850B0D"/>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7235245" y="5172711"/>
            <a:ext cx="2804105" cy="1604"/>
          </a:xfrm>
          <a:prstGeom prst="line">
            <a:avLst/>
          </a:prstGeom>
          <a:ln>
            <a:solidFill>
              <a:srgbClr val="850B0D"/>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2195404" y="2724150"/>
            <a:ext cx="3300730" cy="16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2195404" y="3933191"/>
            <a:ext cx="25666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flipV="1">
            <a:off x="2195404" y="5172711"/>
            <a:ext cx="2804105" cy="16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2195195" y="1981200"/>
            <a:ext cx="3632200" cy="645160"/>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sym typeface="Arial" panose="020B0604020202020204"/>
              </a:rPr>
              <a:t>品牌价值产生预售和溢价</a:t>
            </a:r>
            <a:endParaRPr lang="en-US" altLang="zh-CN" b="1" dirty="0">
              <a:solidFill>
                <a:schemeClr val="bg1"/>
              </a:solidFill>
              <a:effectLst>
                <a:outerShdw blurRad="38100" dist="38100" dir="2700000" algn="tl">
                  <a:srgbClr val="000000">
                    <a:alpha val="43137"/>
                  </a:srgbClr>
                </a:outerShdw>
              </a:effectLst>
              <a:sym typeface="Arial" panose="020B0604020202020204"/>
            </a:endParaRPr>
          </a:p>
          <a:p>
            <a:r>
              <a:rPr lang="zh-CN" altLang="en-US" b="1" dirty="0">
                <a:solidFill>
                  <a:schemeClr val="bg1"/>
                </a:solidFill>
                <a:effectLst>
                  <a:outerShdw blurRad="38100" dist="38100" dir="2700000" algn="tl">
                    <a:srgbClr val="000000">
                      <a:alpha val="43137"/>
                    </a:srgbClr>
                  </a:outerShdw>
                </a:effectLst>
                <a:sym typeface="Arial" panose="020B0604020202020204"/>
              </a:rPr>
              <a:t>亦可跨界延伸</a:t>
            </a:r>
            <a:endParaRPr lang="zh-CN" altLang="en-US"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Arial" panose="020B0604020202020204"/>
            </a:endParaRPr>
          </a:p>
        </p:txBody>
      </p:sp>
      <p:sp>
        <p:nvSpPr>
          <p:cNvPr id="92" name="文本框 91"/>
          <p:cNvSpPr txBox="1"/>
          <p:nvPr/>
        </p:nvSpPr>
        <p:spPr>
          <a:xfrm>
            <a:off x="2133600" y="3206115"/>
            <a:ext cx="2865755" cy="645160"/>
          </a:xfrm>
          <a:prstGeom prst="rect">
            <a:avLst/>
          </a:prstGeom>
          <a:noFill/>
        </p:spPr>
        <p:txBody>
          <a:bodyPr wrap="square" rtlCol="0">
            <a:spAutoFit/>
          </a:bodyPr>
          <a:lstStyle/>
          <a:p>
            <a:pPr algn="l"/>
            <a:r>
              <a:rPr lang="zh-CN" altLang="en-US" b="1" dirty="0">
                <a:solidFill>
                  <a:schemeClr val="bg1"/>
                </a:solidFill>
                <a:effectLst>
                  <a:outerShdw blurRad="38100" dist="38100" dir="2700000" algn="tl">
                    <a:srgbClr val="000000">
                      <a:alpha val="43137"/>
                    </a:srgbClr>
                  </a:outerShdw>
                </a:effectLst>
                <a:sym typeface="Arial" panose="020B0604020202020204"/>
              </a:rPr>
              <a:t>只有成为知名品牌</a:t>
            </a:r>
            <a:endParaRPr lang="en-US" altLang="zh-CN" b="1" dirty="0">
              <a:solidFill>
                <a:schemeClr val="bg1"/>
              </a:solidFill>
              <a:effectLst>
                <a:outerShdw blurRad="38100" dist="38100" dir="2700000" algn="tl">
                  <a:srgbClr val="000000">
                    <a:alpha val="43137"/>
                  </a:srgbClr>
                </a:outerShdw>
              </a:effectLst>
              <a:sym typeface="Arial" panose="020B0604020202020204"/>
            </a:endParaRPr>
          </a:p>
          <a:p>
            <a:pPr algn="l"/>
            <a:r>
              <a:rPr lang="zh-CN" altLang="en-US" b="1" dirty="0">
                <a:solidFill>
                  <a:schemeClr val="bg1"/>
                </a:solidFill>
                <a:effectLst>
                  <a:outerShdw blurRad="38100" dist="38100" dir="2700000" algn="tl">
                    <a:srgbClr val="000000">
                      <a:alpha val="43137"/>
                    </a:srgbClr>
                  </a:outerShdw>
                </a:effectLst>
                <a:sym typeface="Arial" panose="020B0604020202020204"/>
              </a:rPr>
              <a:t>企业才具备长久的竞争力</a:t>
            </a:r>
            <a:endParaRPr lang="zh-CN" altLang="en-US"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Arial" panose="020B0604020202020204"/>
            </a:endParaRPr>
          </a:p>
        </p:txBody>
      </p:sp>
      <p:sp>
        <p:nvSpPr>
          <p:cNvPr id="94" name="文本框 93"/>
          <p:cNvSpPr txBox="1"/>
          <p:nvPr/>
        </p:nvSpPr>
        <p:spPr>
          <a:xfrm>
            <a:off x="2169160" y="4505960"/>
            <a:ext cx="3237865" cy="645160"/>
          </a:xfrm>
          <a:prstGeom prst="rect">
            <a:avLst/>
          </a:prstGeom>
          <a:noFill/>
        </p:spPr>
        <p:txBody>
          <a:bodyPr wrap="square" rtlCol="0">
            <a:spAutoFit/>
          </a:bodyPr>
          <a:lstStyle/>
          <a:p>
            <a:pPr algn="l"/>
            <a:r>
              <a:rPr lang="zh-CN" altLang="en-US" b="1" dirty="0">
                <a:solidFill>
                  <a:schemeClr val="bg1"/>
                </a:solidFill>
                <a:effectLst>
                  <a:outerShdw blurRad="38100" dist="38100" dir="2700000" algn="tl">
                    <a:srgbClr val="000000">
                      <a:alpha val="43137"/>
                    </a:srgbClr>
                  </a:outerShdw>
                </a:effectLst>
                <a:sym typeface="Arial" panose="020B0604020202020204"/>
              </a:rPr>
              <a:t>想要成为知名品牌</a:t>
            </a:r>
            <a:endParaRPr lang="en-US" altLang="zh-CN" b="1" dirty="0">
              <a:solidFill>
                <a:schemeClr val="bg1"/>
              </a:solidFill>
              <a:effectLst>
                <a:outerShdw blurRad="38100" dist="38100" dir="2700000" algn="tl">
                  <a:srgbClr val="000000">
                    <a:alpha val="43137"/>
                  </a:srgbClr>
                </a:outerShdw>
              </a:effectLst>
              <a:sym typeface="Arial" panose="020B0604020202020204"/>
            </a:endParaRPr>
          </a:p>
          <a:p>
            <a:pPr algn="l"/>
            <a:r>
              <a:rPr lang="zh-CN" altLang="en-US" b="1" dirty="0">
                <a:solidFill>
                  <a:schemeClr val="bg1"/>
                </a:solidFill>
                <a:effectLst>
                  <a:outerShdw blurRad="38100" dist="38100" dir="2700000" algn="tl">
                    <a:srgbClr val="000000">
                      <a:alpha val="43137"/>
                    </a:srgbClr>
                  </a:outerShdw>
                </a:effectLst>
                <a:sym typeface="Arial" panose="020B0604020202020204"/>
              </a:rPr>
              <a:t>必然需要投入大量的广告资源</a:t>
            </a:r>
            <a:endParaRPr lang="zh-CN" altLang="en-US"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Arial" panose="020B0604020202020204"/>
            </a:endParaRPr>
          </a:p>
        </p:txBody>
      </p:sp>
      <p:sp>
        <p:nvSpPr>
          <p:cNvPr id="96" name="decorative-chinese-flower_70998"/>
          <p:cNvSpPr/>
          <p:nvPr/>
        </p:nvSpPr>
        <p:spPr>
          <a:xfrm>
            <a:off x="6645097" y="2653892"/>
            <a:ext cx="134798" cy="140516"/>
          </a:xfrm>
          <a:custGeom>
            <a:avLst/>
            <a:gdLst>
              <a:gd name="T0" fmla="*/ 326 w 385"/>
              <a:gd name="T1" fmla="*/ 201 h 402"/>
              <a:gd name="T2" fmla="*/ 367 w 385"/>
              <a:gd name="T3" fmla="*/ 100 h 402"/>
              <a:gd name="T4" fmla="*/ 259 w 385"/>
              <a:gd name="T5" fmla="*/ 85 h 402"/>
              <a:gd name="T6" fmla="*/ 193 w 385"/>
              <a:gd name="T7" fmla="*/ 0 h 402"/>
              <a:gd name="T8" fmla="*/ 126 w 385"/>
              <a:gd name="T9" fmla="*/ 85 h 402"/>
              <a:gd name="T10" fmla="*/ 19 w 385"/>
              <a:gd name="T11" fmla="*/ 100 h 402"/>
              <a:gd name="T12" fmla="*/ 59 w 385"/>
              <a:gd name="T13" fmla="*/ 201 h 402"/>
              <a:gd name="T14" fmla="*/ 19 w 385"/>
              <a:gd name="T15" fmla="*/ 301 h 402"/>
              <a:gd name="T16" fmla="*/ 110 w 385"/>
              <a:gd name="T17" fmla="*/ 326 h 402"/>
              <a:gd name="T18" fmla="*/ 126 w 385"/>
              <a:gd name="T19" fmla="*/ 335 h 402"/>
              <a:gd name="T20" fmla="*/ 259 w 385"/>
              <a:gd name="T21" fmla="*/ 335 h 402"/>
              <a:gd name="T22" fmla="*/ 276 w 385"/>
              <a:gd name="T23" fmla="*/ 326 h 402"/>
              <a:gd name="T24" fmla="*/ 367 w 385"/>
              <a:gd name="T25" fmla="*/ 301 h 402"/>
              <a:gd name="T26" fmla="*/ 263 w 385"/>
              <a:gd name="T27" fmla="*/ 217 h 402"/>
              <a:gd name="T28" fmla="*/ 302 w 385"/>
              <a:gd name="T29" fmla="*/ 236 h 402"/>
              <a:gd name="T30" fmla="*/ 259 w 385"/>
              <a:gd name="T31" fmla="*/ 229 h 402"/>
              <a:gd name="T32" fmla="*/ 240 w 385"/>
              <a:gd name="T33" fmla="*/ 255 h 402"/>
              <a:gd name="T34" fmla="*/ 260 w 385"/>
              <a:gd name="T35" fmla="*/ 294 h 402"/>
              <a:gd name="T36" fmla="*/ 229 w 385"/>
              <a:gd name="T37" fmla="*/ 263 h 402"/>
              <a:gd name="T38" fmla="*/ 199 w 385"/>
              <a:gd name="T39" fmla="*/ 272 h 402"/>
              <a:gd name="T40" fmla="*/ 193 w 385"/>
              <a:gd name="T41" fmla="*/ 316 h 402"/>
              <a:gd name="T42" fmla="*/ 186 w 385"/>
              <a:gd name="T43" fmla="*/ 272 h 402"/>
              <a:gd name="T44" fmla="*/ 156 w 385"/>
              <a:gd name="T45" fmla="*/ 262 h 402"/>
              <a:gd name="T46" fmla="*/ 125 w 385"/>
              <a:gd name="T47" fmla="*/ 294 h 402"/>
              <a:gd name="T48" fmla="*/ 145 w 385"/>
              <a:gd name="T49" fmla="*/ 255 h 402"/>
              <a:gd name="T50" fmla="*/ 127 w 385"/>
              <a:gd name="T51" fmla="*/ 229 h 402"/>
              <a:gd name="T52" fmla="*/ 84 w 385"/>
              <a:gd name="T53" fmla="*/ 236 h 402"/>
              <a:gd name="T54" fmla="*/ 123 w 385"/>
              <a:gd name="T55" fmla="*/ 217 h 402"/>
              <a:gd name="T56" fmla="*/ 123 w 385"/>
              <a:gd name="T57" fmla="*/ 185 h 402"/>
              <a:gd name="T58" fmla="*/ 84 w 385"/>
              <a:gd name="T59" fmla="*/ 165 h 402"/>
              <a:gd name="T60" fmla="*/ 127 w 385"/>
              <a:gd name="T61" fmla="*/ 172 h 402"/>
              <a:gd name="T62" fmla="*/ 145 w 385"/>
              <a:gd name="T63" fmla="*/ 147 h 402"/>
              <a:gd name="T64" fmla="*/ 125 w 385"/>
              <a:gd name="T65" fmla="*/ 108 h 402"/>
              <a:gd name="T66" fmla="*/ 156 w 385"/>
              <a:gd name="T67" fmla="*/ 139 h 402"/>
              <a:gd name="T68" fmla="*/ 186 w 385"/>
              <a:gd name="T69" fmla="*/ 129 h 402"/>
              <a:gd name="T70" fmla="*/ 193 w 385"/>
              <a:gd name="T71" fmla="*/ 86 h 402"/>
              <a:gd name="T72" fmla="*/ 199 w 385"/>
              <a:gd name="T73" fmla="*/ 129 h 402"/>
              <a:gd name="T74" fmla="*/ 229 w 385"/>
              <a:gd name="T75" fmla="*/ 139 h 402"/>
              <a:gd name="T76" fmla="*/ 260 w 385"/>
              <a:gd name="T77" fmla="*/ 108 h 402"/>
              <a:gd name="T78" fmla="*/ 240 w 385"/>
              <a:gd name="T79" fmla="*/ 147 h 402"/>
              <a:gd name="T80" fmla="*/ 259 w 385"/>
              <a:gd name="T81" fmla="*/ 172 h 402"/>
              <a:gd name="T82" fmla="*/ 302 w 385"/>
              <a:gd name="T83" fmla="*/ 165 h 402"/>
              <a:gd name="T84" fmla="*/ 263 w 385"/>
              <a:gd name="T85" fmla="*/ 185 h 402"/>
              <a:gd name="T86" fmla="*/ 263 w 385"/>
              <a:gd name="T87" fmla="*/ 21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5" h="402">
                <a:moveTo>
                  <a:pt x="342" y="210"/>
                </a:moveTo>
                <a:lnTo>
                  <a:pt x="326" y="201"/>
                </a:lnTo>
                <a:lnTo>
                  <a:pt x="342" y="191"/>
                </a:lnTo>
                <a:cubicBezTo>
                  <a:pt x="374" y="173"/>
                  <a:pt x="385" y="132"/>
                  <a:pt x="367" y="100"/>
                </a:cubicBezTo>
                <a:cubicBezTo>
                  <a:pt x="348" y="68"/>
                  <a:pt x="308" y="58"/>
                  <a:pt x="276" y="76"/>
                </a:cubicBezTo>
                <a:lnTo>
                  <a:pt x="259" y="85"/>
                </a:lnTo>
                <a:lnTo>
                  <a:pt x="259" y="67"/>
                </a:lnTo>
                <a:cubicBezTo>
                  <a:pt x="259" y="30"/>
                  <a:pt x="230" y="0"/>
                  <a:pt x="193" y="0"/>
                </a:cubicBezTo>
                <a:cubicBezTo>
                  <a:pt x="156" y="0"/>
                  <a:pt x="126" y="30"/>
                  <a:pt x="126" y="67"/>
                </a:cubicBezTo>
                <a:lnTo>
                  <a:pt x="126" y="85"/>
                </a:lnTo>
                <a:lnTo>
                  <a:pt x="110" y="76"/>
                </a:lnTo>
                <a:cubicBezTo>
                  <a:pt x="78" y="58"/>
                  <a:pt x="37" y="68"/>
                  <a:pt x="19" y="100"/>
                </a:cubicBezTo>
                <a:cubicBezTo>
                  <a:pt x="0" y="132"/>
                  <a:pt x="11" y="173"/>
                  <a:pt x="43" y="191"/>
                </a:cubicBezTo>
                <a:lnTo>
                  <a:pt x="59" y="201"/>
                </a:lnTo>
                <a:lnTo>
                  <a:pt x="43" y="210"/>
                </a:lnTo>
                <a:cubicBezTo>
                  <a:pt x="11" y="229"/>
                  <a:pt x="0" y="269"/>
                  <a:pt x="19" y="301"/>
                </a:cubicBezTo>
                <a:cubicBezTo>
                  <a:pt x="31" y="323"/>
                  <a:pt x="54" y="335"/>
                  <a:pt x="77" y="335"/>
                </a:cubicBezTo>
                <a:cubicBezTo>
                  <a:pt x="88" y="335"/>
                  <a:pt x="99" y="332"/>
                  <a:pt x="110" y="326"/>
                </a:cubicBezTo>
                <a:lnTo>
                  <a:pt x="126" y="316"/>
                </a:lnTo>
                <a:lnTo>
                  <a:pt x="126" y="335"/>
                </a:lnTo>
                <a:cubicBezTo>
                  <a:pt x="126" y="372"/>
                  <a:pt x="156" y="402"/>
                  <a:pt x="193" y="402"/>
                </a:cubicBezTo>
                <a:cubicBezTo>
                  <a:pt x="230" y="402"/>
                  <a:pt x="259" y="372"/>
                  <a:pt x="259" y="335"/>
                </a:cubicBezTo>
                <a:lnTo>
                  <a:pt x="259" y="316"/>
                </a:lnTo>
                <a:lnTo>
                  <a:pt x="276" y="326"/>
                </a:lnTo>
                <a:cubicBezTo>
                  <a:pt x="286" y="332"/>
                  <a:pt x="298" y="334"/>
                  <a:pt x="309" y="334"/>
                </a:cubicBezTo>
                <a:cubicBezTo>
                  <a:pt x="332" y="334"/>
                  <a:pt x="354" y="323"/>
                  <a:pt x="367" y="301"/>
                </a:cubicBezTo>
                <a:cubicBezTo>
                  <a:pt x="385" y="269"/>
                  <a:pt x="374" y="229"/>
                  <a:pt x="342" y="210"/>
                </a:cubicBezTo>
                <a:close/>
                <a:moveTo>
                  <a:pt x="263" y="217"/>
                </a:moveTo>
                <a:cubicBezTo>
                  <a:pt x="268" y="209"/>
                  <a:pt x="278" y="205"/>
                  <a:pt x="288" y="208"/>
                </a:cubicBezTo>
                <a:cubicBezTo>
                  <a:pt x="299" y="212"/>
                  <a:pt x="306" y="225"/>
                  <a:pt x="302" y="236"/>
                </a:cubicBezTo>
                <a:cubicBezTo>
                  <a:pt x="298" y="248"/>
                  <a:pt x="286" y="254"/>
                  <a:pt x="274" y="251"/>
                </a:cubicBezTo>
                <a:cubicBezTo>
                  <a:pt x="265" y="247"/>
                  <a:pt x="259" y="239"/>
                  <a:pt x="259" y="229"/>
                </a:cubicBezTo>
                <a:lnTo>
                  <a:pt x="210" y="213"/>
                </a:lnTo>
                <a:lnTo>
                  <a:pt x="240" y="255"/>
                </a:lnTo>
                <a:cubicBezTo>
                  <a:pt x="249" y="252"/>
                  <a:pt x="259" y="255"/>
                  <a:pt x="265" y="263"/>
                </a:cubicBezTo>
                <a:cubicBezTo>
                  <a:pt x="272" y="273"/>
                  <a:pt x="270" y="286"/>
                  <a:pt x="260" y="294"/>
                </a:cubicBezTo>
                <a:cubicBezTo>
                  <a:pt x="250" y="301"/>
                  <a:pt x="236" y="299"/>
                  <a:pt x="229" y="289"/>
                </a:cubicBezTo>
                <a:cubicBezTo>
                  <a:pt x="223" y="281"/>
                  <a:pt x="224" y="270"/>
                  <a:pt x="229" y="263"/>
                </a:cubicBezTo>
                <a:lnTo>
                  <a:pt x="199" y="221"/>
                </a:lnTo>
                <a:lnTo>
                  <a:pt x="199" y="272"/>
                </a:lnTo>
                <a:cubicBezTo>
                  <a:pt x="208" y="275"/>
                  <a:pt x="215" y="283"/>
                  <a:pt x="215" y="293"/>
                </a:cubicBezTo>
                <a:cubicBezTo>
                  <a:pt x="215" y="306"/>
                  <a:pt x="205" y="316"/>
                  <a:pt x="193" y="316"/>
                </a:cubicBezTo>
                <a:cubicBezTo>
                  <a:pt x="180" y="316"/>
                  <a:pt x="170" y="306"/>
                  <a:pt x="170" y="293"/>
                </a:cubicBezTo>
                <a:cubicBezTo>
                  <a:pt x="170" y="283"/>
                  <a:pt x="177" y="275"/>
                  <a:pt x="186" y="272"/>
                </a:cubicBezTo>
                <a:lnTo>
                  <a:pt x="186" y="221"/>
                </a:lnTo>
                <a:lnTo>
                  <a:pt x="156" y="262"/>
                </a:lnTo>
                <a:cubicBezTo>
                  <a:pt x="162" y="270"/>
                  <a:pt x="162" y="281"/>
                  <a:pt x="156" y="289"/>
                </a:cubicBezTo>
                <a:cubicBezTo>
                  <a:pt x="149" y="299"/>
                  <a:pt x="135" y="301"/>
                  <a:pt x="125" y="294"/>
                </a:cubicBezTo>
                <a:cubicBezTo>
                  <a:pt x="115" y="286"/>
                  <a:pt x="113" y="273"/>
                  <a:pt x="120" y="263"/>
                </a:cubicBezTo>
                <a:cubicBezTo>
                  <a:pt x="126" y="255"/>
                  <a:pt x="136" y="252"/>
                  <a:pt x="145" y="255"/>
                </a:cubicBezTo>
                <a:lnTo>
                  <a:pt x="175" y="213"/>
                </a:lnTo>
                <a:lnTo>
                  <a:pt x="127" y="229"/>
                </a:lnTo>
                <a:cubicBezTo>
                  <a:pt x="127" y="239"/>
                  <a:pt x="121" y="247"/>
                  <a:pt x="112" y="251"/>
                </a:cubicBezTo>
                <a:cubicBezTo>
                  <a:pt x="100" y="254"/>
                  <a:pt x="87" y="248"/>
                  <a:pt x="84" y="236"/>
                </a:cubicBezTo>
                <a:cubicBezTo>
                  <a:pt x="80" y="225"/>
                  <a:pt x="86" y="212"/>
                  <a:pt x="98" y="208"/>
                </a:cubicBezTo>
                <a:cubicBezTo>
                  <a:pt x="107" y="205"/>
                  <a:pt x="117" y="209"/>
                  <a:pt x="123" y="217"/>
                </a:cubicBezTo>
                <a:lnTo>
                  <a:pt x="171" y="201"/>
                </a:lnTo>
                <a:lnTo>
                  <a:pt x="123" y="185"/>
                </a:lnTo>
                <a:cubicBezTo>
                  <a:pt x="117" y="193"/>
                  <a:pt x="107" y="196"/>
                  <a:pt x="98" y="193"/>
                </a:cubicBezTo>
                <a:cubicBezTo>
                  <a:pt x="86" y="190"/>
                  <a:pt x="80" y="177"/>
                  <a:pt x="84" y="165"/>
                </a:cubicBezTo>
                <a:cubicBezTo>
                  <a:pt x="87" y="154"/>
                  <a:pt x="100" y="147"/>
                  <a:pt x="112" y="151"/>
                </a:cubicBezTo>
                <a:cubicBezTo>
                  <a:pt x="121" y="154"/>
                  <a:pt x="127" y="163"/>
                  <a:pt x="127" y="172"/>
                </a:cubicBezTo>
                <a:lnTo>
                  <a:pt x="175" y="188"/>
                </a:lnTo>
                <a:lnTo>
                  <a:pt x="145" y="147"/>
                </a:lnTo>
                <a:cubicBezTo>
                  <a:pt x="136" y="150"/>
                  <a:pt x="126" y="147"/>
                  <a:pt x="120" y="139"/>
                </a:cubicBezTo>
                <a:cubicBezTo>
                  <a:pt x="113" y="129"/>
                  <a:pt x="115" y="115"/>
                  <a:pt x="125" y="108"/>
                </a:cubicBezTo>
                <a:cubicBezTo>
                  <a:pt x="135" y="101"/>
                  <a:pt x="149" y="103"/>
                  <a:pt x="156" y="113"/>
                </a:cubicBezTo>
                <a:cubicBezTo>
                  <a:pt x="162" y="121"/>
                  <a:pt x="162" y="131"/>
                  <a:pt x="156" y="139"/>
                </a:cubicBezTo>
                <a:lnTo>
                  <a:pt x="186" y="180"/>
                </a:lnTo>
                <a:lnTo>
                  <a:pt x="186" y="129"/>
                </a:lnTo>
                <a:cubicBezTo>
                  <a:pt x="177" y="126"/>
                  <a:pt x="171" y="118"/>
                  <a:pt x="171" y="108"/>
                </a:cubicBezTo>
                <a:cubicBezTo>
                  <a:pt x="171" y="96"/>
                  <a:pt x="180" y="86"/>
                  <a:pt x="193" y="86"/>
                </a:cubicBezTo>
                <a:cubicBezTo>
                  <a:pt x="205" y="86"/>
                  <a:pt x="215" y="96"/>
                  <a:pt x="215" y="108"/>
                </a:cubicBezTo>
                <a:cubicBezTo>
                  <a:pt x="215" y="118"/>
                  <a:pt x="208" y="126"/>
                  <a:pt x="199" y="129"/>
                </a:cubicBezTo>
                <a:lnTo>
                  <a:pt x="199" y="180"/>
                </a:lnTo>
                <a:lnTo>
                  <a:pt x="229" y="139"/>
                </a:lnTo>
                <a:cubicBezTo>
                  <a:pt x="224" y="131"/>
                  <a:pt x="223" y="121"/>
                  <a:pt x="229" y="113"/>
                </a:cubicBezTo>
                <a:cubicBezTo>
                  <a:pt x="236" y="103"/>
                  <a:pt x="250" y="101"/>
                  <a:pt x="260" y="108"/>
                </a:cubicBezTo>
                <a:cubicBezTo>
                  <a:pt x="270" y="115"/>
                  <a:pt x="272" y="129"/>
                  <a:pt x="265" y="139"/>
                </a:cubicBezTo>
                <a:cubicBezTo>
                  <a:pt x="259" y="147"/>
                  <a:pt x="249" y="150"/>
                  <a:pt x="240" y="147"/>
                </a:cubicBezTo>
                <a:lnTo>
                  <a:pt x="210" y="188"/>
                </a:lnTo>
                <a:lnTo>
                  <a:pt x="259" y="172"/>
                </a:lnTo>
                <a:cubicBezTo>
                  <a:pt x="259" y="163"/>
                  <a:pt x="265" y="154"/>
                  <a:pt x="274" y="151"/>
                </a:cubicBezTo>
                <a:cubicBezTo>
                  <a:pt x="286" y="147"/>
                  <a:pt x="298" y="154"/>
                  <a:pt x="302" y="165"/>
                </a:cubicBezTo>
                <a:cubicBezTo>
                  <a:pt x="306" y="177"/>
                  <a:pt x="299" y="189"/>
                  <a:pt x="288" y="193"/>
                </a:cubicBezTo>
                <a:cubicBezTo>
                  <a:pt x="278" y="196"/>
                  <a:pt x="268" y="193"/>
                  <a:pt x="263" y="185"/>
                </a:cubicBezTo>
                <a:lnTo>
                  <a:pt x="214" y="201"/>
                </a:lnTo>
                <a:lnTo>
                  <a:pt x="263" y="217"/>
                </a:lnTo>
                <a:close/>
              </a:path>
            </a:pathLst>
          </a:custGeom>
          <a:solidFill>
            <a:srgbClr val="85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Bold" panose="020B0800000000000000" pitchFamily="34" charset="-122"/>
            </a:endParaRPr>
          </a:p>
        </p:txBody>
      </p:sp>
      <p:sp>
        <p:nvSpPr>
          <p:cNvPr id="102" name="decorative-chinese-flower_70998"/>
          <p:cNvSpPr/>
          <p:nvPr/>
        </p:nvSpPr>
        <p:spPr>
          <a:xfrm>
            <a:off x="7362231" y="3862932"/>
            <a:ext cx="134798" cy="140516"/>
          </a:xfrm>
          <a:custGeom>
            <a:avLst/>
            <a:gdLst>
              <a:gd name="T0" fmla="*/ 326 w 385"/>
              <a:gd name="T1" fmla="*/ 201 h 402"/>
              <a:gd name="T2" fmla="*/ 367 w 385"/>
              <a:gd name="T3" fmla="*/ 100 h 402"/>
              <a:gd name="T4" fmla="*/ 259 w 385"/>
              <a:gd name="T5" fmla="*/ 85 h 402"/>
              <a:gd name="T6" fmla="*/ 193 w 385"/>
              <a:gd name="T7" fmla="*/ 0 h 402"/>
              <a:gd name="T8" fmla="*/ 126 w 385"/>
              <a:gd name="T9" fmla="*/ 85 h 402"/>
              <a:gd name="T10" fmla="*/ 19 w 385"/>
              <a:gd name="T11" fmla="*/ 100 h 402"/>
              <a:gd name="T12" fmla="*/ 59 w 385"/>
              <a:gd name="T13" fmla="*/ 201 h 402"/>
              <a:gd name="T14" fmla="*/ 19 w 385"/>
              <a:gd name="T15" fmla="*/ 301 h 402"/>
              <a:gd name="T16" fmla="*/ 110 w 385"/>
              <a:gd name="T17" fmla="*/ 326 h 402"/>
              <a:gd name="T18" fmla="*/ 126 w 385"/>
              <a:gd name="T19" fmla="*/ 335 h 402"/>
              <a:gd name="T20" fmla="*/ 259 w 385"/>
              <a:gd name="T21" fmla="*/ 335 h 402"/>
              <a:gd name="T22" fmla="*/ 276 w 385"/>
              <a:gd name="T23" fmla="*/ 326 h 402"/>
              <a:gd name="T24" fmla="*/ 367 w 385"/>
              <a:gd name="T25" fmla="*/ 301 h 402"/>
              <a:gd name="T26" fmla="*/ 263 w 385"/>
              <a:gd name="T27" fmla="*/ 217 h 402"/>
              <a:gd name="T28" fmla="*/ 302 w 385"/>
              <a:gd name="T29" fmla="*/ 236 h 402"/>
              <a:gd name="T30" fmla="*/ 259 w 385"/>
              <a:gd name="T31" fmla="*/ 229 h 402"/>
              <a:gd name="T32" fmla="*/ 240 w 385"/>
              <a:gd name="T33" fmla="*/ 255 h 402"/>
              <a:gd name="T34" fmla="*/ 260 w 385"/>
              <a:gd name="T35" fmla="*/ 294 h 402"/>
              <a:gd name="T36" fmla="*/ 229 w 385"/>
              <a:gd name="T37" fmla="*/ 263 h 402"/>
              <a:gd name="T38" fmla="*/ 199 w 385"/>
              <a:gd name="T39" fmla="*/ 272 h 402"/>
              <a:gd name="T40" fmla="*/ 193 w 385"/>
              <a:gd name="T41" fmla="*/ 316 h 402"/>
              <a:gd name="T42" fmla="*/ 186 w 385"/>
              <a:gd name="T43" fmla="*/ 272 h 402"/>
              <a:gd name="T44" fmla="*/ 156 w 385"/>
              <a:gd name="T45" fmla="*/ 262 h 402"/>
              <a:gd name="T46" fmla="*/ 125 w 385"/>
              <a:gd name="T47" fmla="*/ 294 h 402"/>
              <a:gd name="T48" fmla="*/ 145 w 385"/>
              <a:gd name="T49" fmla="*/ 255 h 402"/>
              <a:gd name="T50" fmla="*/ 127 w 385"/>
              <a:gd name="T51" fmla="*/ 229 h 402"/>
              <a:gd name="T52" fmla="*/ 84 w 385"/>
              <a:gd name="T53" fmla="*/ 236 h 402"/>
              <a:gd name="T54" fmla="*/ 123 w 385"/>
              <a:gd name="T55" fmla="*/ 217 h 402"/>
              <a:gd name="T56" fmla="*/ 123 w 385"/>
              <a:gd name="T57" fmla="*/ 185 h 402"/>
              <a:gd name="T58" fmla="*/ 84 w 385"/>
              <a:gd name="T59" fmla="*/ 165 h 402"/>
              <a:gd name="T60" fmla="*/ 127 w 385"/>
              <a:gd name="T61" fmla="*/ 172 h 402"/>
              <a:gd name="T62" fmla="*/ 145 w 385"/>
              <a:gd name="T63" fmla="*/ 147 h 402"/>
              <a:gd name="T64" fmla="*/ 125 w 385"/>
              <a:gd name="T65" fmla="*/ 108 h 402"/>
              <a:gd name="T66" fmla="*/ 156 w 385"/>
              <a:gd name="T67" fmla="*/ 139 h 402"/>
              <a:gd name="T68" fmla="*/ 186 w 385"/>
              <a:gd name="T69" fmla="*/ 129 h 402"/>
              <a:gd name="T70" fmla="*/ 193 w 385"/>
              <a:gd name="T71" fmla="*/ 86 h 402"/>
              <a:gd name="T72" fmla="*/ 199 w 385"/>
              <a:gd name="T73" fmla="*/ 129 h 402"/>
              <a:gd name="T74" fmla="*/ 229 w 385"/>
              <a:gd name="T75" fmla="*/ 139 h 402"/>
              <a:gd name="T76" fmla="*/ 260 w 385"/>
              <a:gd name="T77" fmla="*/ 108 h 402"/>
              <a:gd name="T78" fmla="*/ 240 w 385"/>
              <a:gd name="T79" fmla="*/ 147 h 402"/>
              <a:gd name="T80" fmla="*/ 259 w 385"/>
              <a:gd name="T81" fmla="*/ 172 h 402"/>
              <a:gd name="T82" fmla="*/ 302 w 385"/>
              <a:gd name="T83" fmla="*/ 165 h 402"/>
              <a:gd name="T84" fmla="*/ 263 w 385"/>
              <a:gd name="T85" fmla="*/ 185 h 402"/>
              <a:gd name="T86" fmla="*/ 263 w 385"/>
              <a:gd name="T87" fmla="*/ 21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5" h="402">
                <a:moveTo>
                  <a:pt x="342" y="210"/>
                </a:moveTo>
                <a:lnTo>
                  <a:pt x="326" y="201"/>
                </a:lnTo>
                <a:lnTo>
                  <a:pt x="342" y="191"/>
                </a:lnTo>
                <a:cubicBezTo>
                  <a:pt x="374" y="173"/>
                  <a:pt x="385" y="132"/>
                  <a:pt x="367" y="100"/>
                </a:cubicBezTo>
                <a:cubicBezTo>
                  <a:pt x="348" y="68"/>
                  <a:pt x="308" y="58"/>
                  <a:pt x="276" y="76"/>
                </a:cubicBezTo>
                <a:lnTo>
                  <a:pt x="259" y="85"/>
                </a:lnTo>
                <a:lnTo>
                  <a:pt x="259" y="67"/>
                </a:lnTo>
                <a:cubicBezTo>
                  <a:pt x="259" y="30"/>
                  <a:pt x="230" y="0"/>
                  <a:pt x="193" y="0"/>
                </a:cubicBezTo>
                <a:cubicBezTo>
                  <a:pt x="156" y="0"/>
                  <a:pt x="126" y="30"/>
                  <a:pt x="126" y="67"/>
                </a:cubicBezTo>
                <a:lnTo>
                  <a:pt x="126" y="85"/>
                </a:lnTo>
                <a:lnTo>
                  <a:pt x="110" y="76"/>
                </a:lnTo>
                <a:cubicBezTo>
                  <a:pt x="78" y="58"/>
                  <a:pt x="37" y="68"/>
                  <a:pt x="19" y="100"/>
                </a:cubicBezTo>
                <a:cubicBezTo>
                  <a:pt x="0" y="132"/>
                  <a:pt x="11" y="173"/>
                  <a:pt x="43" y="191"/>
                </a:cubicBezTo>
                <a:lnTo>
                  <a:pt x="59" y="201"/>
                </a:lnTo>
                <a:lnTo>
                  <a:pt x="43" y="210"/>
                </a:lnTo>
                <a:cubicBezTo>
                  <a:pt x="11" y="229"/>
                  <a:pt x="0" y="269"/>
                  <a:pt x="19" y="301"/>
                </a:cubicBezTo>
                <a:cubicBezTo>
                  <a:pt x="31" y="323"/>
                  <a:pt x="54" y="335"/>
                  <a:pt x="77" y="335"/>
                </a:cubicBezTo>
                <a:cubicBezTo>
                  <a:pt x="88" y="335"/>
                  <a:pt x="99" y="332"/>
                  <a:pt x="110" y="326"/>
                </a:cubicBezTo>
                <a:lnTo>
                  <a:pt x="126" y="316"/>
                </a:lnTo>
                <a:lnTo>
                  <a:pt x="126" y="335"/>
                </a:lnTo>
                <a:cubicBezTo>
                  <a:pt x="126" y="372"/>
                  <a:pt x="156" y="402"/>
                  <a:pt x="193" y="402"/>
                </a:cubicBezTo>
                <a:cubicBezTo>
                  <a:pt x="230" y="402"/>
                  <a:pt x="259" y="372"/>
                  <a:pt x="259" y="335"/>
                </a:cubicBezTo>
                <a:lnTo>
                  <a:pt x="259" y="316"/>
                </a:lnTo>
                <a:lnTo>
                  <a:pt x="276" y="326"/>
                </a:lnTo>
                <a:cubicBezTo>
                  <a:pt x="286" y="332"/>
                  <a:pt x="298" y="334"/>
                  <a:pt x="309" y="334"/>
                </a:cubicBezTo>
                <a:cubicBezTo>
                  <a:pt x="332" y="334"/>
                  <a:pt x="354" y="323"/>
                  <a:pt x="367" y="301"/>
                </a:cubicBezTo>
                <a:cubicBezTo>
                  <a:pt x="385" y="269"/>
                  <a:pt x="374" y="229"/>
                  <a:pt x="342" y="210"/>
                </a:cubicBezTo>
                <a:close/>
                <a:moveTo>
                  <a:pt x="263" y="217"/>
                </a:moveTo>
                <a:cubicBezTo>
                  <a:pt x="268" y="209"/>
                  <a:pt x="278" y="205"/>
                  <a:pt x="288" y="208"/>
                </a:cubicBezTo>
                <a:cubicBezTo>
                  <a:pt x="299" y="212"/>
                  <a:pt x="306" y="225"/>
                  <a:pt x="302" y="236"/>
                </a:cubicBezTo>
                <a:cubicBezTo>
                  <a:pt x="298" y="248"/>
                  <a:pt x="286" y="254"/>
                  <a:pt x="274" y="251"/>
                </a:cubicBezTo>
                <a:cubicBezTo>
                  <a:pt x="265" y="247"/>
                  <a:pt x="259" y="239"/>
                  <a:pt x="259" y="229"/>
                </a:cubicBezTo>
                <a:lnTo>
                  <a:pt x="210" y="213"/>
                </a:lnTo>
                <a:lnTo>
                  <a:pt x="240" y="255"/>
                </a:lnTo>
                <a:cubicBezTo>
                  <a:pt x="249" y="252"/>
                  <a:pt x="259" y="255"/>
                  <a:pt x="265" y="263"/>
                </a:cubicBezTo>
                <a:cubicBezTo>
                  <a:pt x="272" y="273"/>
                  <a:pt x="270" y="286"/>
                  <a:pt x="260" y="294"/>
                </a:cubicBezTo>
                <a:cubicBezTo>
                  <a:pt x="250" y="301"/>
                  <a:pt x="236" y="299"/>
                  <a:pt x="229" y="289"/>
                </a:cubicBezTo>
                <a:cubicBezTo>
                  <a:pt x="223" y="281"/>
                  <a:pt x="224" y="270"/>
                  <a:pt x="229" y="263"/>
                </a:cubicBezTo>
                <a:lnTo>
                  <a:pt x="199" y="221"/>
                </a:lnTo>
                <a:lnTo>
                  <a:pt x="199" y="272"/>
                </a:lnTo>
                <a:cubicBezTo>
                  <a:pt x="208" y="275"/>
                  <a:pt x="215" y="283"/>
                  <a:pt x="215" y="293"/>
                </a:cubicBezTo>
                <a:cubicBezTo>
                  <a:pt x="215" y="306"/>
                  <a:pt x="205" y="316"/>
                  <a:pt x="193" y="316"/>
                </a:cubicBezTo>
                <a:cubicBezTo>
                  <a:pt x="180" y="316"/>
                  <a:pt x="170" y="306"/>
                  <a:pt x="170" y="293"/>
                </a:cubicBezTo>
                <a:cubicBezTo>
                  <a:pt x="170" y="283"/>
                  <a:pt x="177" y="275"/>
                  <a:pt x="186" y="272"/>
                </a:cubicBezTo>
                <a:lnTo>
                  <a:pt x="186" y="221"/>
                </a:lnTo>
                <a:lnTo>
                  <a:pt x="156" y="262"/>
                </a:lnTo>
                <a:cubicBezTo>
                  <a:pt x="162" y="270"/>
                  <a:pt x="162" y="281"/>
                  <a:pt x="156" y="289"/>
                </a:cubicBezTo>
                <a:cubicBezTo>
                  <a:pt x="149" y="299"/>
                  <a:pt x="135" y="301"/>
                  <a:pt x="125" y="294"/>
                </a:cubicBezTo>
                <a:cubicBezTo>
                  <a:pt x="115" y="286"/>
                  <a:pt x="113" y="273"/>
                  <a:pt x="120" y="263"/>
                </a:cubicBezTo>
                <a:cubicBezTo>
                  <a:pt x="126" y="255"/>
                  <a:pt x="136" y="252"/>
                  <a:pt x="145" y="255"/>
                </a:cubicBezTo>
                <a:lnTo>
                  <a:pt x="175" y="213"/>
                </a:lnTo>
                <a:lnTo>
                  <a:pt x="127" y="229"/>
                </a:lnTo>
                <a:cubicBezTo>
                  <a:pt x="127" y="239"/>
                  <a:pt x="121" y="247"/>
                  <a:pt x="112" y="251"/>
                </a:cubicBezTo>
                <a:cubicBezTo>
                  <a:pt x="100" y="254"/>
                  <a:pt x="87" y="248"/>
                  <a:pt x="84" y="236"/>
                </a:cubicBezTo>
                <a:cubicBezTo>
                  <a:pt x="80" y="225"/>
                  <a:pt x="86" y="212"/>
                  <a:pt x="98" y="208"/>
                </a:cubicBezTo>
                <a:cubicBezTo>
                  <a:pt x="107" y="205"/>
                  <a:pt x="117" y="209"/>
                  <a:pt x="123" y="217"/>
                </a:cubicBezTo>
                <a:lnTo>
                  <a:pt x="171" y="201"/>
                </a:lnTo>
                <a:lnTo>
                  <a:pt x="123" y="185"/>
                </a:lnTo>
                <a:cubicBezTo>
                  <a:pt x="117" y="193"/>
                  <a:pt x="107" y="196"/>
                  <a:pt x="98" y="193"/>
                </a:cubicBezTo>
                <a:cubicBezTo>
                  <a:pt x="86" y="190"/>
                  <a:pt x="80" y="177"/>
                  <a:pt x="84" y="165"/>
                </a:cubicBezTo>
                <a:cubicBezTo>
                  <a:pt x="87" y="154"/>
                  <a:pt x="100" y="147"/>
                  <a:pt x="112" y="151"/>
                </a:cubicBezTo>
                <a:cubicBezTo>
                  <a:pt x="121" y="154"/>
                  <a:pt x="127" y="163"/>
                  <a:pt x="127" y="172"/>
                </a:cubicBezTo>
                <a:lnTo>
                  <a:pt x="175" y="188"/>
                </a:lnTo>
                <a:lnTo>
                  <a:pt x="145" y="147"/>
                </a:lnTo>
                <a:cubicBezTo>
                  <a:pt x="136" y="150"/>
                  <a:pt x="126" y="147"/>
                  <a:pt x="120" y="139"/>
                </a:cubicBezTo>
                <a:cubicBezTo>
                  <a:pt x="113" y="129"/>
                  <a:pt x="115" y="115"/>
                  <a:pt x="125" y="108"/>
                </a:cubicBezTo>
                <a:cubicBezTo>
                  <a:pt x="135" y="101"/>
                  <a:pt x="149" y="103"/>
                  <a:pt x="156" y="113"/>
                </a:cubicBezTo>
                <a:cubicBezTo>
                  <a:pt x="162" y="121"/>
                  <a:pt x="162" y="131"/>
                  <a:pt x="156" y="139"/>
                </a:cubicBezTo>
                <a:lnTo>
                  <a:pt x="186" y="180"/>
                </a:lnTo>
                <a:lnTo>
                  <a:pt x="186" y="129"/>
                </a:lnTo>
                <a:cubicBezTo>
                  <a:pt x="177" y="126"/>
                  <a:pt x="171" y="118"/>
                  <a:pt x="171" y="108"/>
                </a:cubicBezTo>
                <a:cubicBezTo>
                  <a:pt x="171" y="96"/>
                  <a:pt x="180" y="86"/>
                  <a:pt x="193" y="86"/>
                </a:cubicBezTo>
                <a:cubicBezTo>
                  <a:pt x="205" y="86"/>
                  <a:pt x="215" y="96"/>
                  <a:pt x="215" y="108"/>
                </a:cubicBezTo>
                <a:cubicBezTo>
                  <a:pt x="215" y="118"/>
                  <a:pt x="208" y="126"/>
                  <a:pt x="199" y="129"/>
                </a:cubicBezTo>
                <a:lnTo>
                  <a:pt x="199" y="180"/>
                </a:lnTo>
                <a:lnTo>
                  <a:pt x="229" y="139"/>
                </a:lnTo>
                <a:cubicBezTo>
                  <a:pt x="224" y="131"/>
                  <a:pt x="223" y="121"/>
                  <a:pt x="229" y="113"/>
                </a:cubicBezTo>
                <a:cubicBezTo>
                  <a:pt x="236" y="103"/>
                  <a:pt x="250" y="101"/>
                  <a:pt x="260" y="108"/>
                </a:cubicBezTo>
                <a:cubicBezTo>
                  <a:pt x="270" y="115"/>
                  <a:pt x="272" y="129"/>
                  <a:pt x="265" y="139"/>
                </a:cubicBezTo>
                <a:cubicBezTo>
                  <a:pt x="259" y="147"/>
                  <a:pt x="249" y="150"/>
                  <a:pt x="240" y="147"/>
                </a:cubicBezTo>
                <a:lnTo>
                  <a:pt x="210" y="188"/>
                </a:lnTo>
                <a:lnTo>
                  <a:pt x="259" y="172"/>
                </a:lnTo>
                <a:cubicBezTo>
                  <a:pt x="259" y="163"/>
                  <a:pt x="265" y="154"/>
                  <a:pt x="274" y="151"/>
                </a:cubicBezTo>
                <a:cubicBezTo>
                  <a:pt x="286" y="147"/>
                  <a:pt x="298" y="154"/>
                  <a:pt x="302" y="165"/>
                </a:cubicBezTo>
                <a:cubicBezTo>
                  <a:pt x="306" y="177"/>
                  <a:pt x="299" y="189"/>
                  <a:pt x="288" y="193"/>
                </a:cubicBezTo>
                <a:cubicBezTo>
                  <a:pt x="278" y="196"/>
                  <a:pt x="268" y="193"/>
                  <a:pt x="263" y="185"/>
                </a:cubicBezTo>
                <a:lnTo>
                  <a:pt x="214" y="201"/>
                </a:lnTo>
                <a:lnTo>
                  <a:pt x="263" y="217"/>
                </a:lnTo>
                <a:close/>
              </a:path>
            </a:pathLst>
          </a:custGeom>
          <a:solidFill>
            <a:srgbClr val="85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Bold" panose="020B0800000000000000" pitchFamily="34" charset="-122"/>
            </a:endParaRPr>
          </a:p>
        </p:txBody>
      </p:sp>
      <p:sp>
        <p:nvSpPr>
          <p:cNvPr id="103" name="decorative-chinese-flower_70998"/>
          <p:cNvSpPr/>
          <p:nvPr/>
        </p:nvSpPr>
        <p:spPr>
          <a:xfrm>
            <a:off x="7126191" y="5105967"/>
            <a:ext cx="134798" cy="140516"/>
          </a:xfrm>
          <a:custGeom>
            <a:avLst/>
            <a:gdLst>
              <a:gd name="T0" fmla="*/ 326 w 385"/>
              <a:gd name="T1" fmla="*/ 201 h 402"/>
              <a:gd name="T2" fmla="*/ 367 w 385"/>
              <a:gd name="T3" fmla="*/ 100 h 402"/>
              <a:gd name="T4" fmla="*/ 259 w 385"/>
              <a:gd name="T5" fmla="*/ 85 h 402"/>
              <a:gd name="T6" fmla="*/ 193 w 385"/>
              <a:gd name="T7" fmla="*/ 0 h 402"/>
              <a:gd name="T8" fmla="*/ 126 w 385"/>
              <a:gd name="T9" fmla="*/ 85 h 402"/>
              <a:gd name="T10" fmla="*/ 19 w 385"/>
              <a:gd name="T11" fmla="*/ 100 h 402"/>
              <a:gd name="T12" fmla="*/ 59 w 385"/>
              <a:gd name="T13" fmla="*/ 201 h 402"/>
              <a:gd name="T14" fmla="*/ 19 w 385"/>
              <a:gd name="T15" fmla="*/ 301 h 402"/>
              <a:gd name="T16" fmla="*/ 110 w 385"/>
              <a:gd name="T17" fmla="*/ 326 h 402"/>
              <a:gd name="T18" fmla="*/ 126 w 385"/>
              <a:gd name="T19" fmla="*/ 335 h 402"/>
              <a:gd name="T20" fmla="*/ 259 w 385"/>
              <a:gd name="T21" fmla="*/ 335 h 402"/>
              <a:gd name="T22" fmla="*/ 276 w 385"/>
              <a:gd name="T23" fmla="*/ 326 h 402"/>
              <a:gd name="T24" fmla="*/ 367 w 385"/>
              <a:gd name="T25" fmla="*/ 301 h 402"/>
              <a:gd name="T26" fmla="*/ 263 w 385"/>
              <a:gd name="T27" fmla="*/ 217 h 402"/>
              <a:gd name="T28" fmla="*/ 302 w 385"/>
              <a:gd name="T29" fmla="*/ 236 h 402"/>
              <a:gd name="T30" fmla="*/ 259 w 385"/>
              <a:gd name="T31" fmla="*/ 229 h 402"/>
              <a:gd name="T32" fmla="*/ 240 w 385"/>
              <a:gd name="T33" fmla="*/ 255 h 402"/>
              <a:gd name="T34" fmla="*/ 260 w 385"/>
              <a:gd name="T35" fmla="*/ 294 h 402"/>
              <a:gd name="T36" fmla="*/ 229 w 385"/>
              <a:gd name="T37" fmla="*/ 263 h 402"/>
              <a:gd name="T38" fmla="*/ 199 w 385"/>
              <a:gd name="T39" fmla="*/ 272 h 402"/>
              <a:gd name="T40" fmla="*/ 193 w 385"/>
              <a:gd name="T41" fmla="*/ 316 h 402"/>
              <a:gd name="T42" fmla="*/ 186 w 385"/>
              <a:gd name="T43" fmla="*/ 272 h 402"/>
              <a:gd name="T44" fmla="*/ 156 w 385"/>
              <a:gd name="T45" fmla="*/ 262 h 402"/>
              <a:gd name="T46" fmla="*/ 125 w 385"/>
              <a:gd name="T47" fmla="*/ 294 h 402"/>
              <a:gd name="T48" fmla="*/ 145 w 385"/>
              <a:gd name="T49" fmla="*/ 255 h 402"/>
              <a:gd name="T50" fmla="*/ 127 w 385"/>
              <a:gd name="T51" fmla="*/ 229 h 402"/>
              <a:gd name="T52" fmla="*/ 84 w 385"/>
              <a:gd name="T53" fmla="*/ 236 h 402"/>
              <a:gd name="T54" fmla="*/ 123 w 385"/>
              <a:gd name="T55" fmla="*/ 217 h 402"/>
              <a:gd name="T56" fmla="*/ 123 w 385"/>
              <a:gd name="T57" fmla="*/ 185 h 402"/>
              <a:gd name="T58" fmla="*/ 84 w 385"/>
              <a:gd name="T59" fmla="*/ 165 h 402"/>
              <a:gd name="T60" fmla="*/ 127 w 385"/>
              <a:gd name="T61" fmla="*/ 172 h 402"/>
              <a:gd name="T62" fmla="*/ 145 w 385"/>
              <a:gd name="T63" fmla="*/ 147 h 402"/>
              <a:gd name="T64" fmla="*/ 125 w 385"/>
              <a:gd name="T65" fmla="*/ 108 h 402"/>
              <a:gd name="T66" fmla="*/ 156 w 385"/>
              <a:gd name="T67" fmla="*/ 139 h 402"/>
              <a:gd name="T68" fmla="*/ 186 w 385"/>
              <a:gd name="T69" fmla="*/ 129 h 402"/>
              <a:gd name="T70" fmla="*/ 193 w 385"/>
              <a:gd name="T71" fmla="*/ 86 h 402"/>
              <a:gd name="T72" fmla="*/ 199 w 385"/>
              <a:gd name="T73" fmla="*/ 129 h 402"/>
              <a:gd name="T74" fmla="*/ 229 w 385"/>
              <a:gd name="T75" fmla="*/ 139 h 402"/>
              <a:gd name="T76" fmla="*/ 260 w 385"/>
              <a:gd name="T77" fmla="*/ 108 h 402"/>
              <a:gd name="T78" fmla="*/ 240 w 385"/>
              <a:gd name="T79" fmla="*/ 147 h 402"/>
              <a:gd name="T80" fmla="*/ 259 w 385"/>
              <a:gd name="T81" fmla="*/ 172 h 402"/>
              <a:gd name="T82" fmla="*/ 302 w 385"/>
              <a:gd name="T83" fmla="*/ 165 h 402"/>
              <a:gd name="T84" fmla="*/ 263 w 385"/>
              <a:gd name="T85" fmla="*/ 185 h 402"/>
              <a:gd name="T86" fmla="*/ 263 w 385"/>
              <a:gd name="T87" fmla="*/ 21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5" h="402">
                <a:moveTo>
                  <a:pt x="342" y="210"/>
                </a:moveTo>
                <a:lnTo>
                  <a:pt x="326" y="201"/>
                </a:lnTo>
                <a:lnTo>
                  <a:pt x="342" y="191"/>
                </a:lnTo>
                <a:cubicBezTo>
                  <a:pt x="374" y="173"/>
                  <a:pt x="385" y="132"/>
                  <a:pt x="367" y="100"/>
                </a:cubicBezTo>
                <a:cubicBezTo>
                  <a:pt x="348" y="68"/>
                  <a:pt x="308" y="58"/>
                  <a:pt x="276" y="76"/>
                </a:cubicBezTo>
                <a:lnTo>
                  <a:pt x="259" y="85"/>
                </a:lnTo>
                <a:lnTo>
                  <a:pt x="259" y="67"/>
                </a:lnTo>
                <a:cubicBezTo>
                  <a:pt x="259" y="30"/>
                  <a:pt x="230" y="0"/>
                  <a:pt x="193" y="0"/>
                </a:cubicBezTo>
                <a:cubicBezTo>
                  <a:pt x="156" y="0"/>
                  <a:pt x="126" y="30"/>
                  <a:pt x="126" y="67"/>
                </a:cubicBezTo>
                <a:lnTo>
                  <a:pt x="126" y="85"/>
                </a:lnTo>
                <a:lnTo>
                  <a:pt x="110" y="76"/>
                </a:lnTo>
                <a:cubicBezTo>
                  <a:pt x="78" y="58"/>
                  <a:pt x="37" y="68"/>
                  <a:pt x="19" y="100"/>
                </a:cubicBezTo>
                <a:cubicBezTo>
                  <a:pt x="0" y="132"/>
                  <a:pt x="11" y="173"/>
                  <a:pt x="43" y="191"/>
                </a:cubicBezTo>
                <a:lnTo>
                  <a:pt x="59" y="201"/>
                </a:lnTo>
                <a:lnTo>
                  <a:pt x="43" y="210"/>
                </a:lnTo>
                <a:cubicBezTo>
                  <a:pt x="11" y="229"/>
                  <a:pt x="0" y="269"/>
                  <a:pt x="19" y="301"/>
                </a:cubicBezTo>
                <a:cubicBezTo>
                  <a:pt x="31" y="323"/>
                  <a:pt x="54" y="335"/>
                  <a:pt x="77" y="335"/>
                </a:cubicBezTo>
                <a:cubicBezTo>
                  <a:pt x="88" y="335"/>
                  <a:pt x="99" y="332"/>
                  <a:pt x="110" y="326"/>
                </a:cubicBezTo>
                <a:lnTo>
                  <a:pt x="126" y="316"/>
                </a:lnTo>
                <a:lnTo>
                  <a:pt x="126" y="335"/>
                </a:lnTo>
                <a:cubicBezTo>
                  <a:pt x="126" y="372"/>
                  <a:pt x="156" y="402"/>
                  <a:pt x="193" y="402"/>
                </a:cubicBezTo>
                <a:cubicBezTo>
                  <a:pt x="230" y="402"/>
                  <a:pt x="259" y="372"/>
                  <a:pt x="259" y="335"/>
                </a:cubicBezTo>
                <a:lnTo>
                  <a:pt x="259" y="316"/>
                </a:lnTo>
                <a:lnTo>
                  <a:pt x="276" y="326"/>
                </a:lnTo>
                <a:cubicBezTo>
                  <a:pt x="286" y="332"/>
                  <a:pt x="298" y="334"/>
                  <a:pt x="309" y="334"/>
                </a:cubicBezTo>
                <a:cubicBezTo>
                  <a:pt x="332" y="334"/>
                  <a:pt x="354" y="323"/>
                  <a:pt x="367" y="301"/>
                </a:cubicBezTo>
                <a:cubicBezTo>
                  <a:pt x="385" y="269"/>
                  <a:pt x="374" y="229"/>
                  <a:pt x="342" y="210"/>
                </a:cubicBezTo>
                <a:close/>
                <a:moveTo>
                  <a:pt x="263" y="217"/>
                </a:moveTo>
                <a:cubicBezTo>
                  <a:pt x="268" y="209"/>
                  <a:pt x="278" y="205"/>
                  <a:pt x="288" y="208"/>
                </a:cubicBezTo>
                <a:cubicBezTo>
                  <a:pt x="299" y="212"/>
                  <a:pt x="306" y="225"/>
                  <a:pt x="302" y="236"/>
                </a:cubicBezTo>
                <a:cubicBezTo>
                  <a:pt x="298" y="248"/>
                  <a:pt x="286" y="254"/>
                  <a:pt x="274" y="251"/>
                </a:cubicBezTo>
                <a:cubicBezTo>
                  <a:pt x="265" y="247"/>
                  <a:pt x="259" y="239"/>
                  <a:pt x="259" y="229"/>
                </a:cubicBezTo>
                <a:lnTo>
                  <a:pt x="210" y="213"/>
                </a:lnTo>
                <a:lnTo>
                  <a:pt x="240" y="255"/>
                </a:lnTo>
                <a:cubicBezTo>
                  <a:pt x="249" y="252"/>
                  <a:pt x="259" y="255"/>
                  <a:pt x="265" y="263"/>
                </a:cubicBezTo>
                <a:cubicBezTo>
                  <a:pt x="272" y="273"/>
                  <a:pt x="270" y="286"/>
                  <a:pt x="260" y="294"/>
                </a:cubicBezTo>
                <a:cubicBezTo>
                  <a:pt x="250" y="301"/>
                  <a:pt x="236" y="299"/>
                  <a:pt x="229" y="289"/>
                </a:cubicBezTo>
                <a:cubicBezTo>
                  <a:pt x="223" y="281"/>
                  <a:pt x="224" y="270"/>
                  <a:pt x="229" y="263"/>
                </a:cubicBezTo>
                <a:lnTo>
                  <a:pt x="199" y="221"/>
                </a:lnTo>
                <a:lnTo>
                  <a:pt x="199" y="272"/>
                </a:lnTo>
                <a:cubicBezTo>
                  <a:pt x="208" y="275"/>
                  <a:pt x="215" y="283"/>
                  <a:pt x="215" y="293"/>
                </a:cubicBezTo>
                <a:cubicBezTo>
                  <a:pt x="215" y="306"/>
                  <a:pt x="205" y="316"/>
                  <a:pt x="193" y="316"/>
                </a:cubicBezTo>
                <a:cubicBezTo>
                  <a:pt x="180" y="316"/>
                  <a:pt x="170" y="306"/>
                  <a:pt x="170" y="293"/>
                </a:cubicBezTo>
                <a:cubicBezTo>
                  <a:pt x="170" y="283"/>
                  <a:pt x="177" y="275"/>
                  <a:pt x="186" y="272"/>
                </a:cubicBezTo>
                <a:lnTo>
                  <a:pt x="186" y="221"/>
                </a:lnTo>
                <a:lnTo>
                  <a:pt x="156" y="262"/>
                </a:lnTo>
                <a:cubicBezTo>
                  <a:pt x="162" y="270"/>
                  <a:pt x="162" y="281"/>
                  <a:pt x="156" y="289"/>
                </a:cubicBezTo>
                <a:cubicBezTo>
                  <a:pt x="149" y="299"/>
                  <a:pt x="135" y="301"/>
                  <a:pt x="125" y="294"/>
                </a:cubicBezTo>
                <a:cubicBezTo>
                  <a:pt x="115" y="286"/>
                  <a:pt x="113" y="273"/>
                  <a:pt x="120" y="263"/>
                </a:cubicBezTo>
                <a:cubicBezTo>
                  <a:pt x="126" y="255"/>
                  <a:pt x="136" y="252"/>
                  <a:pt x="145" y="255"/>
                </a:cubicBezTo>
                <a:lnTo>
                  <a:pt x="175" y="213"/>
                </a:lnTo>
                <a:lnTo>
                  <a:pt x="127" y="229"/>
                </a:lnTo>
                <a:cubicBezTo>
                  <a:pt x="127" y="239"/>
                  <a:pt x="121" y="247"/>
                  <a:pt x="112" y="251"/>
                </a:cubicBezTo>
                <a:cubicBezTo>
                  <a:pt x="100" y="254"/>
                  <a:pt x="87" y="248"/>
                  <a:pt x="84" y="236"/>
                </a:cubicBezTo>
                <a:cubicBezTo>
                  <a:pt x="80" y="225"/>
                  <a:pt x="86" y="212"/>
                  <a:pt x="98" y="208"/>
                </a:cubicBezTo>
                <a:cubicBezTo>
                  <a:pt x="107" y="205"/>
                  <a:pt x="117" y="209"/>
                  <a:pt x="123" y="217"/>
                </a:cubicBezTo>
                <a:lnTo>
                  <a:pt x="171" y="201"/>
                </a:lnTo>
                <a:lnTo>
                  <a:pt x="123" y="185"/>
                </a:lnTo>
                <a:cubicBezTo>
                  <a:pt x="117" y="193"/>
                  <a:pt x="107" y="196"/>
                  <a:pt x="98" y="193"/>
                </a:cubicBezTo>
                <a:cubicBezTo>
                  <a:pt x="86" y="190"/>
                  <a:pt x="80" y="177"/>
                  <a:pt x="84" y="165"/>
                </a:cubicBezTo>
                <a:cubicBezTo>
                  <a:pt x="87" y="154"/>
                  <a:pt x="100" y="147"/>
                  <a:pt x="112" y="151"/>
                </a:cubicBezTo>
                <a:cubicBezTo>
                  <a:pt x="121" y="154"/>
                  <a:pt x="127" y="163"/>
                  <a:pt x="127" y="172"/>
                </a:cubicBezTo>
                <a:lnTo>
                  <a:pt x="175" y="188"/>
                </a:lnTo>
                <a:lnTo>
                  <a:pt x="145" y="147"/>
                </a:lnTo>
                <a:cubicBezTo>
                  <a:pt x="136" y="150"/>
                  <a:pt x="126" y="147"/>
                  <a:pt x="120" y="139"/>
                </a:cubicBezTo>
                <a:cubicBezTo>
                  <a:pt x="113" y="129"/>
                  <a:pt x="115" y="115"/>
                  <a:pt x="125" y="108"/>
                </a:cubicBezTo>
                <a:cubicBezTo>
                  <a:pt x="135" y="101"/>
                  <a:pt x="149" y="103"/>
                  <a:pt x="156" y="113"/>
                </a:cubicBezTo>
                <a:cubicBezTo>
                  <a:pt x="162" y="121"/>
                  <a:pt x="162" y="131"/>
                  <a:pt x="156" y="139"/>
                </a:cubicBezTo>
                <a:lnTo>
                  <a:pt x="186" y="180"/>
                </a:lnTo>
                <a:lnTo>
                  <a:pt x="186" y="129"/>
                </a:lnTo>
                <a:cubicBezTo>
                  <a:pt x="177" y="126"/>
                  <a:pt x="171" y="118"/>
                  <a:pt x="171" y="108"/>
                </a:cubicBezTo>
                <a:cubicBezTo>
                  <a:pt x="171" y="96"/>
                  <a:pt x="180" y="86"/>
                  <a:pt x="193" y="86"/>
                </a:cubicBezTo>
                <a:cubicBezTo>
                  <a:pt x="205" y="86"/>
                  <a:pt x="215" y="96"/>
                  <a:pt x="215" y="108"/>
                </a:cubicBezTo>
                <a:cubicBezTo>
                  <a:pt x="215" y="118"/>
                  <a:pt x="208" y="126"/>
                  <a:pt x="199" y="129"/>
                </a:cubicBezTo>
                <a:lnTo>
                  <a:pt x="199" y="180"/>
                </a:lnTo>
                <a:lnTo>
                  <a:pt x="229" y="139"/>
                </a:lnTo>
                <a:cubicBezTo>
                  <a:pt x="224" y="131"/>
                  <a:pt x="223" y="121"/>
                  <a:pt x="229" y="113"/>
                </a:cubicBezTo>
                <a:cubicBezTo>
                  <a:pt x="236" y="103"/>
                  <a:pt x="250" y="101"/>
                  <a:pt x="260" y="108"/>
                </a:cubicBezTo>
                <a:cubicBezTo>
                  <a:pt x="270" y="115"/>
                  <a:pt x="272" y="129"/>
                  <a:pt x="265" y="139"/>
                </a:cubicBezTo>
                <a:cubicBezTo>
                  <a:pt x="259" y="147"/>
                  <a:pt x="249" y="150"/>
                  <a:pt x="240" y="147"/>
                </a:cubicBezTo>
                <a:lnTo>
                  <a:pt x="210" y="188"/>
                </a:lnTo>
                <a:lnTo>
                  <a:pt x="259" y="172"/>
                </a:lnTo>
                <a:cubicBezTo>
                  <a:pt x="259" y="163"/>
                  <a:pt x="265" y="154"/>
                  <a:pt x="274" y="151"/>
                </a:cubicBezTo>
                <a:cubicBezTo>
                  <a:pt x="286" y="147"/>
                  <a:pt x="298" y="154"/>
                  <a:pt x="302" y="165"/>
                </a:cubicBezTo>
                <a:cubicBezTo>
                  <a:pt x="306" y="177"/>
                  <a:pt x="299" y="189"/>
                  <a:pt x="288" y="193"/>
                </a:cubicBezTo>
                <a:cubicBezTo>
                  <a:pt x="278" y="196"/>
                  <a:pt x="268" y="193"/>
                  <a:pt x="263" y="185"/>
                </a:cubicBezTo>
                <a:lnTo>
                  <a:pt x="214" y="201"/>
                </a:lnTo>
                <a:lnTo>
                  <a:pt x="263" y="217"/>
                </a:lnTo>
                <a:close/>
              </a:path>
            </a:pathLst>
          </a:custGeom>
          <a:solidFill>
            <a:srgbClr val="85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Bold" panose="020B0800000000000000" pitchFamily="34" charset="-122"/>
            </a:endParaRPr>
          </a:p>
        </p:txBody>
      </p:sp>
      <p:sp>
        <p:nvSpPr>
          <p:cNvPr id="104" name="decorative-chinese-flower_70998"/>
          <p:cNvSpPr/>
          <p:nvPr/>
        </p:nvSpPr>
        <p:spPr>
          <a:xfrm>
            <a:off x="5456377" y="2653892"/>
            <a:ext cx="134798" cy="140516"/>
          </a:xfrm>
          <a:custGeom>
            <a:avLst/>
            <a:gdLst>
              <a:gd name="T0" fmla="*/ 326 w 385"/>
              <a:gd name="T1" fmla="*/ 201 h 402"/>
              <a:gd name="T2" fmla="*/ 367 w 385"/>
              <a:gd name="T3" fmla="*/ 100 h 402"/>
              <a:gd name="T4" fmla="*/ 259 w 385"/>
              <a:gd name="T5" fmla="*/ 85 h 402"/>
              <a:gd name="T6" fmla="*/ 193 w 385"/>
              <a:gd name="T7" fmla="*/ 0 h 402"/>
              <a:gd name="T8" fmla="*/ 126 w 385"/>
              <a:gd name="T9" fmla="*/ 85 h 402"/>
              <a:gd name="T10" fmla="*/ 19 w 385"/>
              <a:gd name="T11" fmla="*/ 100 h 402"/>
              <a:gd name="T12" fmla="*/ 59 w 385"/>
              <a:gd name="T13" fmla="*/ 201 h 402"/>
              <a:gd name="T14" fmla="*/ 19 w 385"/>
              <a:gd name="T15" fmla="*/ 301 h 402"/>
              <a:gd name="T16" fmla="*/ 110 w 385"/>
              <a:gd name="T17" fmla="*/ 326 h 402"/>
              <a:gd name="T18" fmla="*/ 126 w 385"/>
              <a:gd name="T19" fmla="*/ 335 h 402"/>
              <a:gd name="T20" fmla="*/ 259 w 385"/>
              <a:gd name="T21" fmla="*/ 335 h 402"/>
              <a:gd name="T22" fmla="*/ 276 w 385"/>
              <a:gd name="T23" fmla="*/ 326 h 402"/>
              <a:gd name="T24" fmla="*/ 367 w 385"/>
              <a:gd name="T25" fmla="*/ 301 h 402"/>
              <a:gd name="T26" fmla="*/ 263 w 385"/>
              <a:gd name="T27" fmla="*/ 217 h 402"/>
              <a:gd name="T28" fmla="*/ 302 w 385"/>
              <a:gd name="T29" fmla="*/ 236 h 402"/>
              <a:gd name="T30" fmla="*/ 259 w 385"/>
              <a:gd name="T31" fmla="*/ 229 h 402"/>
              <a:gd name="T32" fmla="*/ 240 w 385"/>
              <a:gd name="T33" fmla="*/ 255 h 402"/>
              <a:gd name="T34" fmla="*/ 260 w 385"/>
              <a:gd name="T35" fmla="*/ 294 h 402"/>
              <a:gd name="T36" fmla="*/ 229 w 385"/>
              <a:gd name="T37" fmla="*/ 263 h 402"/>
              <a:gd name="T38" fmla="*/ 199 w 385"/>
              <a:gd name="T39" fmla="*/ 272 h 402"/>
              <a:gd name="T40" fmla="*/ 193 w 385"/>
              <a:gd name="T41" fmla="*/ 316 h 402"/>
              <a:gd name="T42" fmla="*/ 186 w 385"/>
              <a:gd name="T43" fmla="*/ 272 h 402"/>
              <a:gd name="T44" fmla="*/ 156 w 385"/>
              <a:gd name="T45" fmla="*/ 262 h 402"/>
              <a:gd name="T46" fmla="*/ 125 w 385"/>
              <a:gd name="T47" fmla="*/ 294 h 402"/>
              <a:gd name="T48" fmla="*/ 145 w 385"/>
              <a:gd name="T49" fmla="*/ 255 h 402"/>
              <a:gd name="T50" fmla="*/ 127 w 385"/>
              <a:gd name="T51" fmla="*/ 229 h 402"/>
              <a:gd name="T52" fmla="*/ 84 w 385"/>
              <a:gd name="T53" fmla="*/ 236 h 402"/>
              <a:gd name="T54" fmla="*/ 123 w 385"/>
              <a:gd name="T55" fmla="*/ 217 h 402"/>
              <a:gd name="T56" fmla="*/ 123 w 385"/>
              <a:gd name="T57" fmla="*/ 185 h 402"/>
              <a:gd name="T58" fmla="*/ 84 w 385"/>
              <a:gd name="T59" fmla="*/ 165 h 402"/>
              <a:gd name="T60" fmla="*/ 127 w 385"/>
              <a:gd name="T61" fmla="*/ 172 h 402"/>
              <a:gd name="T62" fmla="*/ 145 w 385"/>
              <a:gd name="T63" fmla="*/ 147 h 402"/>
              <a:gd name="T64" fmla="*/ 125 w 385"/>
              <a:gd name="T65" fmla="*/ 108 h 402"/>
              <a:gd name="T66" fmla="*/ 156 w 385"/>
              <a:gd name="T67" fmla="*/ 139 h 402"/>
              <a:gd name="T68" fmla="*/ 186 w 385"/>
              <a:gd name="T69" fmla="*/ 129 h 402"/>
              <a:gd name="T70" fmla="*/ 193 w 385"/>
              <a:gd name="T71" fmla="*/ 86 h 402"/>
              <a:gd name="T72" fmla="*/ 199 w 385"/>
              <a:gd name="T73" fmla="*/ 129 h 402"/>
              <a:gd name="T74" fmla="*/ 229 w 385"/>
              <a:gd name="T75" fmla="*/ 139 h 402"/>
              <a:gd name="T76" fmla="*/ 260 w 385"/>
              <a:gd name="T77" fmla="*/ 108 h 402"/>
              <a:gd name="T78" fmla="*/ 240 w 385"/>
              <a:gd name="T79" fmla="*/ 147 h 402"/>
              <a:gd name="T80" fmla="*/ 259 w 385"/>
              <a:gd name="T81" fmla="*/ 172 h 402"/>
              <a:gd name="T82" fmla="*/ 302 w 385"/>
              <a:gd name="T83" fmla="*/ 165 h 402"/>
              <a:gd name="T84" fmla="*/ 263 w 385"/>
              <a:gd name="T85" fmla="*/ 185 h 402"/>
              <a:gd name="T86" fmla="*/ 263 w 385"/>
              <a:gd name="T87" fmla="*/ 21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5" h="402">
                <a:moveTo>
                  <a:pt x="342" y="210"/>
                </a:moveTo>
                <a:lnTo>
                  <a:pt x="326" y="201"/>
                </a:lnTo>
                <a:lnTo>
                  <a:pt x="342" y="191"/>
                </a:lnTo>
                <a:cubicBezTo>
                  <a:pt x="374" y="173"/>
                  <a:pt x="385" y="132"/>
                  <a:pt x="367" y="100"/>
                </a:cubicBezTo>
                <a:cubicBezTo>
                  <a:pt x="348" y="68"/>
                  <a:pt x="308" y="58"/>
                  <a:pt x="276" y="76"/>
                </a:cubicBezTo>
                <a:lnTo>
                  <a:pt x="259" y="85"/>
                </a:lnTo>
                <a:lnTo>
                  <a:pt x="259" y="67"/>
                </a:lnTo>
                <a:cubicBezTo>
                  <a:pt x="259" y="30"/>
                  <a:pt x="230" y="0"/>
                  <a:pt x="193" y="0"/>
                </a:cubicBezTo>
                <a:cubicBezTo>
                  <a:pt x="156" y="0"/>
                  <a:pt x="126" y="30"/>
                  <a:pt x="126" y="67"/>
                </a:cubicBezTo>
                <a:lnTo>
                  <a:pt x="126" y="85"/>
                </a:lnTo>
                <a:lnTo>
                  <a:pt x="110" y="76"/>
                </a:lnTo>
                <a:cubicBezTo>
                  <a:pt x="78" y="58"/>
                  <a:pt x="37" y="68"/>
                  <a:pt x="19" y="100"/>
                </a:cubicBezTo>
                <a:cubicBezTo>
                  <a:pt x="0" y="132"/>
                  <a:pt x="11" y="173"/>
                  <a:pt x="43" y="191"/>
                </a:cubicBezTo>
                <a:lnTo>
                  <a:pt x="59" y="201"/>
                </a:lnTo>
                <a:lnTo>
                  <a:pt x="43" y="210"/>
                </a:lnTo>
                <a:cubicBezTo>
                  <a:pt x="11" y="229"/>
                  <a:pt x="0" y="269"/>
                  <a:pt x="19" y="301"/>
                </a:cubicBezTo>
                <a:cubicBezTo>
                  <a:pt x="31" y="323"/>
                  <a:pt x="54" y="335"/>
                  <a:pt x="77" y="335"/>
                </a:cubicBezTo>
                <a:cubicBezTo>
                  <a:pt x="88" y="335"/>
                  <a:pt x="99" y="332"/>
                  <a:pt x="110" y="326"/>
                </a:cubicBezTo>
                <a:lnTo>
                  <a:pt x="126" y="316"/>
                </a:lnTo>
                <a:lnTo>
                  <a:pt x="126" y="335"/>
                </a:lnTo>
                <a:cubicBezTo>
                  <a:pt x="126" y="372"/>
                  <a:pt x="156" y="402"/>
                  <a:pt x="193" y="402"/>
                </a:cubicBezTo>
                <a:cubicBezTo>
                  <a:pt x="230" y="402"/>
                  <a:pt x="259" y="372"/>
                  <a:pt x="259" y="335"/>
                </a:cubicBezTo>
                <a:lnTo>
                  <a:pt x="259" y="316"/>
                </a:lnTo>
                <a:lnTo>
                  <a:pt x="276" y="326"/>
                </a:lnTo>
                <a:cubicBezTo>
                  <a:pt x="286" y="332"/>
                  <a:pt x="298" y="334"/>
                  <a:pt x="309" y="334"/>
                </a:cubicBezTo>
                <a:cubicBezTo>
                  <a:pt x="332" y="334"/>
                  <a:pt x="354" y="323"/>
                  <a:pt x="367" y="301"/>
                </a:cubicBezTo>
                <a:cubicBezTo>
                  <a:pt x="385" y="269"/>
                  <a:pt x="374" y="229"/>
                  <a:pt x="342" y="210"/>
                </a:cubicBezTo>
                <a:close/>
                <a:moveTo>
                  <a:pt x="263" y="217"/>
                </a:moveTo>
                <a:cubicBezTo>
                  <a:pt x="268" y="209"/>
                  <a:pt x="278" y="205"/>
                  <a:pt x="288" y="208"/>
                </a:cubicBezTo>
                <a:cubicBezTo>
                  <a:pt x="299" y="212"/>
                  <a:pt x="306" y="225"/>
                  <a:pt x="302" y="236"/>
                </a:cubicBezTo>
                <a:cubicBezTo>
                  <a:pt x="298" y="248"/>
                  <a:pt x="286" y="254"/>
                  <a:pt x="274" y="251"/>
                </a:cubicBezTo>
                <a:cubicBezTo>
                  <a:pt x="265" y="247"/>
                  <a:pt x="259" y="239"/>
                  <a:pt x="259" y="229"/>
                </a:cubicBezTo>
                <a:lnTo>
                  <a:pt x="210" y="213"/>
                </a:lnTo>
                <a:lnTo>
                  <a:pt x="240" y="255"/>
                </a:lnTo>
                <a:cubicBezTo>
                  <a:pt x="249" y="252"/>
                  <a:pt x="259" y="255"/>
                  <a:pt x="265" y="263"/>
                </a:cubicBezTo>
                <a:cubicBezTo>
                  <a:pt x="272" y="273"/>
                  <a:pt x="270" y="286"/>
                  <a:pt x="260" y="294"/>
                </a:cubicBezTo>
                <a:cubicBezTo>
                  <a:pt x="250" y="301"/>
                  <a:pt x="236" y="299"/>
                  <a:pt x="229" y="289"/>
                </a:cubicBezTo>
                <a:cubicBezTo>
                  <a:pt x="223" y="281"/>
                  <a:pt x="224" y="270"/>
                  <a:pt x="229" y="263"/>
                </a:cubicBezTo>
                <a:lnTo>
                  <a:pt x="199" y="221"/>
                </a:lnTo>
                <a:lnTo>
                  <a:pt x="199" y="272"/>
                </a:lnTo>
                <a:cubicBezTo>
                  <a:pt x="208" y="275"/>
                  <a:pt x="215" y="283"/>
                  <a:pt x="215" y="293"/>
                </a:cubicBezTo>
                <a:cubicBezTo>
                  <a:pt x="215" y="306"/>
                  <a:pt x="205" y="316"/>
                  <a:pt x="193" y="316"/>
                </a:cubicBezTo>
                <a:cubicBezTo>
                  <a:pt x="180" y="316"/>
                  <a:pt x="170" y="306"/>
                  <a:pt x="170" y="293"/>
                </a:cubicBezTo>
                <a:cubicBezTo>
                  <a:pt x="170" y="283"/>
                  <a:pt x="177" y="275"/>
                  <a:pt x="186" y="272"/>
                </a:cubicBezTo>
                <a:lnTo>
                  <a:pt x="186" y="221"/>
                </a:lnTo>
                <a:lnTo>
                  <a:pt x="156" y="262"/>
                </a:lnTo>
                <a:cubicBezTo>
                  <a:pt x="162" y="270"/>
                  <a:pt x="162" y="281"/>
                  <a:pt x="156" y="289"/>
                </a:cubicBezTo>
                <a:cubicBezTo>
                  <a:pt x="149" y="299"/>
                  <a:pt x="135" y="301"/>
                  <a:pt x="125" y="294"/>
                </a:cubicBezTo>
                <a:cubicBezTo>
                  <a:pt x="115" y="286"/>
                  <a:pt x="113" y="273"/>
                  <a:pt x="120" y="263"/>
                </a:cubicBezTo>
                <a:cubicBezTo>
                  <a:pt x="126" y="255"/>
                  <a:pt x="136" y="252"/>
                  <a:pt x="145" y="255"/>
                </a:cubicBezTo>
                <a:lnTo>
                  <a:pt x="175" y="213"/>
                </a:lnTo>
                <a:lnTo>
                  <a:pt x="127" y="229"/>
                </a:lnTo>
                <a:cubicBezTo>
                  <a:pt x="127" y="239"/>
                  <a:pt x="121" y="247"/>
                  <a:pt x="112" y="251"/>
                </a:cubicBezTo>
                <a:cubicBezTo>
                  <a:pt x="100" y="254"/>
                  <a:pt x="87" y="248"/>
                  <a:pt x="84" y="236"/>
                </a:cubicBezTo>
                <a:cubicBezTo>
                  <a:pt x="80" y="225"/>
                  <a:pt x="86" y="212"/>
                  <a:pt x="98" y="208"/>
                </a:cubicBezTo>
                <a:cubicBezTo>
                  <a:pt x="107" y="205"/>
                  <a:pt x="117" y="209"/>
                  <a:pt x="123" y="217"/>
                </a:cubicBezTo>
                <a:lnTo>
                  <a:pt x="171" y="201"/>
                </a:lnTo>
                <a:lnTo>
                  <a:pt x="123" y="185"/>
                </a:lnTo>
                <a:cubicBezTo>
                  <a:pt x="117" y="193"/>
                  <a:pt x="107" y="196"/>
                  <a:pt x="98" y="193"/>
                </a:cubicBezTo>
                <a:cubicBezTo>
                  <a:pt x="86" y="190"/>
                  <a:pt x="80" y="177"/>
                  <a:pt x="84" y="165"/>
                </a:cubicBezTo>
                <a:cubicBezTo>
                  <a:pt x="87" y="154"/>
                  <a:pt x="100" y="147"/>
                  <a:pt x="112" y="151"/>
                </a:cubicBezTo>
                <a:cubicBezTo>
                  <a:pt x="121" y="154"/>
                  <a:pt x="127" y="163"/>
                  <a:pt x="127" y="172"/>
                </a:cubicBezTo>
                <a:lnTo>
                  <a:pt x="175" y="188"/>
                </a:lnTo>
                <a:lnTo>
                  <a:pt x="145" y="147"/>
                </a:lnTo>
                <a:cubicBezTo>
                  <a:pt x="136" y="150"/>
                  <a:pt x="126" y="147"/>
                  <a:pt x="120" y="139"/>
                </a:cubicBezTo>
                <a:cubicBezTo>
                  <a:pt x="113" y="129"/>
                  <a:pt x="115" y="115"/>
                  <a:pt x="125" y="108"/>
                </a:cubicBezTo>
                <a:cubicBezTo>
                  <a:pt x="135" y="101"/>
                  <a:pt x="149" y="103"/>
                  <a:pt x="156" y="113"/>
                </a:cubicBezTo>
                <a:cubicBezTo>
                  <a:pt x="162" y="121"/>
                  <a:pt x="162" y="131"/>
                  <a:pt x="156" y="139"/>
                </a:cubicBezTo>
                <a:lnTo>
                  <a:pt x="186" y="180"/>
                </a:lnTo>
                <a:lnTo>
                  <a:pt x="186" y="129"/>
                </a:lnTo>
                <a:cubicBezTo>
                  <a:pt x="177" y="126"/>
                  <a:pt x="171" y="118"/>
                  <a:pt x="171" y="108"/>
                </a:cubicBezTo>
                <a:cubicBezTo>
                  <a:pt x="171" y="96"/>
                  <a:pt x="180" y="86"/>
                  <a:pt x="193" y="86"/>
                </a:cubicBezTo>
                <a:cubicBezTo>
                  <a:pt x="205" y="86"/>
                  <a:pt x="215" y="96"/>
                  <a:pt x="215" y="108"/>
                </a:cubicBezTo>
                <a:cubicBezTo>
                  <a:pt x="215" y="118"/>
                  <a:pt x="208" y="126"/>
                  <a:pt x="199" y="129"/>
                </a:cubicBezTo>
                <a:lnTo>
                  <a:pt x="199" y="180"/>
                </a:lnTo>
                <a:lnTo>
                  <a:pt x="229" y="139"/>
                </a:lnTo>
                <a:cubicBezTo>
                  <a:pt x="224" y="131"/>
                  <a:pt x="223" y="121"/>
                  <a:pt x="229" y="113"/>
                </a:cubicBezTo>
                <a:cubicBezTo>
                  <a:pt x="236" y="103"/>
                  <a:pt x="250" y="101"/>
                  <a:pt x="260" y="108"/>
                </a:cubicBezTo>
                <a:cubicBezTo>
                  <a:pt x="270" y="115"/>
                  <a:pt x="272" y="129"/>
                  <a:pt x="265" y="139"/>
                </a:cubicBezTo>
                <a:cubicBezTo>
                  <a:pt x="259" y="147"/>
                  <a:pt x="249" y="150"/>
                  <a:pt x="240" y="147"/>
                </a:cubicBezTo>
                <a:lnTo>
                  <a:pt x="210" y="188"/>
                </a:lnTo>
                <a:lnTo>
                  <a:pt x="259" y="172"/>
                </a:lnTo>
                <a:cubicBezTo>
                  <a:pt x="259" y="163"/>
                  <a:pt x="265" y="154"/>
                  <a:pt x="274" y="151"/>
                </a:cubicBezTo>
                <a:cubicBezTo>
                  <a:pt x="286" y="147"/>
                  <a:pt x="298" y="154"/>
                  <a:pt x="302" y="165"/>
                </a:cubicBezTo>
                <a:cubicBezTo>
                  <a:pt x="306" y="177"/>
                  <a:pt x="299" y="189"/>
                  <a:pt x="288" y="193"/>
                </a:cubicBezTo>
                <a:cubicBezTo>
                  <a:pt x="278" y="196"/>
                  <a:pt x="268" y="193"/>
                  <a:pt x="263" y="185"/>
                </a:cubicBezTo>
                <a:lnTo>
                  <a:pt x="214" y="201"/>
                </a:lnTo>
                <a:lnTo>
                  <a:pt x="263" y="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思源黑体 CN Bold" panose="020B0800000000000000" pitchFamily="34" charset="-122"/>
            </a:endParaRPr>
          </a:p>
        </p:txBody>
      </p:sp>
      <p:sp>
        <p:nvSpPr>
          <p:cNvPr id="105" name="decorative-chinese-flower_70998"/>
          <p:cNvSpPr/>
          <p:nvPr/>
        </p:nvSpPr>
        <p:spPr>
          <a:xfrm>
            <a:off x="4742033" y="3870493"/>
            <a:ext cx="134798" cy="140516"/>
          </a:xfrm>
          <a:custGeom>
            <a:avLst/>
            <a:gdLst>
              <a:gd name="T0" fmla="*/ 326 w 385"/>
              <a:gd name="T1" fmla="*/ 201 h 402"/>
              <a:gd name="T2" fmla="*/ 367 w 385"/>
              <a:gd name="T3" fmla="*/ 100 h 402"/>
              <a:gd name="T4" fmla="*/ 259 w 385"/>
              <a:gd name="T5" fmla="*/ 85 h 402"/>
              <a:gd name="T6" fmla="*/ 193 w 385"/>
              <a:gd name="T7" fmla="*/ 0 h 402"/>
              <a:gd name="T8" fmla="*/ 126 w 385"/>
              <a:gd name="T9" fmla="*/ 85 h 402"/>
              <a:gd name="T10" fmla="*/ 19 w 385"/>
              <a:gd name="T11" fmla="*/ 100 h 402"/>
              <a:gd name="T12" fmla="*/ 59 w 385"/>
              <a:gd name="T13" fmla="*/ 201 h 402"/>
              <a:gd name="T14" fmla="*/ 19 w 385"/>
              <a:gd name="T15" fmla="*/ 301 h 402"/>
              <a:gd name="T16" fmla="*/ 110 w 385"/>
              <a:gd name="T17" fmla="*/ 326 h 402"/>
              <a:gd name="T18" fmla="*/ 126 w 385"/>
              <a:gd name="T19" fmla="*/ 335 h 402"/>
              <a:gd name="T20" fmla="*/ 259 w 385"/>
              <a:gd name="T21" fmla="*/ 335 h 402"/>
              <a:gd name="T22" fmla="*/ 276 w 385"/>
              <a:gd name="T23" fmla="*/ 326 h 402"/>
              <a:gd name="T24" fmla="*/ 367 w 385"/>
              <a:gd name="T25" fmla="*/ 301 h 402"/>
              <a:gd name="T26" fmla="*/ 263 w 385"/>
              <a:gd name="T27" fmla="*/ 217 h 402"/>
              <a:gd name="T28" fmla="*/ 302 w 385"/>
              <a:gd name="T29" fmla="*/ 236 h 402"/>
              <a:gd name="T30" fmla="*/ 259 w 385"/>
              <a:gd name="T31" fmla="*/ 229 h 402"/>
              <a:gd name="T32" fmla="*/ 240 w 385"/>
              <a:gd name="T33" fmla="*/ 255 h 402"/>
              <a:gd name="T34" fmla="*/ 260 w 385"/>
              <a:gd name="T35" fmla="*/ 294 h 402"/>
              <a:gd name="T36" fmla="*/ 229 w 385"/>
              <a:gd name="T37" fmla="*/ 263 h 402"/>
              <a:gd name="T38" fmla="*/ 199 w 385"/>
              <a:gd name="T39" fmla="*/ 272 h 402"/>
              <a:gd name="T40" fmla="*/ 193 w 385"/>
              <a:gd name="T41" fmla="*/ 316 h 402"/>
              <a:gd name="T42" fmla="*/ 186 w 385"/>
              <a:gd name="T43" fmla="*/ 272 h 402"/>
              <a:gd name="T44" fmla="*/ 156 w 385"/>
              <a:gd name="T45" fmla="*/ 262 h 402"/>
              <a:gd name="T46" fmla="*/ 125 w 385"/>
              <a:gd name="T47" fmla="*/ 294 h 402"/>
              <a:gd name="T48" fmla="*/ 145 w 385"/>
              <a:gd name="T49" fmla="*/ 255 h 402"/>
              <a:gd name="T50" fmla="*/ 127 w 385"/>
              <a:gd name="T51" fmla="*/ 229 h 402"/>
              <a:gd name="T52" fmla="*/ 84 w 385"/>
              <a:gd name="T53" fmla="*/ 236 h 402"/>
              <a:gd name="T54" fmla="*/ 123 w 385"/>
              <a:gd name="T55" fmla="*/ 217 h 402"/>
              <a:gd name="T56" fmla="*/ 123 w 385"/>
              <a:gd name="T57" fmla="*/ 185 h 402"/>
              <a:gd name="T58" fmla="*/ 84 w 385"/>
              <a:gd name="T59" fmla="*/ 165 h 402"/>
              <a:gd name="T60" fmla="*/ 127 w 385"/>
              <a:gd name="T61" fmla="*/ 172 h 402"/>
              <a:gd name="T62" fmla="*/ 145 w 385"/>
              <a:gd name="T63" fmla="*/ 147 h 402"/>
              <a:gd name="T64" fmla="*/ 125 w 385"/>
              <a:gd name="T65" fmla="*/ 108 h 402"/>
              <a:gd name="T66" fmla="*/ 156 w 385"/>
              <a:gd name="T67" fmla="*/ 139 h 402"/>
              <a:gd name="T68" fmla="*/ 186 w 385"/>
              <a:gd name="T69" fmla="*/ 129 h 402"/>
              <a:gd name="T70" fmla="*/ 193 w 385"/>
              <a:gd name="T71" fmla="*/ 86 h 402"/>
              <a:gd name="T72" fmla="*/ 199 w 385"/>
              <a:gd name="T73" fmla="*/ 129 h 402"/>
              <a:gd name="T74" fmla="*/ 229 w 385"/>
              <a:gd name="T75" fmla="*/ 139 h 402"/>
              <a:gd name="T76" fmla="*/ 260 w 385"/>
              <a:gd name="T77" fmla="*/ 108 h 402"/>
              <a:gd name="T78" fmla="*/ 240 w 385"/>
              <a:gd name="T79" fmla="*/ 147 h 402"/>
              <a:gd name="T80" fmla="*/ 259 w 385"/>
              <a:gd name="T81" fmla="*/ 172 h 402"/>
              <a:gd name="T82" fmla="*/ 302 w 385"/>
              <a:gd name="T83" fmla="*/ 165 h 402"/>
              <a:gd name="T84" fmla="*/ 263 w 385"/>
              <a:gd name="T85" fmla="*/ 185 h 402"/>
              <a:gd name="T86" fmla="*/ 263 w 385"/>
              <a:gd name="T87" fmla="*/ 21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5" h="402">
                <a:moveTo>
                  <a:pt x="342" y="210"/>
                </a:moveTo>
                <a:lnTo>
                  <a:pt x="326" y="201"/>
                </a:lnTo>
                <a:lnTo>
                  <a:pt x="342" y="191"/>
                </a:lnTo>
                <a:cubicBezTo>
                  <a:pt x="374" y="173"/>
                  <a:pt x="385" y="132"/>
                  <a:pt x="367" y="100"/>
                </a:cubicBezTo>
                <a:cubicBezTo>
                  <a:pt x="348" y="68"/>
                  <a:pt x="308" y="58"/>
                  <a:pt x="276" y="76"/>
                </a:cubicBezTo>
                <a:lnTo>
                  <a:pt x="259" y="85"/>
                </a:lnTo>
                <a:lnTo>
                  <a:pt x="259" y="67"/>
                </a:lnTo>
                <a:cubicBezTo>
                  <a:pt x="259" y="30"/>
                  <a:pt x="230" y="0"/>
                  <a:pt x="193" y="0"/>
                </a:cubicBezTo>
                <a:cubicBezTo>
                  <a:pt x="156" y="0"/>
                  <a:pt x="126" y="30"/>
                  <a:pt x="126" y="67"/>
                </a:cubicBezTo>
                <a:lnTo>
                  <a:pt x="126" y="85"/>
                </a:lnTo>
                <a:lnTo>
                  <a:pt x="110" y="76"/>
                </a:lnTo>
                <a:cubicBezTo>
                  <a:pt x="78" y="58"/>
                  <a:pt x="37" y="68"/>
                  <a:pt x="19" y="100"/>
                </a:cubicBezTo>
                <a:cubicBezTo>
                  <a:pt x="0" y="132"/>
                  <a:pt x="11" y="173"/>
                  <a:pt x="43" y="191"/>
                </a:cubicBezTo>
                <a:lnTo>
                  <a:pt x="59" y="201"/>
                </a:lnTo>
                <a:lnTo>
                  <a:pt x="43" y="210"/>
                </a:lnTo>
                <a:cubicBezTo>
                  <a:pt x="11" y="229"/>
                  <a:pt x="0" y="269"/>
                  <a:pt x="19" y="301"/>
                </a:cubicBezTo>
                <a:cubicBezTo>
                  <a:pt x="31" y="323"/>
                  <a:pt x="54" y="335"/>
                  <a:pt x="77" y="335"/>
                </a:cubicBezTo>
                <a:cubicBezTo>
                  <a:pt x="88" y="335"/>
                  <a:pt x="99" y="332"/>
                  <a:pt x="110" y="326"/>
                </a:cubicBezTo>
                <a:lnTo>
                  <a:pt x="126" y="316"/>
                </a:lnTo>
                <a:lnTo>
                  <a:pt x="126" y="335"/>
                </a:lnTo>
                <a:cubicBezTo>
                  <a:pt x="126" y="372"/>
                  <a:pt x="156" y="402"/>
                  <a:pt x="193" y="402"/>
                </a:cubicBezTo>
                <a:cubicBezTo>
                  <a:pt x="230" y="402"/>
                  <a:pt x="259" y="372"/>
                  <a:pt x="259" y="335"/>
                </a:cubicBezTo>
                <a:lnTo>
                  <a:pt x="259" y="316"/>
                </a:lnTo>
                <a:lnTo>
                  <a:pt x="276" y="326"/>
                </a:lnTo>
                <a:cubicBezTo>
                  <a:pt x="286" y="332"/>
                  <a:pt x="298" y="334"/>
                  <a:pt x="309" y="334"/>
                </a:cubicBezTo>
                <a:cubicBezTo>
                  <a:pt x="332" y="334"/>
                  <a:pt x="354" y="323"/>
                  <a:pt x="367" y="301"/>
                </a:cubicBezTo>
                <a:cubicBezTo>
                  <a:pt x="385" y="269"/>
                  <a:pt x="374" y="229"/>
                  <a:pt x="342" y="210"/>
                </a:cubicBezTo>
                <a:close/>
                <a:moveTo>
                  <a:pt x="263" y="217"/>
                </a:moveTo>
                <a:cubicBezTo>
                  <a:pt x="268" y="209"/>
                  <a:pt x="278" y="205"/>
                  <a:pt x="288" y="208"/>
                </a:cubicBezTo>
                <a:cubicBezTo>
                  <a:pt x="299" y="212"/>
                  <a:pt x="306" y="225"/>
                  <a:pt x="302" y="236"/>
                </a:cubicBezTo>
                <a:cubicBezTo>
                  <a:pt x="298" y="248"/>
                  <a:pt x="286" y="254"/>
                  <a:pt x="274" y="251"/>
                </a:cubicBezTo>
                <a:cubicBezTo>
                  <a:pt x="265" y="247"/>
                  <a:pt x="259" y="239"/>
                  <a:pt x="259" y="229"/>
                </a:cubicBezTo>
                <a:lnTo>
                  <a:pt x="210" y="213"/>
                </a:lnTo>
                <a:lnTo>
                  <a:pt x="240" y="255"/>
                </a:lnTo>
                <a:cubicBezTo>
                  <a:pt x="249" y="252"/>
                  <a:pt x="259" y="255"/>
                  <a:pt x="265" y="263"/>
                </a:cubicBezTo>
                <a:cubicBezTo>
                  <a:pt x="272" y="273"/>
                  <a:pt x="270" y="286"/>
                  <a:pt x="260" y="294"/>
                </a:cubicBezTo>
                <a:cubicBezTo>
                  <a:pt x="250" y="301"/>
                  <a:pt x="236" y="299"/>
                  <a:pt x="229" y="289"/>
                </a:cubicBezTo>
                <a:cubicBezTo>
                  <a:pt x="223" y="281"/>
                  <a:pt x="224" y="270"/>
                  <a:pt x="229" y="263"/>
                </a:cubicBezTo>
                <a:lnTo>
                  <a:pt x="199" y="221"/>
                </a:lnTo>
                <a:lnTo>
                  <a:pt x="199" y="272"/>
                </a:lnTo>
                <a:cubicBezTo>
                  <a:pt x="208" y="275"/>
                  <a:pt x="215" y="283"/>
                  <a:pt x="215" y="293"/>
                </a:cubicBezTo>
                <a:cubicBezTo>
                  <a:pt x="215" y="306"/>
                  <a:pt x="205" y="316"/>
                  <a:pt x="193" y="316"/>
                </a:cubicBezTo>
                <a:cubicBezTo>
                  <a:pt x="180" y="316"/>
                  <a:pt x="170" y="306"/>
                  <a:pt x="170" y="293"/>
                </a:cubicBezTo>
                <a:cubicBezTo>
                  <a:pt x="170" y="283"/>
                  <a:pt x="177" y="275"/>
                  <a:pt x="186" y="272"/>
                </a:cubicBezTo>
                <a:lnTo>
                  <a:pt x="186" y="221"/>
                </a:lnTo>
                <a:lnTo>
                  <a:pt x="156" y="262"/>
                </a:lnTo>
                <a:cubicBezTo>
                  <a:pt x="162" y="270"/>
                  <a:pt x="162" y="281"/>
                  <a:pt x="156" y="289"/>
                </a:cubicBezTo>
                <a:cubicBezTo>
                  <a:pt x="149" y="299"/>
                  <a:pt x="135" y="301"/>
                  <a:pt x="125" y="294"/>
                </a:cubicBezTo>
                <a:cubicBezTo>
                  <a:pt x="115" y="286"/>
                  <a:pt x="113" y="273"/>
                  <a:pt x="120" y="263"/>
                </a:cubicBezTo>
                <a:cubicBezTo>
                  <a:pt x="126" y="255"/>
                  <a:pt x="136" y="252"/>
                  <a:pt x="145" y="255"/>
                </a:cubicBezTo>
                <a:lnTo>
                  <a:pt x="175" y="213"/>
                </a:lnTo>
                <a:lnTo>
                  <a:pt x="127" y="229"/>
                </a:lnTo>
                <a:cubicBezTo>
                  <a:pt x="127" y="239"/>
                  <a:pt x="121" y="247"/>
                  <a:pt x="112" y="251"/>
                </a:cubicBezTo>
                <a:cubicBezTo>
                  <a:pt x="100" y="254"/>
                  <a:pt x="87" y="248"/>
                  <a:pt x="84" y="236"/>
                </a:cubicBezTo>
                <a:cubicBezTo>
                  <a:pt x="80" y="225"/>
                  <a:pt x="86" y="212"/>
                  <a:pt x="98" y="208"/>
                </a:cubicBezTo>
                <a:cubicBezTo>
                  <a:pt x="107" y="205"/>
                  <a:pt x="117" y="209"/>
                  <a:pt x="123" y="217"/>
                </a:cubicBezTo>
                <a:lnTo>
                  <a:pt x="171" y="201"/>
                </a:lnTo>
                <a:lnTo>
                  <a:pt x="123" y="185"/>
                </a:lnTo>
                <a:cubicBezTo>
                  <a:pt x="117" y="193"/>
                  <a:pt x="107" y="196"/>
                  <a:pt x="98" y="193"/>
                </a:cubicBezTo>
                <a:cubicBezTo>
                  <a:pt x="86" y="190"/>
                  <a:pt x="80" y="177"/>
                  <a:pt x="84" y="165"/>
                </a:cubicBezTo>
                <a:cubicBezTo>
                  <a:pt x="87" y="154"/>
                  <a:pt x="100" y="147"/>
                  <a:pt x="112" y="151"/>
                </a:cubicBezTo>
                <a:cubicBezTo>
                  <a:pt x="121" y="154"/>
                  <a:pt x="127" y="163"/>
                  <a:pt x="127" y="172"/>
                </a:cubicBezTo>
                <a:lnTo>
                  <a:pt x="175" y="188"/>
                </a:lnTo>
                <a:lnTo>
                  <a:pt x="145" y="147"/>
                </a:lnTo>
                <a:cubicBezTo>
                  <a:pt x="136" y="150"/>
                  <a:pt x="126" y="147"/>
                  <a:pt x="120" y="139"/>
                </a:cubicBezTo>
                <a:cubicBezTo>
                  <a:pt x="113" y="129"/>
                  <a:pt x="115" y="115"/>
                  <a:pt x="125" y="108"/>
                </a:cubicBezTo>
                <a:cubicBezTo>
                  <a:pt x="135" y="101"/>
                  <a:pt x="149" y="103"/>
                  <a:pt x="156" y="113"/>
                </a:cubicBezTo>
                <a:cubicBezTo>
                  <a:pt x="162" y="121"/>
                  <a:pt x="162" y="131"/>
                  <a:pt x="156" y="139"/>
                </a:cubicBezTo>
                <a:lnTo>
                  <a:pt x="186" y="180"/>
                </a:lnTo>
                <a:lnTo>
                  <a:pt x="186" y="129"/>
                </a:lnTo>
                <a:cubicBezTo>
                  <a:pt x="177" y="126"/>
                  <a:pt x="171" y="118"/>
                  <a:pt x="171" y="108"/>
                </a:cubicBezTo>
                <a:cubicBezTo>
                  <a:pt x="171" y="96"/>
                  <a:pt x="180" y="86"/>
                  <a:pt x="193" y="86"/>
                </a:cubicBezTo>
                <a:cubicBezTo>
                  <a:pt x="205" y="86"/>
                  <a:pt x="215" y="96"/>
                  <a:pt x="215" y="108"/>
                </a:cubicBezTo>
                <a:cubicBezTo>
                  <a:pt x="215" y="118"/>
                  <a:pt x="208" y="126"/>
                  <a:pt x="199" y="129"/>
                </a:cubicBezTo>
                <a:lnTo>
                  <a:pt x="199" y="180"/>
                </a:lnTo>
                <a:lnTo>
                  <a:pt x="229" y="139"/>
                </a:lnTo>
                <a:cubicBezTo>
                  <a:pt x="224" y="131"/>
                  <a:pt x="223" y="121"/>
                  <a:pt x="229" y="113"/>
                </a:cubicBezTo>
                <a:cubicBezTo>
                  <a:pt x="236" y="103"/>
                  <a:pt x="250" y="101"/>
                  <a:pt x="260" y="108"/>
                </a:cubicBezTo>
                <a:cubicBezTo>
                  <a:pt x="270" y="115"/>
                  <a:pt x="272" y="129"/>
                  <a:pt x="265" y="139"/>
                </a:cubicBezTo>
                <a:cubicBezTo>
                  <a:pt x="259" y="147"/>
                  <a:pt x="249" y="150"/>
                  <a:pt x="240" y="147"/>
                </a:cubicBezTo>
                <a:lnTo>
                  <a:pt x="210" y="188"/>
                </a:lnTo>
                <a:lnTo>
                  <a:pt x="259" y="172"/>
                </a:lnTo>
                <a:cubicBezTo>
                  <a:pt x="259" y="163"/>
                  <a:pt x="265" y="154"/>
                  <a:pt x="274" y="151"/>
                </a:cubicBezTo>
                <a:cubicBezTo>
                  <a:pt x="286" y="147"/>
                  <a:pt x="298" y="154"/>
                  <a:pt x="302" y="165"/>
                </a:cubicBezTo>
                <a:cubicBezTo>
                  <a:pt x="306" y="177"/>
                  <a:pt x="299" y="189"/>
                  <a:pt x="288" y="193"/>
                </a:cubicBezTo>
                <a:cubicBezTo>
                  <a:pt x="278" y="196"/>
                  <a:pt x="268" y="193"/>
                  <a:pt x="263" y="185"/>
                </a:cubicBezTo>
                <a:lnTo>
                  <a:pt x="214" y="201"/>
                </a:lnTo>
                <a:lnTo>
                  <a:pt x="263" y="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思源黑体 CN Bold" panose="020B0800000000000000" pitchFamily="34" charset="-122"/>
            </a:endParaRPr>
          </a:p>
        </p:txBody>
      </p:sp>
      <p:sp>
        <p:nvSpPr>
          <p:cNvPr id="106" name="decorative-chinese-flower_70998"/>
          <p:cNvSpPr/>
          <p:nvPr/>
        </p:nvSpPr>
        <p:spPr>
          <a:xfrm>
            <a:off x="4975833" y="5105967"/>
            <a:ext cx="134798" cy="140516"/>
          </a:xfrm>
          <a:custGeom>
            <a:avLst/>
            <a:gdLst>
              <a:gd name="T0" fmla="*/ 326 w 385"/>
              <a:gd name="T1" fmla="*/ 201 h 402"/>
              <a:gd name="T2" fmla="*/ 367 w 385"/>
              <a:gd name="T3" fmla="*/ 100 h 402"/>
              <a:gd name="T4" fmla="*/ 259 w 385"/>
              <a:gd name="T5" fmla="*/ 85 h 402"/>
              <a:gd name="T6" fmla="*/ 193 w 385"/>
              <a:gd name="T7" fmla="*/ 0 h 402"/>
              <a:gd name="T8" fmla="*/ 126 w 385"/>
              <a:gd name="T9" fmla="*/ 85 h 402"/>
              <a:gd name="T10" fmla="*/ 19 w 385"/>
              <a:gd name="T11" fmla="*/ 100 h 402"/>
              <a:gd name="T12" fmla="*/ 59 w 385"/>
              <a:gd name="T13" fmla="*/ 201 h 402"/>
              <a:gd name="T14" fmla="*/ 19 w 385"/>
              <a:gd name="T15" fmla="*/ 301 h 402"/>
              <a:gd name="T16" fmla="*/ 110 w 385"/>
              <a:gd name="T17" fmla="*/ 326 h 402"/>
              <a:gd name="T18" fmla="*/ 126 w 385"/>
              <a:gd name="T19" fmla="*/ 335 h 402"/>
              <a:gd name="T20" fmla="*/ 259 w 385"/>
              <a:gd name="T21" fmla="*/ 335 h 402"/>
              <a:gd name="T22" fmla="*/ 276 w 385"/>
              <a:gd name="T23" fmla="*/ 326 h 402"/>
              <a:gd name="T24" fmla="*/ 367 w 385"/>
              <a:gd name="T25" fmla="*/ 301 h 402"/>
              <a:gd name="T26" fmla="*/ 263 w 385"/>
              <a:gd name="T27" fmla="*/ 217 h 402"/>
              <a:gd name="T28" fmla="*/ 302 w 385"/>
              <a:gd name="T29" fmla="*/ 236 h 402"/>
              <a:gd name="T30" fmla="*/ 259 w 385"/>
              <a:gd name="T31" fmla="*/ 229 h 402"/>
              <a:gd name="T32" fmla="*/ 240 w 385"/>
              <a:gd name="T33" fmla="*/ 255 h 402"/>
              <a:gd name="T34" fmla="*/ 260 w 385"/>
              <a:gd name="T35" fmla="*/ 294 h 402"/>
              <a:gd name="T36" fmla="*/ 229 w 385"/>
              <a:gd name="T37" fmla="*/ 263 h 402"/>
              <a:gd name="T38" fmla="*/ 199 w 385"/>
              <a:gd name="T39" fmla="*/ 272 h 402"/>
              <a:gd name="T40" fmla="*/ 193 w 385"/>
              <a:gd name="T41" fmla="*/ 316 h 402"/>
              <a:gd name="T42" fmla="*/ 186 w 385"/>
              <a:gd name="T43" fmla="*/ 272 h 402"/>
              <a:gd name="T44" fmla="*/ 156 w 385"/>
              <a:gd name="T45" fmla="*/ 262 h 402"/>
              <a:gd name="T46" fmla="*/ 125 w 385"/>
              <a:gd name="T47" fmla="*/ 294 h 402"/>
              <a:gd name="T48" fmla="*/ 145 w 385"/>
              <a:gd name="T49" fmla="*/ 255 h 402"/>
              <a:gd name="T50" fmla="*/ 127 w 385"/>
              <a:gd name="T51" fmla="*/ 229 h 402"/>
              <a:gd name="T52" fmla="*/ 84 w 385"/>
              <a:gd name="T53" fmla="*/ 236 h 402"/>
              <a:gd name="T54" fmla="*/ 123 w 385"/>
              <a:gd name="T55" fmla="*/ 217 h 402"/>
              <a:gd name="T56" fmla="*/ 123 w 385"/>
              <a:gd name="T57" fmla="*/ 185 h 402"/>
              <a:gd name="T58" fmla="*/ 84 w 385"/>
              <a:gd name="T59" fmla="*/ 165 h 402"/>
              <a:gd name="T60" fmla="*/ 127 w 385"/>
              <a:gd name="T61" fmla="*/ 172 h 402"/>
              <a:gd name="T62" fmla="*/ 145 w 385"/>
              <a:gd name="T63" fmla="*/ 147 h 402"/>
              <a:gd name="T64" fmla="*/ 125 w 385"/>
              <a:gd name="T65" fmla="*/ 108 h 402"/>
              <a:gd name="T66" fmla="*/ 156 w 385"/>
              <a:gd name="T67" fmla="*/ 139 h 402"/>
              <a:gd name="T68" fmla="*/ 186 w 385"/>
              <a:gd name="T69" fmla="*/ 129 h 402"/>
              <a:gd name="T70" fmla="*/ 193 w 385"/>
              <a:gd name="T71" fmla="*/ 86 h 402"/>
              <a:gd name="T72" fmla="*/ 199 w 385"/>
              <a:gd name="T73" fmla="*/ 129 h 402"/>
              <a:gd name="T74" fmla="*/ 229 w 385"/>
              <a:gd name="T75" fmla="*/ 139 h 402"/>
              <a:gd name="T76" fmla="*/ 260 w 385"/>
              <a:gd name="T77" fmla="*/ 108 h 402"/>
              <a:gd name="T78" fmla="*/ 240 w 385"/>
              <a:gd name="T79" fmla="*/ 147 h 402"/>
              <a:gd name="T80" fmla="*/ 259 w 385"/>
              <a:gd name="T81" fmla="*/ 172 h 402"/>
              <a:gd name="T82" fmla="*/ 302 w 385"/>
              <a:gd name="T83" fmla="*/ 165 h 402"/>
              <a:gd name="T84" fmla="*/ 263 w 385"/>
              <a:gd name="T85" fmla="*/ 185 h 402"/>
              <a:gd name="T86" fmla="*/ 263 w 385"/>
              <a:gd name="T87" fmla="*/ 21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5" h="402">
                <a:moveTo>
                  <a:pt x="342" y="210"/>
                </a:moveTo>
                <a:lnTo>
                  <a:pt x="326" y="201"/>
                </a:lnTo>
                <a:lnTo>
                  <a:pt x="342" y="191"/>
                </a:lnTo>
                <a:cubicBezTo>
                  <a:pt x="374" y="173"/>
                  <a:pt x="385" y="132"/>
                  <a:pt x="367" y="100"/>
                </a:cubicBezTo>
                <a:cubicBezTo>
                  <a:pt x="348" y="68"/>
                  <a:pt x="308" y="58"/>
                  <a:pt x="276" y="76"/>
                </a:cubicBezTo>
                <a:lnTo>
                  <a:pt x="259" y="85"/>
                </a:lnTo>
                <a:lnTo>
                  <a:pt x="259" y="67"/>
                </a:lnTo>
                <a:cubicBezTo>
                  <a:pt x="259" y="30"/>
                  <a:pt x="230" y="0"/>
                  <a:pt x="193" y="0"/>
                </a:cubicBezTo>
                <a:cubicBezTo>
                  <a:pt x="156" y="0"/>
                  <a:pt x="126" y="30"/>
                  <a:pt x="126" y="67"/>
                </a:cubicBezTo>
                <a:lnTo>
                  <a:pt x="126" y="85"/>
                </a:lnTo>
                <a:lnTo>
                  <a:pt x="110" y="76"/>
                </a:lnTo>
                <a:cubicBezTo>
                  <a:pt x="78" y="58"/>
                  <a:pt x="37" y="68"/>
                  <a:pt x="19" y="100"/>
                </a:cubicBezTo>
                <a:cubicBezTo>
                  <a:pt x="0" y="132"/>
                  <a:pt x="11" y="173"/>
                  <a:pt x="43" y="191"/>
                </a:cubicBezTo>
                <a:lnTo>
                  <a:pt x="59" y="201"/>
                </a:lnTo>
                <a:lnTo>
                  <a:pt x="43" y="210"/>
                </a:lnTo>
                <a:cubicBezTo>
                  <a:pt x="11" y="229"/>
                  <a:pt x="0" y="269"/>
                  <a:pt x="19" y="301"/>
                </a:cubicBezTo>
                <a:cubicBezTo>
                  <a:pt x="31" y="323"/>
                  <a:pt x="54" y="335"/>
                  <a:pt x="77" y="335"/>
                </a:cubicBezTo>
                <a:cubicBezTo>
                  <a:pt x="88" y="335"/>
                  <a:pt x="99" y="332"/>
                  <a:pt x="110" y="326"/>
                </a:cubicBezTo>
                <a:lnTo>
                  <a:pt x="126" y="316"/>
                </a:lnTo>
                <a:lnTo>
                  <a:pt x="126" y="335"/>
                </a:lnTo>
                <a:cubicBezTo>
                  <a:pt x="126" y="372"/>
                  <a:pt x="156" y="402"/>
                  <a:pt x="193" y="402"/>
                </a:cubicBezTo>
                <a:cubicBezTo>
                  <a:pt x="230" y="402"/>
                  <a:pt x="259" y="372"/>
                  <a:pt x="259" y="335"/>
                </a:cubicBezTo>
                <a:lnTo>
                  <a:pt x="259" y="316"/>
                </a:lnTo>
                <a:lnTo>
                  <a:pt x="276" y="326"/>
                </a:lnTo>
                <a:cubicBezTo>
                  <a:pt x="286" y="332"/>
                  <a:pt x="298" y="334"/>
                  <a:pt x="309" y="334"/>
                </a:cubicBezTo>
                <a:cubicBezTo>
                  <a:pt x="332" y="334"/>
                  <a:pt x="354" y="323"/>
                  <a:pt x="367" y="301"/>
                </a:cubicBezTo>
                <a:cubicBezTo>
                  <a:pt x="385" y="269"/>
                  <a:pt x="374" y="229"/>
                  <a:pt x="342" y="210"/>
                </a:cubicBezTo>
                <a:close/>
                <a:moveTo>
                  <a:pt x="263" y="217"/>
                </a:moveTo>
                <a:cubicBezTo>
                  <a:pt x="268" y="209"/>
                  <a:pt x="278" y="205"/>
                  <a:pt x="288" y="208"/>
                </a:cubicBezTo>
                <a:cubicBezTo>
                  <a:pt x="299" y="212"/>
                  <a:pt x="306" y="225"/>
                  <a:pt x="302" y="236"/>
                </a:cubicBezTo>
                <a:cubicBezTo>
                  <a:pt x="298" y="248"/>
                  <a:pt x="286" y="254"/>
                  <a:pt x="274" y="251"/>
                </a:cubicBezTo>
                <a:cubicBezTo>
                  <a:pt x="265" y="247"/>
                  <a:pt x="259" y="239"/>
                  <a:pt x="259" y="229"/>
                </a:cubicBezTo>
                <a:lnTo>
                  <a:pt x="210" y="213"/>
                </a:lnTo>
                <a:lnTo>
                  <a:pt x="240" y="255"/>
                </a:lnTo>
                <a:cubicBezTo>
                  <a:pt x="249" y="252"/>
                  <a:pt x="259" y="255"/>
                  <a:pt x="265" y="263"/>
                </a:cubicBezTo>
                <a:cubicBezTo>
                  <a:pt x="272" y="273"/>
                  <a:pt x="270" y="286"/>
                  <a:pt x="260" y="294"/>
                </a:cubicBezTo>
                <a:cubicBezTo>
                  <a:pt x="250" y="301"/>
                  <a:pt x="236" y="299"/>
                  <a:pt x="229" y="289"/>
                </a:cubicBezTo>
                <a:cubicBezTo>
                  <a:pt x="223" y="281"/>
                  <a:pt x="224" y="270"/>
                  <a:pt x="229" y="263"/>
                </a:cubicBezTo>
                <a:lnTo>
                  <a:pt x="199" y="221"/>
                </a:lnTo>
                <a:lnTo>
                  <a:pt x="199" y="272"/>
                </a:lnTo>
                <a:cubicBezTo>
                  <a:pt x="208" y="275"/>
                  <a:pt x="215" y="283"/>
                  <a:pt x="215" y="293"/>
                </a:cubicBezTo>
                <a:cubicBezTo>
                  <a:pt x="215" y="306"/>
                  <a:pt x="205" y="316"/>
                  <a:pt x="193" y="316"/>
                </a:cubicBezTo>
                <a:cubicBezTo>
                  <a:pt x="180" y="316"/>
                  <a:pt x="170" y="306"/>
                  <a:pt x="170" y="293"/>
                </a:cubicBezTo>
                <a:cubicBezTo>
                  <a:pt x="170" y="283"/>
                  <a:pt x="177" y="275"/>
                  <a:pt x="186" y="272"/>
                </a:cubicBezTo>
                <a:lnTo>
                  <a:pt x="186" y="221"/>
                </a:lnTo>
                <a:lnTo>
                  <a:pt x="156" y="262"/>
                </a:lnTo>
                <a:cubicBezTo>
                  <a:pt x="162" y="270"/>
                  <a:pt x="162" y="281"/>
                  <a:pt x="156" y="289"/>
                </a:cubicBezTo>
                <a:cubicBezTo>
                  <a:pt x="149" y="299"/>
                  <a:pt x="135" y="301"/>
                  <a:pt x="125" y="294"/>
                </a:cubicBezTo>
                <a:cubicBezTo>
                  <a:pt x="115" y="286"/>
                  <a:pt x="113" y="273"/>
                  <a:pt x="120" y="263"/>
                </a:cubicBezTo>
                <a:cubicBezTo>
                  <a:pt x="126" y="255"/>
                  <a:pt x="136" y="252"/>
                  <a:pt x="145" y="255"/>
                </a:cubicBezTo>
                <a:lnTo>
                  <a:pt x="175" y="213"/>
                </a:lnTo>
                <a:lnTo>
                  <a:pt x="127" y="229"/>
                </a:lnTo>
                <a:cubicBezTo>
                  <a:pt x="127" y="239"/>
                  <a:pt x="121" y="247"/>
                  <a:pt x="112" y="251"/>
                </a:cubicBezTo>
                <a:cubicBezTo>
                  <a:pt x="100" y="254"/>
                  <a:pt x="87" y="248"/>
                  <a:pt x="84" y="236"/>
                </a:cubicBezTo>
                <a:cubicBezTo>
                  <a:pt x="80" y="225"/>
                  <a:pt x="86" y="212"/>
                  <a:pt x="98" y="208"/>
                </a:cubicBezTo>
                <a:cubicBezTo>
                  <a:pt x="107" y="205"/>
                  <a:pt x="117" y="209"/>
                  <a:pt x="123" y="217"/>
                </a:cubicBezTo>
                <a:lnTo>
                  <a:pt x="171" y="201"/>
                </a:lnTo>
                <a:lnTo>
                  <a:pt x="123" y="185"/>
                </a:lnTo>
                <a:cubicBezTo>
                  <a:pt x="117" y="193"/>
                  <a:pt x="107" y="196"/>
                  <a:pt x="98" y="193"/>
                </a:cubicBezTo>
                <a:cubicBezTo>
                  <a:pt x="86" y="190"/>
                  <a:pt x="80" y="177"/>
                  <a:pt x="84" y="165"/>
                </a:cubicBezTo>
                <a:cubicBezTo>
                  <a:pt x="87" y="154"/>
                  <a:pt x="100" y="147"/>
                  <a:pt x="112" y="151"/>
                </a:cubicBezTo>
                <a:cubicBezTo>
                  <a:pt x="121" y="154"/>
                  <a:pt x="127" y="163"/>
                  <a:pt x="127" y="172"/>
                </a:cubicBezTo>
                <a:lnTo>
                  <a:pt x="175" y="188"/>
                </a:lnTo>
                <a:lnTo>
                  <a:pt x="145" y="147"/>
                </a:lnTo>
                <a:cubicBezTo>
                  <a:pt x="136" y="150"/>
                  <a:pt x="126" y="147"/>
                  <a:pt x="120" y="139"/>
                </a:cubicBezTo>
                <a:cubicBezTo>
                  <a:pt x="113" y="129"/>
                  <a:pt x="115" y="115"/>
                  <a:pt x="125" y="108"/>
                </a:cubicBezTo>
                <a:cubicBezTo>
                  <a:pt x="135" y="101"/>
                  <a:pt x="149" y="103"/>
                  <a:pt x="156" y="113"/>
                </a:cubicBezTo>
                <a:cubicBezTo>
                  <a:pt x="162" y="121"/>
                  <a:pt x="162" y="131"/>
                  <a:pt x="156" y="139"/>
                </a:cubicBezTo>
                <a:lnTo>
                  <a:pt x="186" y="180"/>
                </a:lnTo>
                <a:lnTo>
                  <a:pt x="186" y="129"/>
                </a:lnTo>
                <a:cubicBezTo>
                  <a:pt x="177" y="126"/>
                  <a:pt x="171" y="118"/>
                  <a:pt x="171" y="108"/>
                </a:cubicBezTo>
                <a:cubicBezTo>
                  <a:pt x="171" y="96"/>
                  <a:pt x="180" y="86"/>
                  <a:pt x="193" y="86"/>
                </a:cubicBezTo>
                <a:cubicBezTo>
                  <a:pt x="205" y="86"/>
                  <a:pt x="215" y="96"/>
                  <a:pt x="215" y="108"/>
                </a:cubicBezTo>
                <a:cubicBezTo>
                  <a:pt x="215" y="118"/>
                  <a:pt x="208" y="126"/>
                  <a:pt x="199" y="129"/>
                </a:cubicBezTo>
                <a:lnTo>
                  <a:pt x="199" y="180"/>
                </a:lnTo>
                <a:lnTo>
                  <a:pt x="229" y="139"/>
                </a:lnTo>
                <a:cubicBezTo>
                  <a:pt x="224" y="131"/>
                  <a:pt x="223" y="121"/>
                  <a:pt x="229" y="113"/>
                </a:cubicBezTo>
                <a:cubicBezTo>
                  <a:pt x="236" y="103"/>
                  <a:pt x="250" y="101"/>
                  <a:pt x="260" y="108"/>
                </a:cubicBezTo>
                <a:cubicBezTo>
                  <a:pt x="270" y="115"/>
                  <a:pt x="272" y="129"/>
                  <a:pt x="265" y="139"/>
                </a:cubicBezTo>
                <a:cubicBezTo>
                  <a:pt x="259" y="147"/>
                  <a:pt x="249" y="150"/>
                  <a:pt x="240" y="147"/>
                </a:cubicBezTo>
                <a:lnTo>
                  <a:pt x="210" y="188"/>
                </a:lnTo>
                <a:lnTo>
                  <a:pt x="259" y="172"/>
                </a:lnTo>
                <a:cubicBezTo>
                  <a:pt x="259" y="163"/>
                  <a:pt x="265" y="154"/>
                  <a:pt x="274" y="151"/>
                </a:cubicBezTo>
                <a:cubicBezTo>
                  <a:pt x="286" y="147"/>
                  <a:pt x="298" y="154"/>
                  <a:pt x="302" y="165"/>
                </a:cubicBezTo>
                <a:cubicBezTo>
                  <a:pt x="306" y="177"/>
                  <a:pt x="299" y="189"/>
                  <a:pt x="288" y="193"/>
                </a:cubicBezTo>
                <a:cubicBezTo>
                  <a:pt x="278" y="196"/>
                  <a:pt x="268" y="193"/>
                  <a:pt x="263" y="185"/>
                </a:cubicBezTo>
                <a:lnTo>
                  <a:pt x="214" y="201"/>
                </a:lnTo>
                <a:lnTo>
                  <a:pt x="263" y="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思源黑体 CN Bold" panose="020B0800000000000000" pitchFamily="34" charset="-122"/>
            </a:endParaRPr>
          </a:p>
        </p:txBody>
      </p:sp>
      <p:pic>
        <p:nvPicPr>
          <p:cNvPr id="1036" name="Picture 12"/>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35" t="10152" r="10068" b="11111"/>
          <a:stretch>
            <a:fillRect/>
          </a:stretch>
        </p:blipFill>
        <p:spPr bwMode="auto">
          <a:xfrm>
            <a:off x="9732645" y="1651635"/>
            <a:ext cx="1292860" cy="8597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3206" b="6515"/>
          <a:stretch>
            <a:fillRect/>
          </a:stretch>
        </p:blipFill>
        <p:spPr bwMode="auto">
          <a:xfrm>
            <a:off x="6529499" y="2626137"/>
            <a:ext cx="1800000" cy="1303856"/>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nvSpPr>
        <p:spPr>
          <a:xfrm>
            <a:off x="8101330" y="3034030"/>
            <a:ext cx="2846705" cy="8286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p>
            <a:pPr marL="0" marR="0" indent="0"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云南白药牙膏</a:t>
            </a:r>
            <a:r>
              <a:rPr lang="zh-CN" altLang="en-US" sz="1200" dirty="0">
                <a:solidFill>
                  <a:srgbClr val="1A171B">
                    <a:alpha val="50000"/>
                  </a:srgbClr>
                </a:solidFill>
                <a:latin typeface="思源黑体 CN Medium" panose="020B0600000000000000" pitchFamily="34" charset="-122"/>
                <a:ea typeface="思源黑体 CN Medium" panose="020B0600000000000000" pitchFamily="34" charset="-122"/>
                <a:cs typeface="Arial" panose="020B0604020202020204"/>
                <a:sym typeface="Arial" panose="020B0604020202020204"/>
              </a:rPr>
              <a:t>自</a:t>
            </a:r>
            <a:r>
              <a:rPr kumimoji="0" lang="en-US" altLang="zh-CN"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2005</a:t>
            </a:r>
            <a:r>
              <a:rPr kumimoji="0" lang="zh-CN" altLang="en-US"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年至今销售额累计突破</a:t>
            </a:r>
            <a:r>
              <a:rPr kumimoji="0" lang="en-US" altLang="zh-CN"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500</a:t>
            </a:r>
            <a:r>
              <a:rPr kumimoji="0" lang="zh-CN" altLang="en-US"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亿 。</a:t>
            </a:r>
            <a:endParaRPr kumimoji="0" lang="en-US" altLang="zh-CN"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a:p>
            <a:pPr marL="0" marR="0" indent="0" defTabSz="914400" rtl="0" fontAlgn="auto" latinLnBrk="0" hangingPunct="0">
              <a:lnSpc>
                <a:spcPct val="100000"/>
              </a:lnSpc>
              <a:spcBef>
                <a:spcPts val="0"/>
              </a:spcBef>
              <a:spcAft>
                <a:spcPts val="0"/>
              </a:spcAft>
              <a:buClrTx/>
              <a:buSzTx/>
              <a:buFontTx/>
              <a:buNone/>
            </a:pPr>
            <a:endParaRPr kumimoji="0" lang="en-US" altLang="zh-CN"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a:p>
            <a:pPr marL="0" marR="0" indent="0" algn="r" defTabSz="914400" rtl="0" fontAlgn="auto" latinLnBrk="0" hangingPunct="0">
              <a:lnSpc>
                <a:spcPct val="100000"/>
              </a:lnSpc>
              <a:spcBef>
                <a:spcPts val="0"/>
              </a:spcBef>
              <a:spcAft>
                <a:spcPts val="0"/>
              </a:spcAft>
              <a:buClrTx/>
              <a:buSzTx/>
              <a:buFontTx/>
              <a:buNone/>
            </a:pPr>
            <a:r>
              <a:rPr kumimoji="0" lang="en-US" altLang="zh-CN"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a:t>
            </a:r>
            <a:r>
              <a:rPr lang="zh-CN" altLang="en-US" sz="1200" dirty="0">
                <a:solidFill>
                  <a:srgbClr val="1A171B">
                    <a:alpha val="50000"/>
                  </a:srgbClr>
                </a:solidFill>
                <a:latin typeface="思源黑体 CN Medium" panose="020B0600000000000000" pitchFamily="34" charset="-122"/>
                <a:ea typeface="思源黑体 CN Medium" panose="020B0600000000000000" pitchFamily="34" charset="-122"/>
                <a:cs typeface="Arial" panose="020B0604020202020204"/>
                <a:sym typeface="Arial" panose="020B0604020202020204"/>
              </a:rPr>
              <a:t>凯纳营销咨询</a:t>
            </a:r>
            <a:endParaRPr kumimoji="0" lang="zh-CN" altLang="en-US"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p:txBody>
      </p:sp>
      <p:pic>
        <p:nvPicPr>
          <p:cNvPr id="1034" name="Picture 10"/>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2384" t="19100" r="5595" b="20329"/>
          <a:stretch>
            <a:fillRect/>
          </a:stretch>
        </p:blipFill>
        <p:spPr bwMode="auto">
          <a:xfrm>
            <a:off x="9942195" y="4385310"/>
            <a:ext cx="1257300" cy="565150"/>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7319645" y="4337685"/>
            <a:ext cx="2339340" cy="8286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p>
            <a:pPr marL="0" marR="0" indent="0" defTabSz="914400" rtl="0" fontAlgn="auto" latinLnBrk="0" hangingPunct="0">
              <a:lnSpc>
                <a:spcPct val="100000"/>
              </a:lnSpc>
              <a:spcBef>
                <a:spcPts val="0"/>
              </a:spcBef>
              <a:spcAft>
                <a:spcPts val="0"/>
              </a:spcAft>
              <a:buClrTx/>
              <a:buSzTx/>
              <a:buFontTx/>
              <a:buNone/>
            </a:pPr>
            <a:r>
              <a:rPr kumimoji="0" lang="en-US" altLang="zh-CN"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2020</a:t>
            </a:r>
            <a:r>
              <a:rPr kumimoji="0" lang="zh-CN" altLang="en-US"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年南极电商品牌授权及综合服务业务收入合计人民币</a:t>
            </a:r>
            <a:r>
              <a:rPr kumimoji="0" lang="en-US" altLang="zh-CN"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13.27</a:t>
            </a:r>
            <a:r>
              <a:rPr kumimoji="0" lang="zh-CN" altLang="en-US"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亿元。</a:t>
            </a:r>
            <a:endParaRPr kumimoji="0" lang="en-US" altLang="zh-CN"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a:p>
            <a:pPr marL="0" marR="0" indent="0" algn="r" defTabSz="914400" rtl="0" fontAlgn="auto" latinLnBrk="0" hangingPunct="0">
              <a:lnSpc>
                <a:spcPct val="100000"/>
              </a:lnSpc>
              <a:spcBef>
                <a:spcPts val="0"/>
              </a:spcBef>
              <a:spcAft>
                <a:spcPts val="0"/>
              </a:spcAft>
              <a:buClrTx/>
              <a:buSzTx/>
              <a:buFontTx/>
              <a:buNone/>
            </a:pPr>
            <a:r>
              <a:rPr kumimoji="0" lang="en-US" altLang="zh-CN"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a:t>
            </a:r>
            <a:r>
              <a:rPr kumimoji="0" lang="zh-CN" altLang="en-US"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南极电商</a:t>
            </a:r>
            <a:r>
              <a:rPr lang="en-US" altLang="zh-CN" sz="1200" dirty="0">
                <a:solidFill>
                  <a:srgbClr val="1A171B">
                    <a:alpha val="50000"/>
                  </a:srgbClr>
                </a:solidFill>
                <a:latin typeface="思源黑体 CN Medium" panose="020B0600000000000000" pitchFamily="34" charset="-122"/>
                <a:ea typeface="思源黑体 CN Medium" panose="020B0600000000000000" pitchFamily="34" charset="-122"/>
                <a:cs typeface="Arial" panose="020B0604020202020204"/>
                <a:sym typeface="Arial" panose="020B0604020202020204"/>
              </a:rPr>
              <a:t>2020</a:t>
            </a:r>
            <a:r>
              <a:rPr lang="zh-CN" altLang="en-US" sz="1200" dirty="0">
                <a:solidFill>
                  <a:srgbClr val="1A171B">
                    <a:alpha val="50000"/>
                  </a:srgbClr>
                </a:solidFill>
                <a:latin typeface="思源黑体 CN Medium" panose="020B0600000000000000" pitchFamily="34" charset="-122"/>
                <a:ea typeface="思源黑体 CN Medium" panose="020B0600000000000000" pitchFamily="34" charset="-122"/>
                <a:cs typeface="Arial" panose="020B0604020202020204"/>
                <a:sym typeface="Arial" panose="020B0604020202020204"/>
              </a:rPr>
              <a:t>年年报</a:t>
            </a:r>
            <a:endParaRPr kumimoji="0" lang="zh-CN" altLang="en-US" sz="1200" b="0" i="0" u="none" strike="noStrike" cap="none" spc="0" normalizeH="0" baseline="0" dirty="0">
              <a:ln>
                <a:noFill/>
              </a:ln>
              <a:solidFill>
                <a:srgbClr val="1A171B">
                  <a:alpha val="50000"/>
                </a:srgbClr>
              </a:solidFill>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009" y="418009"/>
            <a:ext cx="4991982" cy="768350"/>
          </a:xfrm>
          <a:prstGeom prst="rect">
            <a:avLst/>
          </a:prstGeom>
          <a:noFill/>
        </p:spPr>
        <p:txBody>
          <a:bodyPr wrap="square">
            <a:spAutoFit/>
          </a:bodyPr>
          <a:lstStyle/>
          <a:p>
            <a:pPr algn="ctr"/>
            <a:r>
              <a:rPr lang="zh-CN" altLang="en-US" sz="44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rPr>
              <a:t>广告行业痛点分析</a:t>
            </a:r>
            <a:endParaRPr lang="zh-CN" altLang="en-US" sz="44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endParaRPr>
          </a:p>
        </p:txBody>
      </p:sp>
      <p:sp>
        <p:nvSpPr>
          <p:cNvPr id="4" name="AutoShape 3"/>
          <p:cNvSpPr>
            <a:spLocks noChangeAspect="1" noChangeArrowheads="1" noTextEdit="1"/>
          </p:cNvSpPr>
          <p:nvPr/>
        </p:nvSpPr>
        <p:spPr bwMode="auto">
          <a:xfrm>
            <a:off x="5137150" y="1187450"/>
            <a:ext cx="21034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思源黑体 CN Bold" panose="020B0800000000000000" pitchFamily="34" charset="-122"/>
              <a:ea typeface="思源黑体 CN Bold" panose="020B0800000000000000" pitchFamily="34" charset="-122"/>
            </a:endParaRPr>
          </a:p>
        </p:txBody>
      </p:sp>
      <p:sp>
        <p:nvSpPr>
          <p:cNvPr id="5" name="Freeform 5"/>
          <p:cNvSpPr>
            <a:spLocks noEditPoints="1"/>
          </p:cNvSpPr>
          <p:nvPr/>
        </p:nvSpPr>
        <p:spPr bwMode="auto">
          <a:xfrm>
            <a:off x="5137150" y="1187450"/>
            <a:ext cx="2105026" cy="46038"/>
          </a:xfrm>
          <a:custGeom>
            <a:avLst/>
            <a:gdLst>
              <a:gd name="T0" fmla="*/ 7995 w 12744"/>
              <a:gd name="T1" fmla="*/ 2896 h 3106"/>
              <a:gd name="T2" fmla="*/ 11330 w 12744"/>
              <a:gd name="T3" fmla="*/ 1430 h 3106"/>
              <a:gd name="T4" fmla="*/ 11795 w 12744"/>
              <a:gd name="T5" fmla="*/ 1437 h 3106"/>
              <a:gd name="T6" fmla="*/ 10279 w 12744"/>
              <a:gd name="T7" fmla="*/ 2428 h 3106"/>
              <a:gd name="T8" fmla="*/ 2078 w 12744"/>
              <a:gd name="T9" fmla="*/ 1467 h 3106"/>
              <a:gd name="T10" fmla="*/ 8542 w 12744"/>
              <a:gd name="T11" fmla="*/ 2680 h 3106"/>
              <a:gd name="T12" fmla="*/ 3127 w 12744"/>
              <a:gd name="T13" fmla="*/ 624 h 3106"/>
              <a:gd name="T14" fmla="*/ 9954 w 12744"/>
              <a:gd name="T15" fmla="*/ 1313 h 3106"/>
              <a:gd name="T16" fmla="*/ 7131 w 12744"/>
              <a:gd name="T17" fmla="*/ 2909 h 3106"/>
              <a:gd name="T18" fmla="*/ 1966 w 12744"/>
              <a:gd name="T19" fmla="*/ 986 h 3106"/>
              <a:gd name="T20" fmla="*/ 9861 w 12744"/>
              <a:gd name="T21" fmla="*/ 2780 h 3106"/>
              <a:gd name="T22" fmla="*/ 9003 w 12744"/>
              <a:gd name="T23" fmla="*/ 213 h 3106"/>
              <a:gd name="T24" fmla="*/ 10761 w 12744"/>
              <a:gd name="T25" fmla="*/ 2555 h 3106"/>
              <a:gd name="T26" fmla="*/ 3191 w 12744"/>
              <a:gd name="T27" fmla="*/ 2955 h 3106"/>
              <a:gd name="T28" fmla="*/ 10189 w 12744"/>
              <a:gd name="T29" fmla="*/ 2137 h 3106"/>
              <a:gd name="T30" fmla="*/ 2550 w 12744"/>
              <a:gd name="T31" fmla="*/ 2007 h 3106"/>
              <a:gd name="T32" fmla="*/ 1997 w 12744"/>
              <a:gd name="T33" fmla="*/ 2501 h 3106"/>
              <a:gd name="T34" fmla="*/ 3229 w 12744"/>
              <a:gd name="T35" fmla="*/ 2731 h 3106"/>
              <a:gd name="T36" fmla="*/ 1848 w 12744"/>
              <a:gd name="T37" fmla="*/ 686 h 3106"/>
              <a:gd name="T38" fmla="*/ 2651 w 12744"/>
              <a:gd name="T39" fmla="*/ 2106 h 3106"/>
              <a:gd name="T40" fmla="*/ 2466 w 12744"/>
              <a:gd name="T41" fmla="*/ 718 h 3106"/>
              <a:gd name="T42" fmla="*/ 2643 w 12744"/>
              <a:gd name="T43" fmla="*/ 2209 h 3106"/>
              <a:gd name="T44" fmla="*/ 2951 w 12744"/>
              <a:gd name="T45" fmla="*/ 2858 h 3106"/>
              <a:gd name="T46" fmla="*/ 1329 w 12744"/>
              <a:gd name="T47" fmla="*/ 1502 h 3106"/>
              <a:gd name="T48" fmla="*/ 1753 w 12744"/>
              <a:gd name="T49" fmla="*/ 1554 h 3106"/>
              <a:gd name="T50" fmla="*/ 11532 w 12744"/>
              <a:gd name="T51" fmla="*/ 1365 h 3106"/>
              <a:gd name="T52" fmla="*/ 10782 w 12744"/>
              <a:gd name="T53" fmla="*/ 1320 h 3106"/>
              <a:gd name="T54" fmla="*/ 9231 w 12744"/>
              <a:gd name="T55" fmla="*/ 2765 h 3106"/>
              <a:gd name="T56" fmla="*/ 1861 w 12744"/>
              <a:gd name="T57" fmla="*/ 856 h 3106"/>
              <a:gd name="T58" fmla="*/ 2071 w 12744"/>
              <a:gd name="T59" fmla="*/ 2015 h 3106"/>
              <a:gd name="T60" fmla="*/ 1346 w 12744"/>
              <a:gd name="T61" fmla="*/ 1692 h 3106"/>
              <a:gd name="T62" fmla="*/ 1333 w 12744"/>
              <a:gd name="T63" fmla="*/ 1812 h 3106"/>
              <a:gd name="T64" fmla="*/ 508 w 12744"/>
              <a:gd name="T65" fmla="*/ 1964 h 3106"/>
              <a:gd name="T66" fmla="*/ 7 w 12744"/>
              <a:gd name="T67" fmla="*/ 1720 h 3106"/>
              <a:gd name="T68" fmla="*/ 750 w 12744"/>
              <a:gd name="T69" fmla="*/ 1460 h 3106"/>
              <a:gd name="T70" fmla="*/ 1991 w 12744"/>
              <a:gd name="T71" fmla="*/ 1143 h 3106"/>
              <a:gd name="T72" fmla="*/ 1447 w 12744"/>
              <a:gd name="T73" fmla="*/ 849 h 3106"/>
              <a:gd name="T74" fmla="*/ 479 w 12744"/>
              <a:gd name="T75" fmla="*/ 768 h 3106"/>
              <a:gd name="T76" fmla="*/ 734 w 12744"/>
              <a:gd name="T77" fmla="*/ 251 h 3106"/>
              <a:gd name="T78" fmla="*/ 3420 w 12744"/>
              <a:gd name="T79" fmla="*/ 69 h 3106"/>
              <a:gd name="T80" fmla="*/ 8323 w 12744"/>
              <a:gd name="T81" fmla="*/ 110 h 3106"/>
              <a:gd name="T82" fmla="*/ 9920 w 12744"/>
              <a:gd name="T83" fmla="*/ 225 h 3106"/>
              <a:gd name="T84" fmla="*/ 11559 w 12744"/>
              <a:gd name="T85" fmla="*/ 483 h 3106"/>
              <a:gd name="T86" fmla="*/ 12338 w 12744"/>
              <a:gd name="T87" fmla="*/ 1219 h 3106"/>
              <a:gd name="T88" fmla="*/ 11871 w 12744"/>
              <a:gd name="T89" fmla="*/ 1591 h 3106"/>
              <a:gd name="T90" fmla="*/ 10591 w 12744"/>
              <a:gd name="T91" fmla="*/ 1789 h 3106"/>
              <a:gd name="T92" fmla="*/ 10289 w 12744"/>
              <a:gd name="T93" fmla="*/ 1929 h 3106"/>
              <a:gd name="T94" fmla="*/ 11817 w 12744"/>
              <a:gd name="T95" fmla="*/ 2302 h 3106"/>
              <a:gd name="T96" fmla="*/ 11170 w 12744"/>
              <a:gd name="T97" fmla="*/ 2628 h 3106"/>
              <a:gd name="T98" fmla="*/ 10472 w 12744"/>
              <a:gd name="T99" fmla="*/ 2588 h 3106"/>
              <a:gd name="T100" fmla="*/ 10248 w 12744"/>
              <a:gd name="T101" fmla="*/ 2827 h 3106"/>
              <a:gd name="T102" fmla="*/ 9531 w 12744"/>
              <a:gd name="T103" fmla="*/ 2669 h 3106"/>
              <a:gd name="T104" fmla="*/ 8899 w 12744"/>
              <a:gd name="T105" fmla="*/ 2982 h 3106"/>
              <a:gd name="T106" fmla="*/ 7783 w 12744"/>
              <a:gd name="T107" fmla="*/ 2819 h 3106"/>
              <a:gd name="T108" fmla="*/ 7394 w 12744"/>
              <a:gd name="T109" fmla="*/ 2825 h 3106"/>
              <a:gd name="T110" fmla="*/ 5760 w 12744"/>
              <a:gd name="T111" fmla="*/ 3053 h 3106"/>
              <a:gd name="T112" fmla="*/ 2952 w 12744"/>
              <a:gd name="T113" fmla="*/ 3044 h 3106"/>
              <a:gd name="T114" fmla="*/ 2058 w 12744"/>
              <a:gd name="T115" fmla="*/ 3013 h 3106"/>
              <a:gd name="T116" fmla="*/ 1287 w 12744"/>
              <a:gd name="T117" fmla="*/ 2843 h 3106"/>
              <a:gd name="T118" fmla="*/ 1135 w 12744"/>
              <a:gd name="T119" fmla="*/ 243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44" h="3106">
                <a:moveTo>
                  <a:pt x="1463" y="442"/>
                </a:moveTo>
                <a:cubicBezTo>
                  <a:pt x="1460" y="438"/>
                  <a:pt x="1456" y="430"/>
                  <a:pt x="1453" y="431"/>
                </a:cubicBezTo>
                <a:cubicBezTo>
                  <a:pt x="1443" y="431"/>
                  <a:pt x="1439" y="440"/>
                  <a:pt x="1438" y="450"/>
                </a:cubicBezTo>
                <a:cubicBezTo>
                  <a:pt x="1438" y="455"/>
                  <a:pt x="1440" y="461"/>
                  <a:pt x="1442" y="467"/>
                </a:cubicBezTo>
                <a:cubicBezTo>
                  <a:pt x="1454" y="463"/>
                  <a:pt x="1458" y="453"/>
                  <a:pt x="1463" y="442"/>
                </a:cubicBezTo>
                <a:moveTo>
                  <a:pt x="2474" y="455"/>
                </a:moveTo>
                <a:cubicBezTo>
                  <a:pt x="2479" y="452"/>
                  <a:pt x="2483" y="450"/>
                  <a:pt x="2488" y="447"/>
                </a:cubicBezTo>
                <a:cubicBezTo>
                  <a:pt x="2485" y="442"/>
                  <a:pt x="2484" y="435"/>
                  <a:pt x="2480" y="434"/>
                </a:cubicBezTo>
                <a:cubicBezTo>
                  <a:pt x="2470" y="431"/>
                  <a:pt x="2462" y="436"/>
                  <a:pt x="2461" y="446"/>
                </a:cubicBezTo>
                <a:cubicBezTo>
                  <a:pt x="2461" y="448"/>
                  <a:pt x="2469" y="452"/>
                  <a:pt x="2474" y="455"/>
                </a:cubicBezTo>
                <a:moveTo>
                  <a:pt x="7977" y="2869"/>
                </a:moveTo>
                <a:cubicBezTo>
                  <a:pt x="7968" y="2869"/>
                  <a:pt x="7958" y="2873"/>
                  <a:pt x="7958" y="2882"/>
                </a:cubicBezTo>
                <a:cubicBezTo>
                  <a:pt x="7958" y="2897"/>
                  <a:pt x="7969" y="2904"/>
                  <a:pt x="7982" y="2905"/>
                </a:cubicBezTo>
                <a:cubicBezTo>
                  <a:pt x="7987" y="2905"/>
                  <a:pt x="7995" y="2899"/>
                  <a:pt x="7995" y="2896"/>
                </a:cubicBezTo>
                <a:cubicBezTo>
                  <a:pt x="7997" y="2883"/>
                  <a:pt x="7991" y="2873"/>
                  <a:pt x="7977" y="2869"/>
                </a:cubicBezTo>
                <a:moveTo>
                  <a:pt x="2140" y="636"/>
                </a:moveTo>
                <a:cubicBezTo>
                  <a:pt x="2126" y="637"/>
                  <a:pt x="2119" y="644"/>
                  <a:pt x="2117" y="653"/>
                </a:cubicBezTo>
                <a:cubicBezTo>
                  <a:pt x="2114" y="673"/>
                  <a:pt x="2131" y="669"/>
                  <a:pt x="2142" y="671"/>
                </a:cubicBezTo>
                <a:cubicBezTo>
                  <a:pt x="2151" y="672"/>
                  <a:pt x="2160" y="666"/>
                  <a:pt x="2161" y="656"/>
                </a:cubicBezTo>
                <a:cubicBezTo>
                  <a:pt x="2162" y="639"/>
                  <a:pt x="2148" y="638"/>
                  <a:pt x="2140" y="636"/>
                </a:cubicBezTo>
                <a:moveTo>
                  <a:pt x="8956" y="2724"/>
                </a:moveTo>
                <a:cubicBezTo>
                  <a:pt x="8952" y="2715"/>
                  <a:pt x="8944" y="2710"/>
                  <a:pt x="8935" y="2713"/>
                </a:cubicBezTo>
                <a:cubicBezTo>
                  <a:pt x="8922" y="2716"/>
                  <a:pt x="8913" y="2726"/>
                  <a:pt x="8920" y="2739"/>
                </a:cubicBezTo>
                <a:cubicBezTo>
                  <a:pt x="8925" y="2749"/>
                  <a:pt x="8936" y="2748"/>
                  <a:pt x="8945" y="2744"/>
                </a:cubicBezTo>
                <a:cubicBezTo>
                  <a:pt x="8954" y="2741"/>
                  <a:pt x="8960" y="2735"/>
                  <a:pt x="8956" y="2724"/>
                </a:cubicBezTo>
                <a:moveTo>
                  <a:pt x="11383" y="1425"/>
                </a:moveTo>
                <a:cubicBezTo>
                  <a:pt x="11378" y="1421"/>
                  <a:pt x="11373" y="1415"/>
                  <a:pt x="11368" y="1414"/>
                </a:cubicBezTo>
                <a:cubicBezTo>
                  <a:pt x="11352" y="1412"/>
                  <a:pt x="11323" y="1408"/>
                  <a:pt x="11330" y="1430"/>
                </a:cubicBezTo>
                <a:cubicBezTo>
                  <a:pt x="11336" y="1448"/>
                  <a:pt x="11367" y="1448"/>
                  <a:pt x="11383" y="1425"/>
                </a:cubicBezTo>
                <a:moveTo>
                  <a:pt x="8680" y="2728"/>
                </a:moveTo>
                <a:cubicBezTo>
                  <a:pt x="8678" y="2726"/>
                  <a:pt x="8677" y="2723"/>
                  <a:pt x="8675" y="2721"/>
                </a:cubicBezTo>
                <a:cubicBezTo>
                  <a:pt x="8675" y="2724"/>
                  <a:pt x="8676" y="2727"/>
                  <a:pt x="8675" y="2729"/>
                </a:cubicBezTo>
                <a:cubicBezTo>
                  <a:pt x="8675" y="2738"/>
                  <a:pt x="8678" y="2741"/>
                  <a:pt x="8681" y="2737"/>
                </a:cubicBezTo>
                <a:cubicBezTo>
                  <a:pt x="8690" y="2727"/>
                  <a:pt x="8682" y="2741"/>
                  <a:pt x="8680" y="2728"/>
                </a:cubicBezTo>
                <a:moveTo>
                  <a:pt x="10954" y="330"/>
                </a:moveTo>
                <a:cubicBezTo>
                  <a:pt x="10951" y="326"/>
                  <a:pt x="10949" y="319"/>
                  <a:pt x="10945" y="316"/>
                </a:cubicBezTo>
                <a:cubicBezTo>
                  <a:pt x="10936" y="311"/>
                  <a:pt x="10926" y="311"/>
                  <a:pt x="10921" y="321"/>
                </a:cubicBezTo>
                <a:cubicBezTo>
                  <a:pt x="10918" y="328"/>
                  <a:pt x="10921" y="333"/>
                  <a:pt x="10929" y="336"/>
                </a:cubicBezTo>
                <a:cubicBezTo>
                  <a:pt x="10938" y="339"/>
                  <a:pt x="10947" y="338"/>
                  <a:pt x="10954" y="330"/>
                </a:cubicBezTo>
                <a:moveTo>
                  <a:pt x="11821" y="1428"/>
                </a:moveTo>
                <a:cubicBezTo>
                  <a:pt x="11815" y="1419"/>
                  <a:pt x="11807" y="1416"/>
                  <a:pt x="11799" y="1422"/>
                </a:cubicBezTo>
                <a:cubicBezTo>
                  <a:pt x="11796" y="1424"/>
                  <a:pt x="11794" y="1433"/>
                  <a:pt x="11795" y="1437"/>
                </a:cubicBezTo>
                <a:cubicBezTo>
                  <a:pt x="11799" y="1445"/>
                  <a:pt x="11808" y="1449"/>
                  <a:pt x="11816" y="1443"/>
                </a:cubicBezTo>
                <a:cubicBezTo>
                  <a:pt x="11819" y="1440"/>
                  <a:pt x="11819" y="1433"/>
                  <a:pt x="11821" y="1428"/>
                </a:cubicBezTo>
                <a:moveTo>
                  <a:pt x="2638" y="2917"/>
                </a:moveTo>
                <a:cubicBezTo>
                  <a:pt x="2628" y="2917"/>
                  <a:pt x="2619" y="2920"/>
                  <a:pt x="2619" y="2931"/>
                </a:cubicBezTo>
                <a:cubicBezTo>
                  <a:pt x="2619" y="2941"/>
                  <a:pt x="2628" y="2947"/>
                  <a:pt x="2637" y="2948"/>
                </a:cubicBezTo>
                <a:cubicBezTo>
                  <a:pt x="2647" y="2950"/>
                  <a:pt x="2656" y="2946"/>
                  <a:pt x="2655" y="2935"/>
                </a:cubicBezTo>
                <a:cubicBezTo>
                  <a:pt x="2655" y="2926"/>
                  <a:pt x="2648" y="2919"/>
                  <a:pt x="2638" y="2917"/>
                </a:cubicBezTo>
                <a:moveTo>
                  <a:pt x="2602" y="2865"/>
                </a:moveTo>
                <a:cubicBezTo>
                  <a:pt x="2597" y="2860"/>
                  <a:pt x="2593" y="2852"/>
                  <a:pt x="2590" y="2853"/>
                </a:cubicBezTo>
                <a:cubicBezTo>
                  <a:pt x="2580" y="2854"/>
                  <a:pt x="2573" y="2861"/>
                  <a:pt x="2573" y="2871"/>
                </a:cubicBezTo>
                <a:cubicBezTo>
                  <a:pt x="2573" y="2880"/>
                  <a:pt x="2577" y="2891"/>
                  <a:pt x="2589" y="2886"/>
                </a:cubicBezTo>
                <a:cubicBezTo>
                  <a:pt x="2595" y="2883"/>
                  <a:pt x="2598" y="2872"/>
                  <a:pt x="2602" y="2865"/>
                </a:cubicBezTo>
                <a:moveTo>
                  <a:pt x="10292" y="2407"/>
                </a:moveTo>
                <a:cubicBezTo>
                  <a:pt x="10281" y="2410"/>
                  <a:pt x="10276" y="2419"/>
                  <a:pt x="10279" y="2428"/>
                </a:cubicBezTo>
                <a:cubicBezTo>
                  <a:pt x="10280" y="2432"/>
                  <a:pt x="10289" y="2436"/>
                  <a:pt x="10294" y="2436"/>
                </a:cubicBezTo>
                <a:cubicBezTo>
                  <a:pt x="10304" y="2438"/>
                  <a:pt x="10313" y="2434"/>
                  <a:pt x="10311" y="2422"/>
                </a:cubicBezTo>
                <a:cubicBezTo>
                  <a:pt x="10310" y="2413"/>
                  <a:pt x="10302" y="2407"/>
                  <a:pt x="10292" y="2407"/>
                </a:cubicBezTo>
                <a:moveTo>
                  <a:pt x="2253" y="1301"/>
                </a:moveTo>
                <a:cubicBezTo>
                  <a:pt x="2264" y="1304"/>
                  <a:pt x="2273" y="1299"/>
                  <a:pt x="2275" y="1290"/>
                </a:cubicBezTo>
                <a:cubicBezTo>
                  <a:pt x="2277" y="1276"/>
                  <a:pt x="2268" y="1266"/>
                  <a:pt x="2254" y="1267"/>
                </a:cubicBezTo>
                <a:cubicBezTo>
                  <a:pt x="2245" y="1267"/>
                  <a:pt x="2232" y="1273"/>
                  <a:pt x="2231" y="1278"/>
                </a:cubicBezTo>
                <a:cubicBezTo>
                  <a:pt x="2229" y="1291"/>
                  <a:pt x="2241" y="1298"/>
                  <a:pt x="2253" y="1301"/>
                </a:cubicBezTo>
                <a:moveTo>
                  <a:pt x="4069" y="2659"/>
                </a:moveTo>
                <a:cubicBezTo>
                  <a:pt x="4062" y="2650"/>
                  <a:pt x="4053" y="2652"/>
                  <a:pt x="4046" y="2656"/>
                </a:cubicBezTo>
                <a:cubicBezTo>
                  <a:pt x="4042" y="2658"/>
                  <a:pt x="4039" y="2668"/>
                  <a:pt x="4041" y="2671"/>
                </a:cubicBezTo>
                <a:cubicBezTo>
                  <a:pt x="4046" y="2680"/>
                  <a:pt x="4056" y="2678"/>
                  <a:pt x="4063" y="2673"/>
                </a:cubicBezTo>
                <a:cubicBezTo>
                  <a:pt x="4066" y="2670"/>
                  <a:pt x="4067" y="2664"/>
                  <a:pt x="4069" y="2659"/>
                </a:cubicBezTo>
                <a:moveTo>
                  <a:pt x="2078" y="1467"/>
                </a:moveTo>
                <a:cubicBezTo>
                  <a:pt x="2071" y="1471"/>
                  <a:pt x="2059" y="1472"/>
                  <a:pt x="2065" y="1484"/>
                </a:cubicBezTo>
                <a:cubicBezTo>
                  <a:pt x="2069" y="1491"/>
                  <a:pt x="2078" y="1497"/>
                  <a:pt x="2085" y="1499"/>
                </a:cubicBezTo>
                <a:cubicBezTo>
                  <a:pt x="2094" y="1501"/>
                  <a:pt x="2103" y="1494"/>
                  <a:pt x="2103" y="1484"/>
                </a:cubicBezTo>
                <a:cubicBezTo>
                  <a:pt x="2103" y="1469"/>
                  <a:pt x="2091" y="1467"/>
                  <a:pt x="2078" y="1467"/>
                </a:cubicBezTo>
                <a:moveTo>
                  <a:pt x="9688" y="2712"/>
                </a:moveTo>
                <a:cubicBezTo>
                  <a:pt x="9685" y="2693"/>
                  <a:pt x="9672" y="2699"/>
                  <a:pt x="9660" y="2700"/>
                </a:cubicBezTo>
                <a:cubicBezTo>
                  <a:pt x="9648" y="2701"/>
                  <a:pt x="9636" y="2705"/>
                  <a:pt x="9636" y="2720"/>
                </a:cubicBezTo>
                <a:cubicBezTo>
                  <a:pt x="9637" y="2734"/>
                  <a:pt x="9649" y="2742"/>
                  <a:pt x="9661" y="2741"/>
                </a:cubicBezTo>
                <a:cubicBezTo>
                  <a:pt x="9676" y="2740"/>
                  <a:pt x="9686" y="2728"/>
                  <a:pt x="9688" y="2712"/>
                </a:cubicBezTo>
                <a:moveTo>
                  <a:pt x="8542" y="2680"/>
                </a:moveTo>
                <a:cubicBezTo>
                  <a:pt x="8534" y="2691"/>
                  <a:pt x="8528" y="2697"/>
                  <a:pt x="8524" y="2704"/>
                </a:cubicBezTo>
                <a:cubicBezTo>
                  <a:pt x="8519" y="2714"/>
                  <a:pt x="8522" y="2723"/>
                  <a:pt x="8533" y="2727"/>
                </a:cubicBezTo>
                <a:cubicBezTo>
                  <a:pt x="8542" y="2732"/>
                  <a:pt x="8553" y="2732"/>
                  <a:pt x="8553" y="2719"/>
                </a:cubicBezTo>
                <a:cubicBezTo>
                  <a:pt x="8553" y="2708"/>
                  <a:pt x="8547" y="2696"/>
                  <a:pt x="8542" y="2680"/>
                </a:cubicBezTo>
                <a:moveTo>
                  <a:pt x="831" y="2522"/>
                </a:moveTo>
                <a:cubicBezTo>
                  <a:pt x="827" y="2516"/>
                  <a:pt x="823" y="2501"/>
                  <a:pt x="814" y="2496"/>
                </a:cubicBezTo>
                <a:cubicBezTo>
                  <a:pt x="802" y="2490"/>
                  <a:pt x="801" y="2502"/>
                  <a:pt x="802" y="2512"/>
                </a:cubicBezTo>
                <a:cubicBezTo>
                  <a:pt x="803" y="2524"/>
                  <a:pt x="799" y="2539"/>
                  <a:pt x="814" y="2543"/>
                </a:cubicBezTo>
                <a:cubicBezTo>
                  <a:pt x="824" y="2546"/>
                  <a:pt x="830" y="2538"/>
                  <a:pt x="831" y="2522"/>
                </a:cubicBezTo>
                <a:moveTo>
                  <a:pt x="2128" y="1731"/>
                </a:moveTo>
                <a:cubicBezTo>
                  <a:pt x="2129" y="1715"/>
                  <a:pt x="2119" y="1715"/>
                  <a:pt x="2110" y="1716"/>
                </a:cubicBezTo>
                <a:cubicBezTo>
                  <a:pt x="2100" y="1716"/>
                  <a:pt x="2091" y="1722"/>
                  <a:pt x="2091" y="1732"/>
                </a:cubicBezTo>
                <a:cubicBezTo>
                  <a:pt x="2092" y="1747"/>
                  <a:pt x="2104" y="1753"/>
                  <a:pt x="2117" y="1751"/>
                </a:cubicBezTo>
                <a:cubicBezTo>
                  <a:pt x="2127" y="1750"/>
                  <a:pt x="2127" y="1738"/>
                  <a:pt x="2128" y="1731"/>
                </a:cubicBezTo>
                <a:moveTo>
                  <a:pt x="3140" y="645"/>
                </a:moveTo>
                <a:cubicBezTo>
                  <a:pt x="3155" y="643"/>
                  <a:pt x="3164" y="631"/>
                  <a:pt x="3168" y="616"/>
                </a:cubicBezTo>
                <a:cubicBezTo>
                  <a:pt x="3171" y="607"/>
                  <a:pt x="3166" y="598"/>
                  <a:pt x="3156" y="597"/>
                </a:cubicBezTo>
                <a:cubicBezTo>
                  <a:pt x="3138" y="596"/>
                  <a:pt x="3130" y="609"/>
                  <a:pt x="3127" y="624"/>
                </a:cubicBezTo>
                <a:cubicBezTo>
                  <a:pt x="3124" y="633"/>
                  <a:pt x="3128" y="641"/>
                  <a:pt x="3140" y="645"/>
                </a:cubicBezTo>
                <a:moveTo>
                  <a:pt x="8542" y="221"/>
                </a:moveTo>
                <a:cubicBezTo>
                  <a:pt x="8540" y="204"/>
                  <a:pt x="8525" y="207"/>
                  <a:pt x="8514" y="205"/>
                </a:cubicBezTo>
                <a:cubicBezTo>
                  <a:pt x="8504" y="204"/>
                  <a:pt x="8495" y="208"/>
                  <a:pt x="8496" y="219"/>
                </a:cubicBezTo>
                <a:cubicBezTo>
                  <a:pt x="8498" y="234"/>
                  <a:pt x="8511" y="238"/>
                  <a:pt x="8524" y="238"/>
                </a:cubicBezTo>
                <a:cubicBezTo>
                  <a:pt x="8535" y="238"/>
                  <a:pt x="8541" y="231"/>
                  <a:pt x="8542" y="221"/>
                </a:cubicBezTo>
                <a:moveTo>
                  <a:pt x="2407" y="2176"/>
                </a:moveTo>
                <a:cubicBezTo>
                  <a:pt x="2423" y="2175"/>
                  <a:pt x="2428" y="2157"/>
                  <a:pt x="2434" y="2146"/>
                </a:cubicBezTo>
                <a:cubicBezTo>
                  <a:pt x="2441" y="2133"/>
                  <a:pt x="2424" y="2138"/>
                  <a:pt x="2418" y="2136"/>
                </a:cubicBezTo>
                <a:cubicBezTo>
                  <a:pt x="2403" y="2131"/>
                  <a:pt x="2394" y="2141"/>
                  <a:pt x="2390" y="2154"/>
                </a:cubicBezTo>
                <a:cubicBezTo>
                  <a:pt x="2387" y="2164"/>
                  <a:pt x="2394" y="2171"/>
                  <a:pt x="2407" y="2176"/>
                </a:cubicBezTo>
                <a:moveTo>
                  <a:pt x="9954" y="1313"/>
                </a:moveTo>
                <a:cubicBezTo>
                  <a:pt x="9929" y="1311"/>
                  <a:pt x="9901" y="1291"/>
                  <a:pt x="9877" y="1321"/>
                </a:cubicBezTo>
                <a:cubicBezTo>
                  <a:pt x="9911" y="1349"/>
                  <a:pt x="9930" y="1317"/>
                  <a:pt x="9954" y="1313"/>
                </a:cubicBezTo>
                <a:moveTo>
                  <a:pt x="11041" y="349"/>
                </a:moveTo>
                <a:cubicBezTo>
                  <a:pt x="11047" y="347"/>
                  <a:pt x="11053" y="345"/>
                  <a:pt x="11059" y="343"/>
                </a:cubicBezTo>
                <a:cubicBezTo>
                  <a:pt x="11049" y="322"/>
                  <a:pt x="11030" y="323"/>
                  <a:pt x="11011" y="322"/>
                </a:cubicBezTo>
                <a:cubicBezTo>
                  <a:pt x="11008" y="322"/>
                  <a:pt x="11001" y="331"/>
                  <a:pt x="11002" y="334"/>
                </a:cubicBezTo>
                <a:cubicBezTo>
                  <a:pt x="11009" y="355"/>
                  <a:pt x="11027" y="346"/>
                  <a:pt x="11041" y="349"/>
                </a:cubicBezTo>
                <a:moveTo>
                  <a:pt x="3780" y="590"/>
                </a:moveTo>
                <a:cubicBezTo>
                  <a:pt x="3773" y="577"/>
                  <a:pt x="3759" y="578"/>
                  <a:pt x="3748" y="575"/>
                </a:cubicBezTo>
                <a:cubicBezTo>
                  <a:pt x="3738" y="572"/>
                  <a:pt x="3722" y="562"/>
                  <a:pt x="3718" y="580"/>
                </a:cubicBezTo>
                <a:cubicBezTo>
                  <a:pt x="3715" y="594"/>
                  <a:pt x="3729" y="604"/>
                  <a:pt x="3741" y="607"/>
                </a:cubicBezTo>
                <a:cubicBezTo>
                  <a:pt x="3757" y="612"/>
                  <a:pt x="3770" y="604"/>
                  <a:pt x="3780" y="590"/>
                </a:cubicBezTo>
                <a:moveTo>
                  <a:pt x="7162" y="2936"/>
                </a:moveTo>
                <a:cubicBezTo>
                  <a:pt x="7173" y="2936"/>
                  <a:pt x="7179" y="2929"/>
                  <a:pt x="7181" y="2919"/>
                </a:cubicBezTo>
                <a:cubicBezTo>
                  <a:pt x="7184" y="2899"/>
                  <a:pt x="7168" y="2892"/>
                  <a:pt x="7154" y="2889"/>
                </a:cubicBezTo>
                <a:cubicBezTo>
                  <a:pt x="7142" y="2887"/>
                  <a:pt x="7128" y="2893"/>
                  <a:pt x="7131" y="2909"/>
                </a:cubicBezTo>
                <a:cubicBezTo>
                  <a:pt x="7134" y="2925"/>
                  <a:pt x="7144" y="2936"/>
                  <a:pt x="7162" y="2936"/>
                </a:cubicBezTo>
                <a:moveTo>
                  <a:pt x="2438" y="538"/>
                </a:moveTo>
                <a:cubicBezTo>
                  <a:pt x="2429" y="541"/>
                  <a:pt x="2412" y="539"/>
                  <a:pt x="2420" y="558"/>
                </a:cubicBezTo>
                <a:cubicBezTo>
                  <a:pt x="2424" y="569"/>
                  <a:pt x="2434" y="577"/>
                  <a:pt x="2448" y="574"/>
                </a:cubicBezTo>
                <a:cubicBezTo>
                  <a:pt x="2460" y="572"/>
                  <a:pt x="2472" y="567"/>
                  <a:pt x="2468" y="552"/>
                </a:cubicBezTo>
                <a:cubicBezTo>
                  <a:pt x="2464" y="538"/>
                  <a:pt x="2451" y="538"/>
                  <a:pt x="2438" y="538"/>
                </a:cubicBezTo>
                <a:moveTo>
                  <a:pt x="6838" y="297"/>
                </a:moveTo>
                <a:cubicBezTo>
                  <a:pt x="6870" y="292"/>
                  <a:pt x="6890" y="303"/>
                  <a:pt x="6908" y="285"/>
                </a:cubicBezTo>
                <a:cubicBezTo>
                  <a:pt x="6915" y="278"/>
                  <a:pt x="6915" y="269"/>
                  <a:pt x="6903" y="255"/>
                </a:cubicBezTo>
                <a:cubicBezTo>
                  <a:pt x="6891" y="275"/>
                  <a:pt x="6865" y="268"/>
                  <a:pt x="6838" y="297"/>
                </a:cubicBezTo>
                <a:moveTo>
                  <a:pt x="1982" y="967"/>
                </a:moveTo>
                <a:cubicBezTo>
                  <a:pt x="1980" y="948"/>
                  <a:pt x="1965" y="944"/>
                  <a:pt x="1950" y="943"/>
                </a:cubicBezTo>
                <a:cubicBezTo>
                  <a:pt x="1941" y="943"/>
                  <a:pt x="1928" y="945"/>
                  <a:pt x="1929" y="954"/>
                </a:cubicBezTo>
                <a:cubicBezTo>
                  <a:pt x="1931" y="975"/>
                  <a:pt x="1946" y="986"/>
                  <a:pt x="1966" y="986"/>
                </a:cubicBezTo>
                <a:cubicBezTo>
                  <a:pt x="1976" y="985"/>
                  <a:pt x="1982" y="977"/>
                  <a:pt x="1982" y="967"/>
                </a:cubicBezTo>
                <a:moveTo>
                  <a:pt x="264" y="470"/>
                </a:moveTo>
                <a:cubicBezTo>
                  <a:pt x="253" y="474"/>
                  <a:pt x="248" y="482"/>
                  <a:pt x="250" y="492"/>
                </a:cubicBezTo>
                <a:cubicBezTo>
                  <a:pt x="254" y="509"/>
                  <a:pt x="266" y="520"/>
                  <a:pt x="283" y="521"/>
                </a:cubicBezTo>
                <a:cubicBezTo>
                  <a:pt x="293" y="521"/>
                  <a:pt x="303" y="515"/>
                  <a:pt x="300" y="505"/>
                </a:cubicBezTo>
                <a:cubicBezTo>
                  <a:pt x="296" y="486"/>
                  <a:pt x="285" y="471"/>
                  <a:pt x="264" y="470"/>
                </a:cubicBezTo>
                <a:moveTo>
                  <a:pt x="8475" y="2525"/>
                </a:moveTo>
                <a:cubicBezTo>
                  <a:pt x="8477" y="2510"/>
                  <a:pt x="8470" y="2500"/>
                  <a:pt x="8456" y="2506"/>
                </a:cubicBezTo>
                <a:cubicBezTo>
                  <a:pt x="8443" y="2512"/>
                  <a:pt x="8421" y="2512"/>
                  <a:pt x="8420" y="2529"/>
                </a:cubicBezTo>
                <a:cubicBezTo>
                  <a:pt x="8419" y="2543"/>
                  <a:pt x="8432" y="2558"/>
                  <a:pt x="8447" y="2561"/>
                </a:cubicBezTo>
                <a:cubicBezTo>
                  <a:pt x="8476" y="2567"/>
                  <a:pt x="8470" y="2541"/>
                  <a:pt x="8475" y="2525"/>
                </a:cubicBezTo>
                <a:moveTo>
                  <a:pt x="9840" y="2728"/>
                </a:moveTo>
                <a:cubicBezTo>
                  <a:pt x="9830" y="2734"/>
                  <a:pt x="9830" y="2743"/>
                  <a:pt x="9832" y="2752"/>
                </a:cubicBezTo>
                <a:cubicBezTo>
                  <a:pt x="9835" y="2768"/>
                  <a:pt x="9843" y="2781"/>
                  <a:pt x="9861" y="2780"/>
                </a:cubicBezTo>
                <a:cubicBezTo>
                  <a:pt x="9877" y="2779"/>
                  <a:pt x="9882" y="2766"/>
                  <a:pt x="9875" y="2753"/>
                </a:cubicBezTo>
                <a:cubicBezTo>
                  <a:pt x="9868" y="2739"/>
                  <a:pt x="9855" y="2731"/>
                  <a:pt x="9840" y="2728"/>
                </a:cubicBezTo>
                <a:moveTo>
                  <a:pt x="11390" y="1590"/>
                </a:moveTo>
                <a:cubicBezTo>
                  <a:pt x="11355" y="1596"/>
                  <a:pt x="11320" y="1574"/>
                  <a:pt x="11268" y="1601"/>
                </a:cubicBezTo>
                <a:cubicBezTo>
                  <a:pt x="11323" y="1615"/>
                  <a:pt x="11358" y="1617"/>
                  <a:pt x="11390" y="1590"/>
                </a:cubicBezTo>
                <a:moveTo>
                  <a:pt x="2748" y="2006"/>
                </a:moveTo>
                <a:cubicBezTo>
                  <a:pt x="2746" y="1995"/>
                  <a:pt x="2744" y="1985"/>
                  <a:pt x="2733" y="1986"/>
                </a:cubicBezTo>
                <a:cubicBezTo>
                  <a:pt x="2713" y="1989"/>
                  <a:pt x="2688" y="1987"/>
                  <a:pt x="2684" y="2013"/>
                </a:cubicBezTo>
                <a:cubicBezTo>
                  <a:pt x="2682" y="2023"/>
                  <a:pt x="2696" y="2035"/>
                  <a:pt x="2708" y="2035"/>
                </a:cubicBezTo>
                <a:cubicBezTo>
                  <a:pt x="2728" y="2035"/>
                  <a:pt x="2741" y="2023"/>
                  <a:pt x="2748" y="2006"/>
                </a:cubicBezTo>
                <a:moveTo>
                  <a:pt x="9035" y="178"/>
                </a:moveTo>
                <a:cubicBezTo>
                  <a:pt x="9030" y="162"/>
                  <a:pt x="9018" y="162"/>
                  <a:pt x="9006" y="164"/>
                </a:cubicBezTo>
                <a:cubicBezTo>
                  <a:pt x="8983" y="169"/>
                  <a:pt x="8979" y="187"/>
                  <a:pt x="8981" y="205"/>
                </a:cubicBezTo>
                <a:cubicBezTo>
                  <a:pt x="8981" y="208"/>
                  <a:pt x="8996" y="214"/>
                  <a:pt x="9003" y="213"/>
                </a:cubicBezTo>
                <a:cubicBezTo>
                  <a:pt x="9023" y="210"/>
                  <a:pt x="9036" y="199"/>
                  <a:pt x="9035" y="178"/>
                </a:cubicBezTo>
                <a:moveTo>
                  <a:pt x="7633" y="138"/>
                </a:moveTo>
                <a:cubicBezTo>
                  <a:pt x="7622" y="166"/>
                  <a:pt x="7613" y="185"/>
                  <a:pt x="7606" y="204"/>
                </a:cubicBezTo>
                <a:cubicBezTo>
                  <a:pt x="7602" y="218"/>
                  <a:pt x="7609" y="229"/>
                  <a:pt x="7622" y="232"/>
                </a:cubicBezTo>
                <a:cubicBezTo>
                  <a:pt x="7640" y="236"/>
                  <a:pt x="7642" y="222"/>
                  <a:pt x="7641" y="210"/>
                </a:cubicBezTo>
                <a:cubicBezTo>
                  <a:pt x="7640" y="189"/>
                  <a:pt x="7636" y="168"/>
                  <a:pt x="7633" y="138"/>
                </a:cubicBezTo>
                <a:moveTo>
                  <a:pt x="4040" y="2944"/>
                </a:moveTo>
                <a:cubicBezTo>
                  <a:pt x="4034" y="2925"/>
                  <a:pt x="4018" y="2918"/>
                  <a:pt x="3999" y="2920"/>
                </a:cubicBezTo>
                <a:cubicBezTo>
                  <a:pt x="3986" y="2922"/>
                  <a:pt x="3976" y="2935"/>
                  <a:pt x="3980" y="2946"/>
                </a:cubicBezTo>
                <a:cubicBezTo>
                  <a:pt x="3987" y="2967"/>
                  <a:pt x="4009" y="2963"/>
                  <a:pt x="4026" y="2964"/>
                </a:cubicBezTo>
                <a:cubicBezTo>
                  <a:pt x="4036" y="2964"/>
                  <a:pt x="4042" y="2956"/>
                  <a:pt x="4040" y="2944"/>
                </a:cubicBezTo>
                <a:moveTo>
                  <a:pt x="10851" y="2557"/>
                </a:moveTo>
                <a:cubicBezTo>
                  <a:pt x="10819" y="2538"/>
                  <a:pt x="10795" y="2513"/>
                  <a:pt x="10760" y="2539"/>
                </a:cubicBezTo>
                <a:cubicBezTo>
                  <a:pt x="10758" y="2540"/>
                  <a:pt x="10758" y="2552"/>
                  <a:pt x="10761" y="2555"/>
                </a:cubicBezTo>
                <a:cubicBezTo>
                  <a:pt x="10787" y="2576"/>
                  <a:pt x="10816" y="2576"/>
                  <a:pt x="10851" y="2557"/>
                </a:cubicBezTo>
                <a:moveTo>
                  <a:pt x="7676" y="2730"/>
                </a:moveTo>
                <a:cubicBezTo>
                  <a:pt x="7680" y="2714"/>
                  <a:pt x="7670" y="2706"/>
                  <a:pt x="7658" y="2702"/>
                </a:cubicBezTo>
                <a:cubicBezTo>
                  <a:pt x="7641" y="2697"/>
                  <a:pt x="7627" y="2700"/>
                  <a:pt x="7617" y="2715"/>
                </a:cubicBezTo>
                <a:cubicBezTo>
                  <a:pt x="7611" y="2725"/>
                  <a:pt x="7616" y="2733"/>
                  <a:pt x="7626" y="2737"/>
                </a:cubicBezTo>
                <a:cubicBezTo>
                  <a:pt x="7644" y="2742"/>
                  <a:pt x="7662" y="2752"/>
                  <a:pt x="7676" y="2730"/>
                </a:cubicBezTo>
                <a:moveTo>
                  <a:pt x="7553" y="2713"/>
                </a:moveTo>
                <a:cubicBezTo>
                  <a:pt x="7538" y="2715"/>
                  <a:pt x="7519" y="2719"/>
                  <a:pt x="7520" y="2736"/>
                </a:cubicBezTo>
                <a:cubicBezTo>
                  <a:pt x="7521" y="2751"/>
                  <a:pt x="7538" y="2760"/>
                  <a:pt x="7553" y="2762"/>
                </a:cubicBezTo>
                <a:cubicBezTo>
                  <a:pt x="7572" y="2764"/>
                  <a:pt x="7582" y="2748"/>
                  <a:pt x="7584" y="2735"/>
                </a:cubicBezTo>
                <a:cubicBezTo>
                  <a:pt x="7587" y="2715"/>
                  <a:pt x="7570" y="2711"/>
                  <a:pt x="7553" y="2713"/>
                </a:cubicBezTo>
                <a:moveTo>
                  <a:pt x="3252" y="2975"/>
                </a:moveTo>
                <a:cubicBezTo>
                  <a:pt x="3242" y="2959"/>
                  <a:pt x="3238" y="2933"/>
                  <a:pt x="3208" y="2936"/>
                </a:cubicBezTo>
                <a:cubicBezTo>
                  <a:pt x="3198" y="2937"/>
                  <a:pt x="3190" y="2944"/>
                  <a:pt x="3191" y="2955"/>
                </a:cubicBezTo>
                <a:cubicBezTo>
                  <a:pt x="3193" y="2981"/>
                  <a:pt x="3210" y="2993"/>
                  <a:pt x="3235" y="2993"/>
                </a:cubicBezTo>
                <a:cubicBezTo>
                  <a:pt x="3244" y="2993"/>
                  <a:pt x="3253" y="2990"/>
                  <a:pt x="3252" y="2975"/>
                </a:cubicBezTo>
                <a:moveTo>
                  <a:pt x="1942" y="2794"/>
                </a:moveTo>
                <a:cubicBezTo>
                  <a:pt x="1988" y="2803"/>
                  <a:pt x="2022" y="2807"/>
                  <a:pt x="2055" y="2788"/>
                </a:cubicBezTo>
                <a:cubicBezTo>
                  <a:pt x="2021" y="2783"/>
                  <a:pt x="1986" y="2775"/>
                  <a:pt x="1942" y="2794"/>
                </a:cubicBezTo>
                <a:moveTo>
                  <a:pt x="459" y="1759"/>
                </a:moveTo>
                <a:cubicBezTo>
                  <a:pt x="518" y="1733"/>
                  <a:pt x="509" y="1685"/>
                  <a:pt x="512" y="1643"/>
                </a:cubicBezTo>
                <a:cubicBezTo>
                  <a:pt x="496" y="1679"/>
                  <a:pt x="480" y="1715"/>
                  <a:pt x="459" y="1759"/>
                </a:cubicBezTo>
                <a:moveTo>
                  <a:pt x="1052" y="2556"/>
                </a:moveTo>
                <a:cubicBezTo>
                  <a:pt x="1095" y="2585"/>
                  <a:pt x="1095" y="2585"/>
                  <a:pt x="1128" y="2549"/>
                </a:cubicBezTo>
                <a:cubicBezTo>
                  <a:pt x="1101" y="2538"/>
                  <a:pt x="1076" y="2538"/>
                  <a:pt x="1052" y="2556"/>
                </a:cubicBezTo>
                <a:moveTo>
                  <a:pt x="10260" y="2150"/>
                </a:moveTo>
                <a:cubicBezTo>
                  <a:pt x="10261" y="2134"/>
                  <a:pt x="10253" y="2126"/>
                  <a:pt x="10239" y="2125"/>
                </a:cubicBezTo>
                <a:cubicBezTo>
                  <a:pt x="10221" y="2123"/>
                  <a:pt x="10197" y="2120"/>
                  <a:pt x="10189" y="2137"/>
                </a:cubicBezTo>
                <a:cubicBezTo>
                  <a:pt x="10181" y="2152"/>
                  <a:pt x="10195" y="2166"/>
                  <a:pt x="10214" y="2165"/>
                </a:cubicBezTo>
                <a:cubicBezTo>
                  <a:pt x="10230" y="2163"/>
                  <a:pt x="10252" y="2175"/>
                  <a:pt x="10260" y="2150"/>
                </a:cubicBezTo>
                <a:moveTo>
                  <a:pt x="10285" y="2506"/>
                </a:moveTo>
                <a:cubicBezTo>
                  <a:pt x="10308" y="2514"/>
                  <a:pt x="10328" y="2516"/>
                  <a:pt x="10348" y="2525"/>
                </a:cubicBezTo>
                <a:cubicBezTo>
                  <a:pt x="10360" y="2530"/>
                  <a:pt x="10372" y="2522"/>
                  <a:pt x="10371" y="2506"/>
                </a:cubicBezTo>
                <a:cubicBezTo>
                  <a:pt x="10370" y="2494"/>
                  <a:pt x="10362" y="2481"/>
                  <a:pt x="10348" y="2483"/>
                </a:cubicBezTo>
                <a:cubicBezTo>
                  <a:pt x="10327" y="2488"/>
                  <a:pt x="10306" y="2498"/>
                  <a:pt x="10285" y="2506"/>
                </a:cubicBezTo>
                <a:moveTo>
                  <a:pt x="2885" y="2985"/>
                </a:moveTo>
                <a:cubicBezTo>
                  <a:pt x="2899" y="2982"/>
                  <a:pt x="2906" y="2972"/>
                  <a:pt x="2902" y="2959"/>
                </a:cubicBezTo>
                <a:cubicBezTo>
                  <a:pt x="2898" y="2943"/>
                  <a:pt x="2890" y="2929"/>
                  <a:pt x="2871" y="2933"/>
                </a:cubicBezTo>
                <a:cubicBezTo>
                  <a:pt x="2854" y="2936"/>
                  <a:pt x="2841" y="2945"/>
                  <a:pt x="2848" y="2964"/>
                </a:cubicBezTo>
                <a:cubicBezTo>
                  <a:pt x="2854" y="2980"/>
                  <a:pt x="2868" y="2986"/>
                  <a:pt x="2885" y="2985"/>
                </a:cubicBezTo>
                <a:moveTo>
                  <a:pt x="2588" y="1937"/>
                </a:moveTo>
                <a:cubicBezTo>
                  <a:pt x="2522" y="1957"/>
                  <a:pt x="2522" y="1957"/>
                  <a:pt x="2550" y="2007"/>
                </a:cubicBezTo>
                <a:cubicBezTo>
                  <a:pt x="2577" y="1992"/>
                  <a:pt x="2576" y="1964"/>
                  <a:pt x="2588" y="1937"/>
                </a:cubicBezTo>
                <a:moveTo>
                  <a:pt x="9339" y="477"/>
                </a:moveTo>
                <a:cubicBezTo>
                  <a:pt x="9338" y="465"/>
                  <a:pt x="9334" y="454"/>
                  <a:pt x="9325" y="455"/>
                </a:cubicBezTo>
                <a:cubicBezTo>
                  <a:pt x="9294" y="457"/>
                  <a:pt x="9288" y="481"/>
                  <a:pt x="9285" y="507"/>
                </a:cubicBezTo>
                <a:cubicBezTo>
                  <a:pt x="9285" y="516"/>
                  <a:pt x="9289" y="528"/>
                  <a:pt x="9298" y="527"/>
                </a:cubicBezTo>
                <a:cubicBezTo>
                  <a:pt x="9327" y="523"/>
                  <a:pt x="9337" y="501"/>
                  <a:pt x="9339" y="477"/>
                </a:cubicBezTo>
                <a:moveTo>
                  <a:pt x="11950" y="1471"/>
                </a:moveTo>
                <a:cubicBezTo>
                  <a:pt x="11971" y="1466"/>
                  <a:pt x="11986" y="1452"/>
                  <a:pt x="11991" y="1429"/>
                </a:cubicBezTo>
                <a:cubicBezTo>
                  <a:pt x="11991" y="1428"/>
                  <a:pt x="11976" y="1422"/>
                  <a:pt x="11968" y="1422"/>
                </a:cubicBezTo>
                <a:cubicBezTo>
                  <a:pt x="11947" y="1421"/>
                  <a:pt x="11932" y="1430"/>
                  <a:pt x="11932" y="1453"/>
                </a:cubicBezTo>
                <a:cubicBezTo>
                  <a:pt x="11932" y="1463"/>
                  <a:pt x="11937" y="1470"/>
                  <a:pt x="11950" y="1471"/>
                </a:cubicBezTo>
                <a:moveTo>
                  <a:pt x="2010" y="2428"/>
                </a:moveTo>
                <a:cubicBezTo>
                  <a:pt x="1981" y="2444"/>
                  <a:pt x="1949" y="2451"/>
                  <a:pt x="1966" y="2490"/>
                </a:cubicBezTo>
                <a:cubicBezTo>
                  <a:pt x="1972" y="2503"/>
                  <a:pt x="1984" y="2507"/>
                  <a:pt x="1997" y="2501"/>
                </a:cubicBezTo>
                <a:cubicBezTo>
                  <a:pt x="2029" y="2486"/>
                  <a:pt x="2017" y="2461"/>
                  <a:pt x="2010" y="2428"/>
                </a:cubicBezTo>
                <a:moveTo>
                  <a:pt x="3130" y="2845"/>
                </a:moveTo>
                <a:cubicBezTo>
                  <a:pt x="3101" y="2866"/>
                  <a:pt x="3143" y="2906"/>
                  <a:pt x="3098" y="2920"/>
                </a:cubicBezTo>
                <a:cubicBezTo>
                  <a:pt x="3081" y="2925"/>
                  <a:pt x="3095" y="2948"/>
                  <a:pt x="3110" y="2954"/>
                </a:cubicBezTo>
                <a:cubicBezTo>
                  <a:pt x="3125" y="2961"/>
                  <a:pt x="3136" y="2945"/>
                  <a:pt x="3135" y="2935"/>
                </a:cubicBezTo>
                <a:cubicBezTo>
                  <a:pt x="3133" y="2907"/>
                  <a:pt x="3148" y="2879"/>
                  <a:pt x="3130" y="2845"/>
                </a:cubicBezTo>
                <a:moveTo>
                  <a:pt x="2155" y="1329"/>
                </a:moveTo>
                <a:cubicBezTo>
                  <a:pt x="2177" y="1328"/>
                  <a:pt x="2199" y="1325"/>
                  <a:pt x="2197" y="1296"/>
                </a:cubicBezTo>
                <a:cubicBezTo>
                  <a:pt x="2196" y="1280"/>
                  <a:pt x="2182" y="1278"/>
                  <a:pt x="2170" y="1280"/>
                </a:cubicBezTo>
                <a:cubicBezTo>
                  <a:pt x="2149" y="1282"/>
                  <a:pt x="2123" y="1281"/>
                  <a:pt x="2120" y="1308"/>
                </a:cubicBezTo>
                <a:cubicBezTo>
                  <a:pt x="2118" y="1325"/>
                  <a:pt x="2139" y="1328"/>
                  <a:pt x="2155" y="1329"/>
                </a:cubicBezTo>
                <a:moveTo>
                  <a:pt x="3236" y="2808"/>
                </a:moveTo>
                <a:cubicBezTo>
                  <a:pt x="3264" y="2798"/>
                  <a:pt x="3250" y="2773"/>
                  <a:pt x="3250" y="2755"/>
                </a:cubicBezTo>
                <a:cubicBezTo>
                  <a:pt x="3250" y="2743"/>
                  <a:pt x="3244" y="2728"/>
                  <a:pt x="3229" y="2731"/>
                </a:cubicBezTo>
                <a:cubicBezTo>
                  <a:pt x="3205" y="2736"/>
                  <a:pt x="3196" y="2756"/>
                  <a:pt x="3196" y="2778"/>
                </a:cubicBezTo>
                <a:cubicBezTo>
                  <a:pt x="3196" y="2802"/>
                  <a:pt x="3215" y="2806"/>
                  <a:pt x="3236" y="2808"/>
                </a:cubicBezTo>
                <a:moveTo>
                  <a:pt x="11136" y="354"/>
                </a:moveTo>
                <a:cubicBezTo>
                  <a:pt x="11170" y="373"/>
                  <a:pt x="11206" y="360"/>
                  <a:pt x="11217" y="393"/>
                </a:cubicBezTo>
                <a:cubicBezTo>
                  <a:pt x="11223" y="411"/>
                  <a:pt x="11232" y="424"/>
                  <a:pt x="11248" y="412"/>
                </a:cubicBezTo>
                <a:cubicBezTo>
                  <a:pt x="11263" y="400"/>
                  <a:pt x="11256" y="375"/>
                  <a:pt x="11244" y="364"/>
                </a:cubicBezTo>
                <a:cubicBezTo>
                  <a:pt x="11217" y="336"/>
                  <a:pt x="11183" y="344"/>
                  <a:pt x="11136" y="354"/>
                </a:cubicBezTo>
                <a:moveTo>
                  <a:pt x="8896" y="2894"/>
                </a:moveTo>
                <a:cubicBezTo>
                  <a:pt x="8949" y="2886"/>
                  <a:pt x="8989" y="2894"/>
                  <a:pt x="9028" y="2860"/>
                </a:cubicBezTo>
                <a:cubicBezTo>
                  <a:pt x="8979" y="2847"/>
                  <a:pt x="8936" y="2820"/>
                  <a:pt x="8896" y="2894"/>
                </a:cubicBezTo>
                <a:moveTo>
                  <a:pt x="1955" y="649"/>
                </a:moveTo>
                <a:cubicBezTo>
                  <a:pt x="1921" y="658"/>
                  <a:pt x="1888" y="658"/>
                  <a:pt x="1855" y="653"/>
                </a:cubicBezTo>
                <a:cubicBezTo>
                  <a:pt x="1845" y="652"/>
                  <a:pt x="1839" y="662"/>
                  <a:pt x="1838" y="671"/>
                </a:cubicBezTo>
                <a:cubicBezTo>
                  <a:pt x="1838" y="676"/>
                  <a:pt x="1844" y="685"/>
                  <a:pt x="1848" y="686"/>
                </a:cubicBezTo>
                <a:cubicBezTo>
                  <a:pt x="1888" y="692"/>
                  <a:pt x="1932" y="709"/>
                  <a:pt x="1955" y="649"/>
                </a:cubicBezTo>
                <a:moveTo>
                  <a:pt x="1575" y="497"/>
                </a:moveTo>
                <a:cubicBezTo>
                  <a:pt x="1582" y="476"/>
                  <a:pt x="1573" y="460"/>
                  <a:pt x="1552" y="458"/>
                </a:cubicBezTo>
                <a:cubicBezTo>
                  <a:pt x="1526" y="455"/>
                  <a:pt x="1537" y="477"/>
                  <a:pt x="1536" y="491"/>
                </a:cubicBezTo>
                <a:cubicBezTo>
                  <a:pt x="1535" y="503"/>
                  <a:pt x="1533" y="515"/>
                  <a:pt x="1529" y="526"/>
                </a:cubicBezTo>
                <a:cubicBezTo>
                  <a:pt x="1522" y="547"/>
                  <a:pt x="1527" y="566"/>
                  <a:pt x="1549" y="569"/>
                </a:cubicBezTo>
                <a:cubicBezTo>
                  <a:pt x="1583" y="574"/>
                  <a:pt x="1571" y="549"/>
                  <a:pt x="1567" y="533"/>
                </a:cubicBezTo>
                <a:cubicBezTo>
                  <a:pt x="1564" y="520"/>
                  <a:pt x="1567" y="509"/>
                  <a:pt x="1575" y="497"/>
                </a:cubicBezTo>
                <a:moveTo>
                  <a:pt x="4291" y="2822"/>
                </a:moveTo>
                <a:cubicBezTo>
                  <a:pt x="4261" y="2788"/>
                  <a:pt x="4232" y="2761"/>
                  <a:pt x="4222" y="2707"/>
                </a:cubicBezTo>
                <a:cubicBezTo>
                  <a:pt x="4192" y="2796"/>
                  <a:pt x="4192" y="2796"/>
                  <a:pt x="4291" y="2822"/>
                </a:cubicBezTo>
                <a:moveTo>
                  <a:pt x="2651" y="2106"/>
                </a:moveTo>
                <a:cubicBezTo>
                  <a:pt x="2642" y="2186"/>
                  <a:pt x="2664" y="2223"/>
                  <a:pt x="2734" y="2246"/>
                </a:cubicBezTo>
                <a:cubicBezTo>
                  <a:pt x="2705" y="2198"/>
                  <a:pt x="2680" y="2156"/>
                  <a:pt x="2651" y="2106"/>
                </a:cubicBezTo>
                <a:moveTo>
                  <a:pt x="7732" y="2722"/>
                </a:moveTo>
                <a:cubicBezTo>
                  <a:pt x="7767" y="2757"/>
                  <a:pt x="7819" y="2696"/>
                  <a:pt x="7855" y="2742"/>
                </a:cubicBezTo>
                <a:cubicBezTo>
                  <a:pt x="7862" y="2751"/>
                  <a:pt x="7873" y="2727"/>
                  <a:pt x="7869" y="2717"/>
                </a:cubicBezTo>
                <a:cubicBezTo>
                  <a:pt x="7841" y="2657"/>
                  <a:pt x="7792" y="2659"/>
                  <a:pt x="7732" y="2722"/>
                </a:cubicBezTo>
                <a:moveTo>
                  <a:pt x="1819" y="1718"/>
                </a:moveTo>
                <a:cubicBezTo>
                  <a:pt x="1730" y="1710"/>
                  <a:pt x="1717" y="1778"/>
                  <a:pt x="1672" y="1801"/>
                </a:cubicBezTo>
                <a:cubicBezTo>
                  <a:pt x="1658" y="1809"/>
                  <a:pt x="1649" y="1825"/>
                  <a:pt x="1665" y="1839"/>
                </a:cubicBezTo>
                <a:cubicBezTo>
                  <a:pt x="1683" y="1855"/>
                  <a:pt x="1704" y="1849"/>
                  <a:pt x="1710" y="1829"/>
                </a:cubicBezTo>
                <a:cubicBezTo>
                  <a:pt x="1724" y="1778"/>
                  <a:pt x="1757" y="1746"/>
                  <a:pt x="1819" y="1718"/>
                </a:cubicBezTo>
                <a:moveTo>
                  <a:pt x="2468" y="599"/>
                </a:moveTo>
                <a:cubicBezTo>
                  <a:pt x="2442" y="606"/>
                  <a:pt x="2407" y="576"/>
                  <a:pt x="2388" y="613"/>
                </a:cubicBezTo>
                <a:cubicBezTo>
                  <a:pt x="2372" y="647"/>
                  <a:pt x="2412" y="659"/>
                  <a:pt x="2427" y="681"/>
                </a:cubicBezTo>
                <a:cubicBezTo>
                  <a:pt x="2432" y="688"/>
                  <a:pt x="2431" y="699"/>
                  <a:pt x="2435" y="707"/>
                </a:cubicBezTo>
                <a:cubicBezTo>
                  <a:pt x="2441" y="722"/>
                  <a:pt x="2454" y="724"/>
                  <a:pt x="2466" y="718"/>
                </a:cubicBezTo>
                <a:cubicBezTo>
                  <a:pt x="2477" y="712"/>
                  <a:pt x="2486" y="692"/>
                  <a:pt x="2478" y="687"/>
                </a:cubicBezTo>
                <a:cubicBezTo>
                  <a:pt x="2438" y="661"/>
                  <a:pt x="2480" y="630"/>
                  <a:pt x="2468" y="599"/>
                </a:cubicBezTo>
                <a:moveTo>
                  <a:pt x="1842" y="1824"/>
                </a:moveTo>
                <a:cubicBezTo>
                  <a:pt x="1912" y="1803"/>
                  <a:pt x="1978" y="1858"/>
                  <a:pt x="2040" y="1812"/>
                </a:cubicBezTo>
                <a:cubicBezTo>
                  <a:pt x="2038" y="1792"/>
                  <a:pt x="2024" y="1790"/>
                  <a:pt x="2015" y="1782"/>
                </a:cubicBezTo>
                <a:cubicBezTo>
                  <a:pt x="1998" y="1765"/>
                  <a:pt x="1986" y="1736"/>
                  <a:pt x="1962" y="1778"/>
                </a:cubicBezTo>
                <a:cubicBezTo>
                  <a:pt x="1953" y="1794"/>
                  <a:pt x="1928" y="1786"/>
                  <a:pt x="1911" y="1788"/>
                </a:cubicBezTo>
                <a:cubicBezTo>
                  <a:pt x="1890" y="1791"/>
                  <a:pt x="1860" y="1785"/>
                  <a:pt x="1842" y="1824"/>
                </a:cubicBezTo>
                <a:moveTo>
                  <a:pt x="3913" y="2783"/>
                </a:moveTo>
                <a:cubicBezTo>
                  <a:pt x="3928" y="2836"/>
                  <a:pt x="3975" y="2829"/>
                  <a:pt x="4002" y="2851"/>
                </a:cubicBezTo>
                <a:cubicBezTo>
                  <a:pt x="4022" y="2868"/>
                  <a:pt x="4049" y="2840"/>
                  <a:pt x="4058" y="2819"/>
                </a:cubicBezTo>
                <a:cubicBezTo>
                  <a:pt x="4069" y="2792"/>
                  <a:pt x="4043" y="2783"/>
                  <a:pt x="4022" y="2777"/>
                </a:cubicBezTo>
                <a:cubicBezTo>
                  <a:pt x="3986" y="2765"/>
                  <a:pt x="3953" y="2787"/>
                  <a:pt x="3913" y="2783"/>
                </a:cubicBezTo>
                <a:moveTo>
                  <a:pt x="2643" y="2209"/>
                </a:moveTo>
                <a:cubicBezTo>
                  <a:pt x="2587" y="2130"/>
                  <a:pt x="2587" y="2130"/>
                  <a:pt x="2534" y="2152"/>
                </a:cubicBezTo>
                <a:cubicBezTo>
                  <a:pt x="2517" y="2159"/>
                  <a:pt x="2498" y="2160"/>
                  <a:pt x="2507" y="2189"/>
                </a:cubicBezTo>
                <a:cubicBezTo>
                  <a:pt x="2515" y="2214"/>
                  <a:pt x="2526" y="2233"/>
                  <a:pt x="2552" y="2222"/>
                </a:cubicBezTo>
                <a:cubicBezTo>
                  <a:pt x="2580" y="2212"/>
                  <a:pt x="2609" y="2221"/>
                  <a:pt x="2643" y="2209"/>
                </a:cubicBezTo>
                <a:moveTo>
                  <a:pt x="693" y="713"/>
                </a:moveTo>
                <a:cubicBezTo>
                  <a:pt x="713" y="750"/>
                  <a:pt x="712" y="747"/>
                  <a:pt x="767" y="730"/>
                </a:cubicBezTo>
                <a:cubicBezTo>
                  <a:pt x="795" y="721"/>
                  <a:pt x="826" y="718"/>
                  <a:pt x="835" y="687"/>
                </a:cubicBezTo>
                <a:cubicBezTo>
                  <a:pt x="844" y="658"/>
                  <a:pt x="847" y="626"/>
                  <a:pt x="850" y="596"/>
                </a:cubicBezTo>
                <a:cubicBezTo>
                  <a:pt x="852" y="581"/>
                  <a:pt x="838" y="574"/>
                  <a:pt x="825" y="574"/>
                </a:cubicBezTo>
                <a:cubicBezTo>
                  <a:pt x="786" y="571"/>
                  <a:pt x="767" y="600"/>
                  <a:pt x="772" y="639"/>
                </a:cubicBezTo>
                <a:cubicBezTo>
                  <a:pt x="775" y="659"/>
                  <a:pt x="806" y="674"/>
                  <a:pt x="786" y="696"/>
                </a:cubicBezTo>
                <a:cubicBezTo>
                  <a:pt x="756" y="718"/>
                  <a:pt x="720" y="690"/>
                  <a:pt x="693" y="713"/>
                </a:cubicBezTo>
                <a:moveTo>
                  <a:pt x="2845" y="2855"/>
                </a:moveTo>
                <a:cubicBezTo>
                  <a:pt x="2895" y="2829"/>
                  <a:pt x="2939" y="2885"/>
                  <a:pt x="2951" y="2858"/>
                </a:cubicBezTo>
                <a:cubicBezTo>
                  <a:pt x="2971" y="2812"/>
                  <a:pt x="3011" y="2836"/>
                  <a:pt x="3039" y="2816"/>
                </a:cubicBezTo>
                <a:cubicBezTo>
                  <a:pt x="2902" y="2740"/>
                  <a:pt x="2901" y="2724"/>
                  <a:pt x="2845" y="2855"/>
                </a:cubicBezTo>
                <a:moveTo>
                  <a:pt x="10537" y="271"/>
                </a:moveTo>
                <a:cubicBezTo>
                  <a:pt x="10571" y="285"/>
                  <a:pt x="10578" y="337"/>
                  <a:pt x="10619" y="337"/>
                </a:cubicBezTo>
                <a:cubicBezTo>
                  <a:pt x="10652" y="337"/>
                  <a:pt x="10680" y="328"/>
                  <a:pt x="10715" y="345"/>
                </a:cubicBezTo>
                <a:cubicBezTo>
                  <a:pt x="10728" y="352"/>
                  <a:pt x="10760" y="306"/>
                  <a:pt x="10798" y="303"/>
                </a:cubicBezTo>
                <a:cubicBezTo>
                  <a:pt x="10712" y="263"/>
                  <a:pt x="10625" y="291"/>
                  <a:pt x="10537" y="271"/>
                </a:cubicBezTo>
                <a:moveTo>
                  <a:pt x="1047" y="643"/>
                </a:moveTo>
                <a:cubicBezTo>
                  <a:pt x="1057" y="691"/>
                  <a:pt x="1082" y="709"/>
                  <a:pt x="1109" y="725"/>
                </a:cubicBezTo>
                <a:cubicBezTo>
                  <a:pt x="1128" y="737"/>
                  <a:pt x="1214" y="723"/>
                  <a:pt x="1229" y="705"/>
                </a:cubicBezTo>
                <a:cubicBezTo>
                  <a:pt x="1256" y="673"/>
                  <a:pt x="1210" y="669"/>
                  <a:pt x="1203" y="649"/>
                </a:cubicBezTo>
                <a:cubicBezTo>
                  <a:pt x="1190" y="612"/>
                  <a:pt x="1153" y="626"/>
                  <a:pt x="1130" y="647"/>
                </a:cubicBezTo>
                <a:cubicBezTo>
                  <a:pt x="1104" y="671"/>
                  <a:pt x="1080" y="668"/>
                  <a:pt x="1047" y="643"/>
                </a:cubicBezTo>
                <a:moveTo>
                  <a:pt x="1329" y="1502"/>
                </a:moveTo>
                <a:cubicBezTo>
                  <a:pt x="1318" y="1498"/>
                  <a:pt x="1313" y="1495"/>
                  <a:pt x="1307" y="1493"/>
                </a:cubicBezTo>
                <a:cubicBezTo>
                  <a:pt x="1264" y="1471"/>
                  <a:pt x="1202" y="1530"/>
                  <a:pt x="1168" y="1462"/>
                </a:cubicBezTo>
                <a:cubicBezTo>
                  <a:pt x="1168" y="1462"/>
                  <a:pt x="1150" y="1466"/>
                  <a:pt x="1146" y="1472"/>
                </a:cubicBezTo>
                <a:cubicBezTo>
                  <a:pt x="1131" y="1494"/>
                  <a:pt x="1115" y="1509"/>
                  <a:pt x="1085" y="1501"/>
                </a:cubicBezTo>
                <a:cubicBezTo>
                  <a:pt x="1075" y="1498"/>
                  <a:pt x="1068" y="1508"/>
                  <a:pt x="1068" y="1518"/>
                </a:cubicBezTo>
                <a:cubicBezTo>
                  <a:pt x="1069" y="1533"/>
                  <a:pt x="1080" y="1541"/>
                  <a:pt x="1093" y="1538"/>
                </a:cubicBezTo>
                <a:cubicBezTo>
                  <a:pt x="1145" y="1527"/>
                  <a:pt x="1193" y="1548"/>
                  <a:pt x="1243" y="1556"/>
                </a:cubicBezTo>
                <a:cubicBezTo>
                  <a:pt x="1288" y="1563"/>
                  <a:pt x="1317" y="1557"/>
                  <a:pt x="1329" y="1502"/>
                </a:cubicBezTo>
                <a:moveTo>
                  <a:pt x="1875" y="1496"/>
                </a:moveTo>
                <a:cubicBezTo>
                  <a:pt x="1861" y="1476"/>
                  <a:pt x="1843" y="1481"/>
                  <a:pt x="1830" y="1474"/>
                </a:cubicBezTo>
                <a:cubicBezTo>
                  <a:pt x="1780" y="1450"/>
                  <a:pt x="1716" y="1484"/>
                  <a:pt x="1673" y="1433"/>
                </a:cubicBezTo>
                <a:cubicBezTo>
                  <a:pt x="1666" y="1424"/>
                  <a:pt x="1646" y="1429"/>
                  <a:pt x="1641" y="1440"/>
                </a:cubicBezTo>
                <a:cubicBezTo>
                  <a:pt x="1635" y="1456"/>
                  <a:pt x="1627" y="1487"/>
                  <a:pt x="1634" y="1491"/>
                </a:cubicBezTo>
                <a:cubicBezTo>
                  <a:pt x="1672" y="1516"/>
                  <a:pt x="1713" y="1534"/>
                  <a:pt x="1753" y="1554"/>
                </a:cubicBezTo>
                <a:cubicBezTo>
                  <a:pt x="1776" y="1499"/>
                  <a:pt x="1843" y="1540"/>
                  <a:pt x="1875" y="1496"/>
                </a:cubicBezTo>
                <a:moveTo>
                  <a:pt x="8283" y="2671"/>
                </a:moveTo>
                <a:cubicBezTo>
                  <a:pt x="8261" y="2685"/>
                  <a:pt x="8238" y="2697"/>
                  <a:pt x="8216" y="2712"/>
                </a:cubicBezTo>
                <a:cubicBezTo>
                  <a:pt x="8206" y="2718"/>
                  <a:pt x="8192" y="2727"/>
                  <a:pt x="8204" y="2741"/>
                </a:cubicBezTo>
                <a:cubicBezTo>
                  <a:pt x="8240" y="2785"/>
                  <a:pt x="8211" y="2829"/>
                  <a:pt x="8195" y="2875"/>
                </a:cubicBezTo>
                <a:cubicBezTo>
                  <a:pt x="8348" y="2839"/>
                  <a:pt x="8367" y="2793"/>
                  <a:pt x="8283" y="2671"/>
                </a:cubicBezTo>
                <a:moveTo>
                  <a:pt x="10983" y="1376"/>
                </a:moveTo>
                <a:cubicBezTo>
                  <a:pt x="11038" y="1378"/>
                  <a:pt x="11093" y="1380"/>
                  <a:pt x="11148" y="1385"/>
                </a:cubicBezTo>
                <a:cubicBezTo>
                  <a:pt x="11165" y="1386"/>
                  <a:pt x="11184" y="1382"/>
                  <a:pt x="11199" y="1398"/>
                </a:cubicBezTo>
                <a:cubicBezTo>
                  <a:pt x="11240" y="1446"/>
                  <a:pt x="11244" y="1449"/>
                  <a:pt x="11278" y="1418"/>
                </a:cubicBezTo>
                <a:cubicBezTo>
                  <a:pt x="11297" y="1400"/>
                  <a:pt x="11314" y="1396"/>
                  <a:pt x="11336" y="1398"/>
                </a:cubicBezTo>
                <a:cubicBezTo>
                  <a:pt x="11383" y="1400"/>
                  <a:pt x="11429" y="1394"/>
                  <a:pt x="11477" y="1405"/>
                </a:cubicBezTo>
                <a:cubicBezTo>
                  <a:pt x="11537" y="1418"/>
                  <a:pt x="11601" y="1417"/>
                  <a:pt x="11665" y="1389"/>
                </a:cubicBezTo>
                <a:cubicBezTo>
                  <a:pt x="11617" y="1382"/>
                  <a:pt x="11570" y="1383"/>
                  <a:pt x="11532" y="1365"/>
                </a:cubicBezTo>
                <a:cubicBezTo>
                  <a:pt x="11503" y="1351"/>
                  <a:pt x="11562" y="1359"/>
                  <a:pt x="11547" y="1334"/>
                </a:cubicBezTo>
                <a:cubicBezTo>
                  <a:pt x="11501" y="1346"/>
                  <a:pt x="11442" y="1309"/>
                  <a:pt x="11403" y="1368"/>
                </a:cubicBezTo>
                <a:cubicBezTo>
                  <a:pt x="11399" y="1374"/>
                  <a:pt x="11378" y="1373"/>
                  <a:pt x="11367" y="1369"/>
                </a:cubicBezTo>
                <a:cubicBezTo>
                  <a:pt x="11297" y="1345"/>
                  <a:pt x="11215" y="1381"/>
                  <a:pt x="11150" y="1327"/>
                </a:cubicBezTo>
                <a:cubicBezTo>
                  <a:pt x="11144" y="1322"/>
                  <a:pt x="11126" y="1320"/>
                  <a:pt x="11124" y="1323"/>
                </a:cubicBezTo>
                <a:cubicBezTo>
                  <a:pt x="11088" y="1374"/>
                  <a:pt x="11027" y="1344"/>
                  <a:pt x="10983" y="1376"/>
                </a:cubicBezTo>
                <a:moveTo>
                  <a:pt x="10022" y="1318"/>
                </a:moveTo>
                <a:cubicBezTo>
                  <a:pt x="10085" y="1339"/>
                  <a:pt x="10141" y="1357"/>
                  <a:pt x="10197" y="1377"/>
                </a:cubicBezTo>
                <a:cubicBezTo>
                  <a:pt x="10209" y="1382"/>
                  <a:pt x="10217" y="1388"/>
                  <a:pt x="10228" y="1376"/>
                </a:cubicBezTo>
                <a:cubicBezTo>
                  <a:pt x="10268" y="1334"/>
                  <a:pt x="10324" y="1337"/>
                  <a:pt x="10370" y="1341"/>
                </a:cubicBezTo>
                <a:cubicBezTo>
                  <a:pt x="10541" y="1355"/>
                  <a:pt x="10715" y="1308"/>
                  <a:pt x="10883" y="1370"/>
                </a:cubicBezTo>
                <a:cubicBezTo>
                  <a:pt x="10896" y="1375"/>
                  <a:pt x="10916" y="1381"/>
                  <a:pt x="10921" y="1359"/>
                </a:cubicBezTo>
                <a:cubicBezTo>
                  <a:pt x="10927" y="1332"/>
                  <a:pt x="10904" y="1331"/>
                  <a:pt x="10885" y="1329"/>
                </a:cubicBezTo>
                <a:cubicBezTo>
                  <a:pt x="10851" y="1326"/>
                  <a:pt x="10816" y="1323"/>
                  <a:pt x="10782" y="1320"/>
                </a:cubicBezTo>
                <a:cubicBezTo>
                  <a:pt x="10645" y="1307"/>
                  <a:pt x="10507" y="1315"/>
                  <a:pt x="10369" y="1299"/>
                </a:cubicBezTo>
                <a:cubicBezTo>
                  <a:pt x="10274" y="1288"/>
                  <a:pt x="10176" y="1297"/>
                  <a:pt x="10079" y="1295"/>
                </a:cubicBezTo>
                <a:cubicBezTo>
                  <a:pt x="10063" y="1294"/>
                  <a:pt x="10042" y="1292"/>
                  <a:pt x="10022" y="1318"/>
                </a:cubicBezTo>
                <a:moveTo>
                  <a:pt x="9358" y="2812"/>
                </a:moveTo>
                <a:cubicBezTo>
                  <a:pt x="9356" y="2821"/>
                  <a:pt x="9351" y="2830"/>
                  <a:pt x="9352" y="2838"/>
                </a:cubicBezTo>
                <a:cubicBezTo>
                  <a:pt x="9353" y="2854"/>
                  <a:pt x="9357" y="2871"/>
                  <a:pt x="9378" y="2866"/>
                </a:cubicBezTo>
                <a:cubicBezTo>
                  <a:pt x="9386" y="2865"/>
                  <a:pt x="9394" y="2857"/>
                  <a:pt x="9398" y="2850"/>
                </a:cubicBezTo>
                <a:cubicBezTo>
                  <a:pt x="9404" y="2836"/>
                  <a:pt x="9393" y="2828"/>
                  <a:pt x="9382" y="2823"/>
                </a:cubicBezTo>
                <a:cubicBezTo>
                  <a:pt x="9374" y="2819"/>
                  <a:pt x="9365" y="2817"/>
                  <a:pt x="9356" y="2814"/>
                </a:cubicBezTo>
                <a:cubicBezTo>
                  <a:pt x="9357" y="2769"/>
                  <a:pt x="9415" y="2721"/>
                  <a:pt x="9349" y="2679"/>
                </a:cubicBezTo>
                <a:cubicBezTo>
                  <a:pt x="9341" y="2695"/>
                  <a:pt x="9344" y="2715"/>
                  <a:pt x="9318" y="2719"/>
                </a:cubicBezTo>
                <a:cubicBezTo>
                  <a:pt x="9290" y="2724"/>
                  <a:pt x="9264" y="2728"/>
                  <a:pt x="9236" y="2721"/>
                </a:cubicBezTo>
                <a:cubicBezTo>
                  <a:pt x="9218" y="2716"/>
                  <a:pt x="9203" y="2723"/>
                  <a:pt x="9200" y="2740"/>
                </a:cubicBezTo>
                <a:cubicBezTo>
                  <a:pt x="9196" y="2762"/>
                  <a:pt x="9217" y="2762"/>
                  <a:pt x="9231" y="2765"/>
                </a:cubicBezTo>
                <a:cubicBezTo>
                  <a:pt x="9276" y="2774"/>
                  <a:pt x="9327" y="2767"/>
                  <a:pt x="9358" y="2812"/>
                </a:cubicBezTo>
                <a:moveTo>
                  <a:pt x="1861" y="856"/>
                </a:moveTo>
                <a:cubicBezTo>
                  <a:pt x="1853" y="896"/>
                  <a:pt x="1811" y="865"/>
                  <a:pt x="1793" y="890"/>
                </a:cubicBezTo>
                <a:cubicBezTo>
                  <a:pt x="1769" y="922"/>
                  <a:pt x="1808" y="949"/>
                  <a:pt x="1797" y="978"/>
                </a:cubicBezTo>
                <a:cubicBezTo>
                  <a:pt x="1792" y="990"/>
                  <a:pt x="1785" y="1001"/>
                  <a:pt x="1786" y="1013"/>
                </a:cubicBezTo>
                <a:cubicBezTo>
                  <a:pt x="1786" y="1029"/>
                  <a:pt x="1797" y="1041"/>
                  <a:pt x="1818" y="1043"/>
                </a:cubicBezTo>
                <a:cubicBezTo>
                  <a:pt x="1835" y="993"/>
                  <a:pt x="1832" y="935"/>
                  <a:pt x="1868" y="891"/>
                </a:cubicBezTo>
                <a:cubicBezTo>
                  <a:pt x="1873" y="885"/>
                  <a:pt x="1864" y="868"/>
                  <a:pt x="1861" y="856"/>
                </a:cubicBezTo>
                <a:cubicBezTo>
                  <a:pt x="1888" y="874"/>
                  <a:pt x="1902" y="911"/>
                  <a:pt x="1943" y="910"/>
                </a:cubicBezTo>
                <a:cubicBezTo>
                  <a:pt x="1972" y="909"/>
                  <a:pt x="1999" y="912"/>
                  <a:pt x="1969" y="872"/>
                </a:cubicBezTo>
                <a:cubicBezTo>
                  <a:pt x="1964" y="867"/>
                  <a:pt x="1950" y="863"/>
                  <a:pt x="1959" y="853"/>
                </a:cubicBezTo>
                <a:cubicBezTo>
                  <a:pt x="1976" y="836"/>
                  <a:pt x="1993" y="818"/>
                  <a:pt x="1967" y="801"/>
                </a:cubicBezTo>
                <a:cubicBezTo>
                  <a:pt x="1947" y="788"/>
                  <a:pt x="1941" y="822"/>
                  <a:pt x="1924" y="824"/>
                </a:cubicBezTo>
                <a:cubicBezTo>
                  <a:pt x="1898" y="827"/>
                  <a:pt x="1889" y="860"/>
                  <a:pt x="1861" y="856"/>
                </a:cubicBezTo>
                <a:moveTo>
                  <a:pt x="10146" y="2515"/>
                </a:moveTo>
                <a:cubicBezTo>
                  <a:pt x="10172" y="2518"/>
                  <a:pt x="10200" y="2535"/>
                  <a:pt x="10221" y="2504"/>
                </a:cubicBezTo>
                <a:cubicBezTo>
                  <a:pt x="10193" y="2499"/>
                  <a:pt x="10166" y="2495"/>
                  <a:pt x="10144" y="2518"/>
                </a:cubicBezTo>
                <a:cubicBezTo>
                  <a:pt x="10109" y="2455"/>
                  <a:pt x="10065" y="2444"/>
                  <a:pt x="10001" y="2484"/>
                </a:cubicBezTo>
                <a:cubicBezTo>
                  <a:pt x="10046" y="2515"/>
                  <a:pt x="10091" y="2538"/>
                  <a:pt x="10146" y="2515"/>
                </a:cubicBezTo>
                <a:moveTo>
                  <a:pt x="2334" y="2219"/>
                </a:moveTo>
                <a:cubicBezTo>
                  <a:pt x="2280" y="2203"/>
                  <a:pt x="2236" y="2150"/>
                  <a:pt x="2166" y="2196"/>
                </a:cubicBezTo>
                <a:cubicBezTo>
                  <a:pt x="2141" y="2213"/>
                  <a:pt x="2088" y="2192"/>
                  <a:pt x="2048" y="2184"/>
                </a:cubicBezTo>
                <a:cubicBezTo>
                  <a:pt x="2032" y="2181"/>
                  <a:pt x="2021" y="2166"/>
                  <a:pt x="2029" y="2148"/>
                </a:cubicBezTo>
                <a:cubicBezTo>
                  <a:pt x="2059" y="2083"/>
                  <a:pt x="2010" y="2075"/>
                  <a:pt x="1967" y="2061"/>
                </a:cubicBezTo>
                <a:cubicBezTo>
                  <a:pt x="1955" y="2057"/>
                  <a:pt x="1944" y="2053"/>
                  <a:pt x="1931" y="2058"/>
                </a:cubicBezTo>
                <a:cubicBezTo>
                  <a:pt x="1922" y="2061"/>
                  <a:pt x="1912" y="2056"/>
                  <a:pt x="1911" y="2045"/>
                </a:cubicBezTo>
                <a:cubicBezTo>
                  <a:pt x="1910" y="2031"/>
                  <a:pt x="1923" y="2017"/>
                  <a:pt x="1933" y="2020"/>
                </a:cubicBezTo>
                <a:cubicBezTo>
                  <a:pt x="1980" y="2037"/>
                  <a:pt x="2026" y="2023"/>
                  <a:pt x="2071" y="2015"/>
                </a:cubicBezTo>
                <a:cubicBezTo>
                  <a:pt x="2134" y="2003"/>
                  <a:pt x="2143" y="2008"/>
                  <a:pt x="2140" y="2067"/>
                </a:cubicBezTo>
                <a:cubicBezTo>
                  <a:pt x="2138" y="2095"/>
                  <a:pt x="2134" y="2124"/>
                  <a:pt x="2131" y="2152"/>
                </a:cubicBezTo>
                <a:cubicBezTo>
                  <a:pt x="2218" y="2140"/>
                  <a:pt x="2219" y="2139"/>
                  <a:pt x="2196" y="2069"/>
                </a:cubicBezTo>
                <a:cubicBezTo>
                  <a:pt x="2189" y="2048"/>
                  <a:pt x="2186" y="2035"/>
                  <a:pt x="2206" y="2022"/>
                </a:cubicBezTo>
                <a:cubicBezTo>
                  <a:pt x="2224" y="2010"/>
                  <a:pt x="2230" y="1996"/>
                  <a:pt x="2220" y="1974"/>
                </a:cubicBezTo>
                <a:cubicBezTo>
                  <a:pt x="2208" y="1951"/>
                  <a:pt x="2191" y="1949"/>
                  <a:pt x="2168" y="1944"/>
                </a:cubicBezTo>
                <a:cubicBezTo>
                  <a:pt x="2133" y="1937"/>
                  <a:pt x="2105" y="1981"/>
                  <a:pt x="2071" y="1952"/>
                </a:cubicBezTo>
                <a:cubicBezTo>
                  <a:pt x="1954" y="1985"/>
                  <a:pt x="1838" y="1914"/>
                  <a:pt x="1716" y="1953"/>
                </a:cubicBezTo>
                <a:cubicBezTo>
                  <a:pt x="1658" y="1972"/>
                  <a:pt x="1586" y="1944"/>
                  <a:pt x="1519" y="1937"/>
                </a:cubicBezTo>
                <a:cubicBezTo>
                  <a:pt x="1560" y="1888"/>
                  <a:pt x="1560" y="1888"/>
                  <a:pt x="1638" y="1927"/>
                </a:cubicBezTo>
                <a:cubicBezTo>
                  <a:pt x="1645" y="1900"/>
                  <a:pt x="1646" y="1874"/>
                  <a:pt x="1615" y="1866"/>
                </a:cubicBezTo>
                <a:cubicBezTo>
                  <a:pt x="1590" y="1860"/>
                  <a:pt x="1576" y="1852"/>
                  <a:pt x="1576" y="1824"/>
                </a:cubicBezTo>
                <a:cubicBezTo>
                  <a:pt x="1576" y="1803"/>
                  <a:pt x="1560" y="1801"/>
                  <a:pt x="1543" y="1799"/>
                </a:cubicBezTo>
                <a:cubicBezTo>
                  <a:pt x="1462" y="1793"/>
                  <a:pt x="1393" y="1762"/>
                  <a:pt x="1346" y="1692"/>
                </a:cubicBezTo>
                <a:cubicBezTo>
                  <a:pt x="1331" y="1670"/>
                  <a:pt x="1298" y="1678"/>
                  <a:pt x="1282" y="1656"/>
                </a:cubicBezTo>
                <a:cubicBezTo>
                  <a:pt x="1272" y="1640"/>
                  <a:pt x="1259" y="1636"/>
                  <a:pt x="1246" y="1655"/>
                </a:cubicBezTo>
                <a:cubicBezTo>
                  <a:pt x="1235" y="1673"/>
                  <a:pt x="1242" y="1683"/>
                  <a:pt x="1260" y="1690"/>
                </a:cubicBezTo>
                <a:cubicBezTo>
                  <a:pt x="1271" y="1694"/>
                  <a:pt x="1285" y="1695"/>
                  <a:pt x="1291" y="1715"/>
                </a:cubicBezTo>
                <a:cubicBezTo>
                  <a:pt x="1266" y="1725"/>
                  <a:pt x="1223" y="1727"/>
                  <a:pt x="1231" y="1767"/>
                </a:cubicBezTo>
                <a:cubicBezTo>
                  <a:pt x="1238" y="1805"/>
                  <a:pt x="1232" y="1819"/>
                  <a:pt x="1192" y="1818"/>
                </a:cubicBezTo>
                <a:cubicBezTo>
                  <a:pt x="1149" y="1816"/>
                  <a:pt x="1138" y="1799"/>
                  <a:pt x="1150" y="1758"/>
                </a:cubicBezTo>
                <a:cubicBezTo>
                  <a:pt x="1160" y="1724"/>
                  <a:pt x="1131" y="1724"/>
                  <a:pt x="1110" y="1723"/>
                </a:cubicBezTo>
                <a:cubicBezTo>
                  <a:pt x="1089" y="1722"/>
                  <a:pt x="1063" y="1721"/>
                  <a:pt x="1064" y="1755"/>
                </a:cubicBezTo>
                <a:cubicBezTo>
                  <a:pt x="1065" y="1776"/>
                  <a:pt x="1068" y="1798"/>
                  <a:pt x="1072" y="1820"/>
                </a:cubicBezTo>
                <a:cubicBezTo>
                  <a:pt x="1084" y="1875"/>
                  <a:pt x="1125" y="1895"/>
                  <a:pt x="1172" y="1860"/>
                </a:cubicBezTo>
                <a:cubicBezTo>
                  <a:pt x="1207" y="1834"/>
                  <a:pt x="1230" y="1845"/>
                  <a:pt x="1255" y="1864"/>
                </a:cubicBezTo>
                <a:cubicBezTo>
                  <a:pt x="1273" y="1877"/>
                  <a:pt x="1288" y="1899"/>
                  <a:pt x="1311" y="1885"/>
                </a:cubicBezTo>
                <a:cubicBezTo>
                  <a:pt x="1336" y="1869"/>
                  <a:pt x="1350" y="1844"/>
                  <a:pt x="1333" y="1812"/>
                </a:cubicBezTo>
                <a:cubicBezTo>
                  <a:pt x="1332" y="1809"/>
                  <a:pt x="1338" y="1802"/>
                  <a:pt x="1344" y="1788"/>
                </a:cubicBezTo>
                <a:cubicBezTo>
                  <a:pt x="1372" y="1838"/>
                  <a:pt x="1416" y="1852"/>
                  <a:pt x="1466" y="1858"/>
                </a:cubicBezTo>
                <a:cubicBezTo>
                  <a:pt x="1481" y="1860"/>
                  <a:pt x="1496" y="1873"/>
                  <a:pt x="1486" y="1892"/>
                </a:cubicBezTo>
                <a:cubicBezTo>
                  <a:pt x="1481" y="1903"/>
                  <a:pt x="1465" y="1910"/>
                  <a:pt x="1454" y="1902"/>
                </a:cubicBezTo>
                <a:cubicBezTo>
                  <a:pt x="1418" y="1879"/>
                  <a:pt x="1396" y="1887"/>
                  <a:pt x="1372" y="1923"/>
                </a:cubicBezTo>
                <a:cubicBezTo>
                  <a:pt x="1344" y="1963"/>
                  <a:pt x="1301" y="1954"/>
                  <a:pt x="1261" y="1937"/>
                </a:cubicBezTo>
                <a:cubicBezTo>
                  <a:pt x="1205" y="1914"/>
                  <a:pt x="1205" y="1914"/>
                  <a:pt x="1153" y="1952"/>
                </a:cubicBezTo>
                <a:cubicBezTo>
                  <a:pt x="1144" y="1959"/>
                  <a:pt x="1138" y="1960"/>
                  <a:pt x="1129" y="1954"/>
                </a:cubicBezTo>
                <a:cubicBezTo>
                  <a:pt x="1120" y="1948"/>
                  <a:pt x="1113" y="1941"/>
                  <a:pt x="1098" y="1941"/>
                </a:cubicBezTo>
                <a:cubicBezTo>
                  <a:pt x="1040" y="1942"/>
                  <a:pt x="1004" y="2014"/>
                  <a:pt x="937" y="1984"/>
                </a:cubicBezTo>
                <a:cubicBezTo>
                  <a:pt x="883" y="1959"/>
                  <a:pt x="827" y="1994"/>
                  <a:pt x="771" y="1990"/>
                </a:cubicBezTo>
                <a:cubicBezTo>
                  <a:pt x="747" y="1988"/>
                  <a:pt x="720" y="1996"/>
                  <a:pt x="698" y="2006"/>
                </a:cubicBezTo>
                <a:cubicBezTo>
                  <a:pt x="636" y="2032"/>
                  <a:pt x="585" y="2031"/>
                  <a:pt x="547" y="1967"/>
                </a:cubicBezTo>
                <a:cubicBezTo>
                  <a:pt x="538" y="1949"/>
                  <a:pt x="521" y="1951"/>
                  <a:pt x="508" y="1964"/>
                </a:cubicBezTo>
                <a:cubicBezTo>
                  <a:pt x="467" y="2004"/>
                  <a:pt x="468" y="2005"/>
                  <a:pt x="429" y="1986"/>
                </a:cubicBezTo>
                <a:cubicBezTo>
                  <a:pt x="421" y="1983"/>
                  <a:pt x="415" y="1975"/>
                  <a:pt x="407" y="1969"/>
                </a:cubicBezTo>
                <a:cubicBezTo>
                  <a:pt x="441" y="1934"/>
                  <a:pt x="481" y="1920"/>
                  <a:pt x="527" y="1925"/>
                </a:cubicBezTo>
                <a:cubicBezTo>
                  <a:pt x="537" y="1926"/>
                  <a:pt x="546" y="1931"/>
                  <a:pt x="555" y="1930"/>
                </a:cubicBezTo>
                <a:cubicBezTo>
                  <a:pt x="580" y="1925"/>
                  <a:pt x="590" y="1901"/>
                  <a:pt x="596" y="1883"/>
                </a:cubicBezTo>
                <a:cubicBezTo>
                  <a:pt x="605" y="1859"/>
                  <a:pt x="580" y="1851"/>
                  <a:pt x="562" y="1852"/>
                </a:cubicBezTo>
                <a:cubicBezTo>
                  <a:pt x="524" y="1855"/>
                  <a:pt x="515" y="1831"/>
                  <a:pt x="514" y="1800"/>
                </a:cubicBezTo>
                <a:cubicBezTo>
                  <a:pt x="473" y="1806"/>
                  <a:pt x="478" y="1862"/>
                  <a:pt x="441" y="1857"/>
                </a:cubicBezTo>
                <a:cubicBezTo>
                  <a:pt x="420" y="1854"/>
                  <a:pt x="391" y="1848"/>
                  <a:pt x="384" y="1818"/>
                </a:cubicBezTo>
                <a:cubicBezTo>
                  <a:pt x="358" y="1829"/>
                  <a:pt x="338" y="1780"/>
                  <a:pt x="307" y="1807"/>
                </a:cubicBezTo>
                <a:cubicBezTo>
                  <a:pt x="332" y="1842"/>
                  <a:pt x="360" y="1812"/>
                  <a:pt x="384" y="1818"/>
                </a:cubicBezTo>
                <a:cubicBezTo>
                  <a:pt x="342" y="1878"/>
                  <a:pt x="291" y="1895"/>
                  <a:pt x="215" y="1873"/>
                </a:cubicBezTo>
                <a:cubicBezTo>
                  <a:pt x="151" y="1855"/>
                  <a:pt x="105" y="1806"/>
                  <a:pt x="40" y="1792"/>
                </a:cubicBezTo>
                <a:cubicBezTo>
                  <a:pt x="15" y="1786"/>
                  <a:pt x="0" y="1751"/>
                  <a:pt x="7" y="1720"/>
                </a:cubicBezTo>
                <a:cubicBezTo>
                  <a:pt x="15" y="1686"/>
                  <a:pt x="48" y="1690"/>
                  <a:pt x="70" y="1691"/>
                </a:cubicBezTo>
                <a:cubicBezTo>
                  <a:pt x="175" y="1695"/>
                  <a:pt x="254" y="1635"/>
                  <a:pt x="338" y="1587"/>
                </a:cubicBezTo>
                <a:cubicBezTo>
                  <a:pt x="353" y="1578"/>
                  <a:pt x="375" y="1568"/>
                  <a:pt x="361" y="1543"/>
                </a:cubicBezTo>
                <a:cubicBezTo>
                  <a:pt x="351" y="1526"/>
                  <a:pt x="338" y="1508"/>
                  <a:pt x="369" y="1502"/>
                </a:cubicBezTo>
                <a:cubicBezTo>
                  <a:pt x="387" y="1498"/>
                  <a:pt x="416" y="1500"/>
                  <a:pt x="418" y="1519"/>
                </a:cubicBezTo>
                <a:cubicBezTo>
                  <a:pt x="427" y="1628"/>
                  <a:pt x="515" y="1579"/>
                  <a:pt x="568" y="1592"/>
                </a:cubicBezTo>
                <a:cubicBezTo>
                  <a:pt x="591" y="1597"/>
                  <a:pt x="616" y="1573"/>
                  <a:pt x="600" y="1621"/>
                </a:cubicBezTo>
                <a:cubicBezTo>
                  <a:pt x="595" y="1634"/>
                  <a:pt x="619" y="1636"/>
                  <a:pt x="626" y="1625"/>
                </a:cubicBezTo>
                <a:cubicBezTo>
                  <a:pt x="680" y="1547"/>
                  <a:pt x="765" y="1561"/>
                  <a:pt x="840" y="1552"/>
                </a:cubicBezTo>
                <a:cubicBezTo>
                  <a:pt x="896" y="1545"/>
                  <a:pt x="952" y="1550"/>
                  <a:pt x="1008" y="1549"/>
                </a:cubicBezTo>
                <a:cubicBezTo>
                  <a:pt x="1018" y="1549"/>
                  <a:pt x="1024" y="1541"/>
                  <a:pt x="1028" y="1523"/>
                </a:cubicBezTo>
                <a:cubicBezTo>
                  <a:pt x="972" y="1530"/>
                  <a:pt x="922" y="1524"/>
                  <a:pt x="877" y="1486"/>
                </a:cubicBezTo>
                <a:cubicBezTo>
                  <a:pt x="863" y="1474"/>
                  <a:pt x="829" y="1514"/>
                  <a:pt x="793" y="1491"/>
                </a:cubicBezTo>
                <a:cubicBezTo>
                  <a:pt x="778" y="1482"/>
                  <a:pt x="749" y="1489"/>
                  <a:pt x="750" y="1460"/>
                </a:cubicBezTo>
                <a:cubicBezTo>
                  <a:pt x="751" y="1427"/>
                  <a:pt x="780" y="1440"/>
                  <a:pt x="800" y="1434"/>
                </a:cubicBezTo>
                <a:cubicBezTo>
                  <a:pt x="846" y="1419"/>
                  <a:pt x="886" y="1452"/>
                  <a:pt x="925" y="1448"/>
                </a:cubicBezTo>
                <a:cubicBezTo>
                  <a:pt x="962" y="1444"/>
                  <a:pt x="995" y="1409"/>
                  <a:pt x="1038" y="1412"/>
                </a:cubicBezTo>
                <a:cubicBezTo>
                  <a:pt x="1073" y="1414"/>
                  <a:pt x="1107" y="1405"/>
                  <a:pt x="1142" y="1417"/>
                </a:cubicBezTo>
                <a:cubicBezTo>
                  <a:pt x="1156" y="1422"/>
                  <a:pt x="1175" y="1426"/>
                  <a:pt x="1188" y="1420"/>
                </a:cubicBezTo>
                <a:cubicBezTo>
                  <a:pt x="1244" y="1395"/>
                  <a:pt x="1307" y="1407"/>
                  <a:pt x="1361" y="1392"/>
                </a:cubicBezTo>
                <a:cubicBezTo>
                  <a:pt x="1477" y="1358"/>
                  <a:pt x="1598" y="1409"/>
                  <a:pt x="1710" y="1357"/>
                </a:cubicBezTo>
                <a:cubicBezTo>
                  <a:pt x="1806" y="1376"/>
                  <a:pt x="1902" y="1350"/>
                  <a:pt x="1998" y="1354"/>
                </a:cubicBezTo>
                <a:cubicBezTo>
                  <a:pt x="2038" y="1355"/>
                  <a:pt x="2097" y="1360"/>
                  <a:pt x="2068" y="1284"/>
                </a:cubicBezTo>
                <a:cubicBezTo>
                  <a:pt x="2062" y="1270"/>
                  <a:pt x="2075" y="1263"/>
                  <a:pt x="2089" y="1261"/>
                </a:cubicBezTo>
                <a:cubicBezTo>
                  <a:pt x="2138" y="1253"/>
                  <a:pt x="2150" y="1214"/>
                  <a:pt x="2163" y="1171"/>
                </a:cubicBezTo>
                <a:cubicBezTo>
                  <a:pt x="2142" y="1162"/>
                  <a:pt x="2113" y="1159"/>
                  <a:pt x="2099" y="1143"/>
                </a:cubicBezTo>
                <a:cubicBezTo>
                  <a:pt x="2069" y="1110"/>
                  <a:pt x="2046" y="1087"/>
                  <a:pt x="2018" y="1142"/>
                </a:cubicBezTo>
                <a:cubicBezTo>
                  <a:pt x="2016" y="1146"/>
                  <a:pt x="2000" y="1145"/>
                  <a:pt x="1991" y="1143"/>
                </a:cubicBezTo>
                <a:cubicBezTo>
                  <a:pt x="1922" y="1135"/>
                  <a:pt x="1903" y="1128"/>
                  <a:pt x="1871" y="1094"/>
                </a:cubicBezTo>
                <a:cubicBezTo>
                  <a:pt x="1858" y="1081"/>
                  <a:pt x="1849" y="1056"/>
                  <a:pt x="1829" y="1070"/>
                </a:cubicBezTo>
                <a:cubicBezTo>
                  <a:pt x="1783" y="1100"/>
                  <a:pt x="1763" y="1072"/>
                  <a:pt x="1752" y="1038"/>
                </a:cubicBezTo>
                <a:cubicBezTo>
                  <a:pt x="1740" y="1006"/>
                  <a:pt x="1711" y="1002"/>
                  <a:pt x="1690" y="984"/>
                </a:cubicBezTo>
                <a:cubicBezTo>
                  <a:pt x="1674" y="970"/>
                  <a:pt x="1648" y="961"/>
                  <a:pt x="1682" y="938"/>
                </a:cubicBezTo>
                <a:cubicBezTo>
                  <a:pt x="1690" y="933"/>
                  <a:pt x="1689" y="918"/>
                  <a:pt x="1681" y="913"/>
                </a:cubicBezTo>
                <a:cubicBezTo>
                  <a:pt x="1632" y="884"/>
                  <a:pt x="1628" y="862"/>
                  <a:pt x="1684" y="831"/>
                </a:cubicBezTo>
                <a:cubicBezTo>
                  <a:pt x="1697" y="824"/>
                  <a:pt x="1664" y="790"/>
                  <a:pt x="1647" y="797"/>
                </a:cubicBezTo>
                <a:cubicBezTo>
                  <a:pt x="1618" y="810"/>
                  <a:pt x="1598" y="807"/>
                  <a:pt x="1569" y="796"/>
                </a:cubicBezTo>
                <a:cubicBezTo>
                  <a:pt x="1537" y="785"/>
                  <a:pt x="1508" y="805"/>
                  <a:pt x="1498" y="842"/>
                </a:cubicBezTo>
                <a:cubicBezTo>
                  <a:pt x="1495" y="857"/>
                  <a:pt x="1496" y="873"/>
                  <a:pt x="1490" y="887"/>
                </a:cubicBezTo>
                <a:cubicBezTo>
                  <a:pt x="1488" y="894"/>
                  <a:pt x="1475" y="898"/>
                  <a:pt x="1467" y="899"/>
                </a:cubicBezTo>
                <a:cubicBezTo>
                  <a:pt x="1452" y="901"/>
                  <a:pt x="1444" y="892"/>
                  <a:pt x="1444" y="877"/>
                </a:cubicBezTo>
                <a:cubicBezTo>
                  <a:pt x="1444" y="868"/>
                  <a:pt x="1448" y="858"/>
                  <a:pt x="1447" y="849"/>
                </a:cubicBezTo>
                <a:cubicBezTo>
                  <a:pt x="1444" y="817"/>
                  <a:pt x="1456" y="773"/>
                  <a:pt x="1402" y="773"/>
                </a:cubicBezTo>
                <a:cubicBezTo>
                  <a:pt x="1348" y="773"/>
                  <a:pt x="1331" y="798"/>
                  <a:pt x="1332" y="869"/>
                </a:cubicBezTo>
                <a:cubicBezTo>
                  <a:pt x="1297" y="863"/>
                  <a:pt x="1260" y="859"/>
                  <a:pt x="1260" y="815"/>
                </a:cubicBezTo>
                <a:cubicBezTo>
                  <a:pt x="1261" y="759"/>
                  <a:pt x="1234" y="761"/>
                  <a:pt x="1195" y="772"/>
                </a:cubicBezTo>
                <a:cubicBezTo>
                  <a:pt x="1180" y="776"/>
                  <a:pt x="1164" y="779"/>
                  <a:pt x="1149" y="780"/>
                </a:cubicBezTo>
                <a:cubicBezTo>
                  <a:pt x="1113" y="782"/>
                  <a:pt x="1119" y="798"/>
                  <a:pt x="1129" y="824"/>
                </a:cubicBezTo>
                <a:cubicBezTo>
                  <a:pt x="1139" y="850"/>
                  <a:pt x="1170" y="850"/>
                  <a:pt x="1184" y="871"/>
                </a:cubicBezTo>
                <a:cubicBezTo>
                  <a:pt x="1131" y="924"/>
                  <a:pt x="1077" y="892"/>
                  <a:pt x="1025" y="882"/>
                </a:cubicBezTo>
                <a:cubicBezTo>
                  <a:pt x="1000" y="877"/>
                  <a:pt x="997" y="857"/>
                  <a:pt x="1003" y="838"/>
                </a:cubicBezTo>
                <a:cubicBezTo>
                  <a:pt x="1016" y="789"/>
                  <a:pt x="985" y="778"/>
                  <a:pt x="952" y="786"/>
                </a:cubicBezTo>
                <a:cubicBezTo>
                  <a:pt x="880" y="803"/>
                  <a:pt x="807" y="788"/>
                  <a:pt x="735" y="797"/>
                </a:cubicBezTo>
                <a:cubicBezTo>
                  <a:pt x="694" y="801"/>
                  <a:pt x="656" y="811"/>
                  <a:pt x="620" y="833"/>
                </a:cubicBezTo>
                <a:cubicBezTo>
                  <a:pt x="575" y="860"/>
                  <a:pt x="558" y="858"/>
                  <a:pt x="549" y="810"/>
                </a:cubicBezTo>
                <a:cubicBezTo>
                  <a:pt x="540" y="761"/>
                  <a:pt x="518" y="757"/>
                  <a:pt x="479" y="768"/>
                </a:cubicBezTo>
                <a:cubicBezTo>
                  <a:pt x="392" y="793"/>
                  <a:pt x="306" y="758"/>
                  <a:pt x="219" y="765"/>
                </a:cubicBezTo>
                <a:cubicBezTo>
                  <a:pt x="205" y="766"/>
                  <a:pt x="186" y="757"/>
                  <a:pt x="190" y="737"/>
                </a:cubicBezTo>
                <a:cubicBezTo>
                  <a:pt x="202" y="677"/>
                  <a:pt x="153" y="655"/>
                  <a:pt x="121" y="623"/>
                </a:cubicBezTo>
                <a:cubicBezTo>
                  <a:pt x="108" y="609"/>
                  <a:pt x="90" y="601"/>
                  <a:pt x="75" y="589"/>
                </a:cubicBezTo>
                <a:cubicBezTo>
                  <a:pt x="67" y="583"/>
                  <a:pt x="67" y="573"/>
                  <a:pt x="73" y="564"/>
                </a:cubicBezTo>
                <a:cubicBezTo>
                  <a:pt x="79" y="556"/>
                  <a:pt x="91" y="551"/>
                  <a:pt x="97" y="557"/>
                </a:cubicBezTo>
                <a:cubicBezTo>
                  <a:pt x="163" y="619"/>
                  <a:pt x="172" y="518"/>
                  <a:pt x="217" y="515"/>
                </a:cubicBezTo>
                <a:cubicBezTo>
                  <a:pt x="225" y="515"/>
                  <a:pt x="225" y="492"/>
                  <a:pt x="219" y="481"/>
                </a:cubicBezTo>
                <a:cubicBezTo>
                  <a:pt x="210" y="465"/>
                  <a:pt x="197" y="450"/>
                  <a:pt x="188" y="433"/>
                </a:cubicBezTo>
                <a:cubicBezTo>
                  <a:pt x="149" y="354"/>
                  <a:pt x="161" y="335"/>
                  <a:pt x="248" y="331"/>
                </a:cubicBezTo>
                <a:cubicBezTo>
                  <a:pt x="268" y="331"/>
                  <a:pt x="289" y="332"/>
                  <a:pt x="302" y="319"/>
                </a:cubicBezTo>
                <a:cubicBezTo>
                  <a:pt x="356" y="267"/>
                  <a:pt x="425" y="274"/>
                  <a:pt x="490" y="271"/>
                </a:cubicBezTo>
                <a:cubicBezTo>
                  <a:pt x="568" y="267"/>
                  <a:pt x="647" y="264"/>
                  <a:pt x="725" y="252"/>
                </a:cubicBezTo>
                <a:cubicBezTo>
                  <a:pt x="728" y="251"/>
                  <a:pt x="731" y="252"/>
                  <a:pt x="734" y="251"/>
                </a:cubicBezTo>
                <a:cubicBezTo>
                  <a:pt x="798" y="218"/>
                  <a:pt x="859" y="313"/>
                  <a:pt x="932" y="246"/>
                </a:cubicBezTo>
                <a:cubicBezTo>
                  <a:pt x="981" y="201"/>
                  <a:pt x="1065" y="226"/>
                  <a:pt x="1133" y="218"/>
                </a:cubicBezTo>
                <a:cubicBezTo>
                  <a:pt x="1205" y="209"/>
                  <a:pt x="1278" y="214"/>
                  <a:pt x="1349" y="202"/>
                </a:cubicBezTo>
                <a:cubicBezTo>
                  <a:pt x="1397" y="193"/>
                  <a:pt x="1444" y="217"/>
                  <a:pt x="1493" y="198"/>
                </a:cubicBezTo>
                <a:cubicBezTo>
                  <a:pt x="1518" y="188"/>
                  <a:pt x="1522" y="223"/>
                  <a:pt x="1529" y="248"/>
                </a:cubicBezTo>
                <a:cubicBezTo>
                  <a:pt x="1562" y="230"/>
                  <a:pt x="1597" y="194"/>
                  <a:pt x="1626" y="198"/>
                </a:cubicBezTo>
                <a:cubicBezTo>
                  <a:pt x="1725" y="211"/>
                  <a:pt x="1814" y="167"/>
                  <a:pt x="1909" y="163"/>
                </a:cubicBezTo>
                <a:cubicBezTo>
                  <a:pt x="2063" y="157"/>
                  <a:pt x="2216" y="141"/>
                  <a:pt x="2369" y="136"/>
                </a:cubicBezTo>
                <a:cubicBezTo>
                  <a:pt x="2488" y="132"/>
                  <a:pt x="2605" y="109"/>
                  <a:pt x="2724" y="103"/>
                </a:cubicBezTo>
                <a:cubicBezTo>
                  <a:pt x="2749" y="102"/>
                  <a:pt x="2774" y="99"/>
                  <a:pt x="2798" y="110"/>
                </a:cubicBezTo>
                <a:cubicBezTo>
                  <a:pt x="2831" y="126"/>
                  <a:pt x="2858" y="124"/>
                  <a:pt x="2893" y="104"/>
                </a:cubicBezTo>
                <a:cubicBezTo>
                  <a:pt x="2953" y="71"/>
                  <a:pt x="3023" y="92"/>
                  <a:pt x="3088" y="92"/>
                </a:cubicBezTo>
                <a:cubicBezTo>
                  <a:pt x="3178" y="92"/>
                  <a:pt x="3267" y="105"/>
                  <a:pt x="3354" y="74"/>
                </a:cubicBezTo>
                <a:cubicBezTo>
                  <a:pt x="3374" y="67"/>
                  <a:pt x="3398" y="68"/>
                  <a:pt x="3420" y="69"/>
                </a:cubicBezTo>
                <a:cubicBezTo>
                  <a:pt x="3599" y="85"/>
                  <a:pt x="3777" y="62"/>
                  <a:pt x="3956" y="59"/>
                </a:cubicBezTo>
                <a:cubicBezTo>
                  <a:pt x="4241" y="54"/>
                  <a:pt x="4526" y="34"/>
                  <a:pt x="4812" y="44"/>
                </a:cubicBezTo>
                <a:cubicBezTo>
                  <a:pt x="4963" y="49"/>
                  <a:pt x="5114" y="42"/>
                  <a:pt x="5265" y="44"/>
                </a:cubicBezTo>
                <a:cubicBezTo>
                  <a:pt x="5428" y="46"/>
                  <a:pt x="5592" y="34"/>
                  <a:pt x="5754" y="37"/>
                </a:cubicBezTo>
                <a:cubicBezTo>
                  <a:pt x="5990" y="41"/>
                  <a:pt x="6225" y="51"/>
                  <a:pt x="6460" y="42"/>
                </a:cubicBezTo>
                <a:cubicBezTo>
                  <a:pt x="6610" y="36"/>
                  <a:pt x="6758" y="50"/>
                  <a:pt x="6907" y="53"/>
                </a:cubicBezTo>
                <a:cubicBezTo>
                  <a:pt x="6989" y="55"/>
                  <a:pt x="7071" y="75"/>
                  <a:pt x="7154" y="71"/>
                </a:cubicBezTo>
                <a:cubicBezTo>
                  <a:pt x="7202" y="70"/>
                  <a:pt x="7254" y="81"/>
                  <a:pt x="7292" y="30"/>
                </a:cubicBezTo>
                <a:cubicBezTo>
                  <a:pt x="7314" y="0"/>
                  <a:pt x="7342" y="7"/>
                  <a:pt x="7371" y="36"/>
                </a:cubicBezTo>
                <a:cubicBezTo>
                  <a:pt x="7404" y="68"/>
                  <a:pt x="7442" y="110"/>
                  <a:pt x="7496" y="60"/>
                </a:cubicBezTo>
                <a:cubicBezTo>
                  <a:pt x="7505" y="51"/>
                  <a:pt x="7527" y="51"/>
                  <a:pt x="7541" y="55"/>
                </a:cubicBezTo>
                <a:cubicBezTo>
                  <a:pt x="7673" y="95"/>
                  <a:pt x="7806" y="75"/>
                  <a:pt x="7939" y="68"/>
                </a:cubicBezTo>
                <a:cubicBezTo>
                  <a:pt x="7945" y="67"/>
                  <a:pt x="7953" y="63"/>
                  <a:pt x="7957" y="65"/>
                </a:cubicBezTo>
                <a:cubicBezTo>
                  <a:pt x="8074" y="123"/>
                  <a:pt x="8205" y="65"/>
                  <a:pt x="8323" y="110"/>
                </a:cubicBezTo>
                <a:cubicBezTo>
                  <a:pt x="8349" y="120"/>
                  <a:pt x="8372" y="115"/>
                  <a:pt x="8397" y="109"/>
                </a:cubicBezTo>
                <a:cubicBezTo>
                  <a:pt x="8439" y="98"/>
                  <a:pt x="8480" y="78"/>
                  <a:pt x="8515" y="127"/>
                </a:cubicBezTo>
                <a:cubicBezTo>
                  <a:pt x="8526" y="143"/>
                  <a:pt x="8552" y="138"/>
                  <a:pt x="8569" y="129"/>
                </a:cubicBezTo>
                <a:cubicBezTo>
                  <a:pt x="8659" y="81"/>
                  <a:pt x="8756" y="124"/>
                  <a:pt x="8848" y="105"/>
                </a:cubicBezTo>
                <a:cubicBezTo>
                  <a:pt x="8915" y="178"/>
                  <a:pt x="8999" y="134"/>
                  <a:pt x="9075" y="138"/>
                </a:cubicBezTo>
                <a:cubicBezTo>
                  <a:pt x="9100" y="140"/>
                  <a:pt x="9125" y="139"/>
                  <a:pt x="9150" y="138"/>
                </a:cubicBezTo>
                <a:cubicBezTo>
                  <a:pt x="9179" y="136"/>
                  <a:pt x="9208" y="132"/>
                  <a:pt x="9225" y="163"/>
                </a:cubicBezTo>
                <a:cubicBezTo>
                  <a:pt x="9236" y="182"/>
                  <a:pt x="9249" y="181"/>
                  <a:pt x="9263" y="168"/>
                </a:cubicBezTo>
                <a:cubicBezTo>
                  <a:pt x="9292" y="139"/>
                  <a:pt x="9325" y="148"/>
                  <a:pt x="9360" y="152"/>
                </a:cubicBezTo>
                <a:cubicBezTo>
                  <a:pt x="9445" y="161"/>
                  <a:pt x="9530" y="164"/>
                  <a:pt x="9614" y="177"/>
                </a:cubicBezTo>
                <a:cubicBezTo>
                  <a:pt x="9671" y="185"/>
                  <a:pt x="9733" y="182"/>
                  <a:pt x="9772" y="246"/>
                </a:cubicBezTo>
                <a:cubicBezTo>
                  <a:pt x="9789" y="275"/>
                  <a:pt x="9836" y="305"/>
                  <a:pt x="9875" y="252"/>
                </a:cubicBezTo>
                <a:cubicBezTo>
                  <a:pt x="9865" y="213"/>
                  <a:pt x="9811" y="238"/>
                  <a:pt x="9795" y="195"/>
                </a:cubicBezTo>
                <a:cubicBezTo>
                  <a:pt x="9841" y="198"/>
                  <a:pt x="9883" y="192"/>
                  <a:pt x="9920" y="225"/>
                </a:cubicBezTo>
                <a:cubicBezTo>
                  <a:pt x="9967" y="267"/>
                  <a:pt x="10011" y="276"/>
                  <a:pt x="10058" y="239"/>
                </a:cubicBezTo>
                <a:cubicBezTo>
                  <a:pt x="10104" y="203"/>
                  <a:pt x="10148" y="208"/>
                  <a:pt x="10199" y="213"/>
                </a:cubicBezTo>
                <a:cubicBezTo>
                  <a:pt x="10296" y="221"/>
                  <a:pt x="10393" y="227"/>
                  <a:pt x="10489" y="234"/>
                </a:cubicBezTo>
                <a:cubicBezTo>
                  <a:pt x="10636" y="245"/>
                  <a:pt x="10784" y="253"/>
                  <a:pt x="10930" y="272"/>
                </a:cubicBezTo>
                <a:cubicBezTo>
                  <a:pt x="11092" y="294"/>
                  <a:pt x="11255" y="311"/>
                  <a:pt x="11417" y="331"/>
                </a:cubicBezTo>
                <a:cubicBezTo>
                  <a:pt x="11532" y="345"/>
                  <a:pt x="11646" y="363"/>
                  <a:pt x="11761" y="374"/>
                </a:cubicBezTo>
                <a:cubicBezTo>
                  <a:pt x="11848" y="383"/>
                  <a:pt x="11933" y="400"/>
                  <a:pt x="12017" y="426"/>
                </a:cubicBezTo>
                <a:cubicBezTo>
                  <a:pt x="12046" y="436"/>
                  <a:pt x="12077" y="440"/>
                  <a:pt x="12098" y="467"/>
                </a:cubicBezTo>
                <a:cubicBezTo>
                  <a:pt x="12057" y="481"/>
                  <a:pt x="12056" y="481"/>
                  <a:pt x="11986" y="448"/>
                </a:cubicBezTo>
                <a:cubicBezTo>
                  <a:pt x="11975" y="443"/>
                  <a:pt x="11968" y="446"/>
                  <a:pt x="11961" y="451"/>
                </a:cubicBezTo>
                <a:cubicBezTo>
                  <a:pt x="11912" y="486"/>
                  <a:pt x="11866" y="460"/>
                  <a:pt x="11818" y="446"/>
                </a:cubicBezTo>
                <a:cubicBezTo>
                  <a:pt x="11648" y="400"/>
                  <a:pt x="11478" y="359"/>
                  <a:pt x="11299" y="362"/>
                </a:cubicBezTo>
                <a:cubicBezTo>
                  <a:pt x="11315" y="467"/>
                  <a:pt x="11345" y="485"/>
                  <a:pt x="11438" y="460"/>
                </a:cubicBezTo>
                <a:cubicBezTo>
                  <a:pt x="11480" y="449"/>
                  <a:pt x="11528" y="419"/>
                  <a:pt x="11559" y="483"/>
                </a:cubicBezTo>
                <a:cubicBezTo>
                  <a:pt x="11562" y="491"/>
                  <a:pt x="11581" y="496"/>
                  <a:pt x="11592" y="495"/>
                </a:cubicBezTo>
                <a:cubicBezTo>
                  <a:pt x="11721" y="483"/>
                  <a:pt x="11842" y="550"/>
                  <a:pt x="11974" y="531"/>
                </a:cubicBezTo>
                <a:cubicBezTo>
                  <a:pt x="12024" y="524"/>
                  <a:pt x="12075" y="574"/>
                  <a:pt x="12132" y="579"/>
                </a:cubicBezTo>
                <a:cubicBezTo>
                  <a:pt x="12192" y="584"/>
                  <a:pt x="12246" y="610"/>
                  <a:pt x="12313" y="630"/>
                </a:cubicBezTo>
                <a:cubicBezTo>
                  <a:pt x="12284" y="649"/>
                  <a:pt x="12266" y="615"/>
                  <a:pt x="12249" y="630"/>
                </a:cubicBezTo>
                <a:cubicBezTo>
                  <a:pt x="12265" y="669"/>
                  <a:pt x="12265" y="670"/>
                  <a:pt x="12301" y="680"/>
                </a:cubicBezTo>
                <a:cubicBezTo>
                  <a:pt x="12311" y="682"/>
                  <a:pt x="12318" y="683"/>
                  <a:pt x="12323" y="692"/>
                </a:cubicBezTo>
                <a:cubicBezTo>
                  <a:pt x="12360" y="751"/>
                  <a:pt x="12377" y="765"/>
                  <a:pt x="12426" y="783"/>
                </a:cubicBezTo>
                <a:cubicBezTo>
                  <a:pt x="12468" y="798"/>
                  <a:pt x="12507" y="820"/>
                  <a:pt x="12549" y="831"/>
                </a:cubicBezTo>
                <a:cubicBezTo>
                  <a:pt x="12607" y="846"/>
                  <a:pt x="12599" y="875"/>
                  <a:pt x="12564" y="921"/>
                </a:cubicBezTo>
                <a:cubicBezTo>
                  <a:pt x="12665" y="928"/>
                  <a:pt x="12678" y="1012"/>
                  <a:pt x="12714" y="1073"/>
                </a:cubicBezTo>
                <a:cubicBezTo>
                  <a:pt x="12744" y="1122"/>
                  <a:pt x="12728" y="1143"/>
                  <a:pt x="12671" y="1157"/>
                </a:cubicBezTo>
                <a:cubicBezTo>
                  <a:pt x="12552" y="1185"/>
                  <a:pt x="12434" y="1216"/>
                  <a:pt x="12307" y="1205"/>
                </a:cubicBezTo>
                <a:cubicBezTo>
                  <a:pt x="12318" y="1210"/>
                  <a:pt x="12327" y="1217"/>
                  <a:pt x="12338" y="1219"/>
                </a:cubicBezTo>
                <a:cubicBezTo>
                  <a:pt x="12353" y="1223"/>
                  <a:pt x="12370" y="1227"/>
                  <a:pt x="12384" y="1224"/>
                </a:cubicBezTo>
                <a:cubicBezTo>
                  <a:pt x="12433" y="1213"/>
                  <a:pt x="12478" y="1241"/>
                  <a:pt x="12524" y="1236"/>
                </a:cubicBezTo>
                <a:cubicBezTo>
                  <a:pt x="12576" y="1231"/>
                  <a:pt x="12607" y="1279"/>
                  <a:pt x="12655" y="1271"/>
                </a:cubicBezTo>
                <a:cubicBezTo>
                  <a:pt x="12657" y="1311"/>
                  <a:pt x="12641" y="1324"/>
                  <a:pt x="12613" y="1333"/>
                </a:cubicBezTo>
                <a:cubicBezTo>
                  <a:pt x="12559" y="1350"/>
                  <a:pt x="12504" y="1364"/>
                  <a:pt x="12457" y="1397"/>
                </a:cubicBezTo>
                <a:cubicBezTo>
                  <a:pt x="12442" y="1407"/>
                  <a:pt x="12425" y="1412"/>
                  <a:pt x="12415" y="1396"/>
                </a:cubicBezTo>
                <a:cubicBezTo>
                  <a:pt x="12390" y="1353"/>
                  <a:pt x="12350" y="1364"/>
                  <a:pt x="12314" y="1366"/>
                </a:cubicBezTo>
                <a:cubicBezTo>
                  <a:pt x="12128" y="1374"/>
                  <a:pt x="11944" y="1357"/>
                  <a:pt x="11759" y="1342"/>
                </a:cubicBezTo>
                <a:cubicBezTo>
                  <a:pt x="11725" y="1339"/>
                  <a:pt x="11691" y="1345"/>
                  <a:pt x="11656" y="1352"/>
                </a:cubicBezTo>
                <a:cubicBezTo>
                  <a:pt x="11872" y="1396"/>
                  <a:pt x="12093" y="1379"/>
                  <a:pt x="12312" y="1402"/>
                </a:cubicBezTo>
                <a:cubicBezTo>
                  <a:pt x="12271" y="1422"/>
                  <a:pt x="12227" y="1438"/>
                  <a:pt x="12189" y="1462"/>
                </a:cubicBezTo>
                <a:cubicBezTo>
                  <a:pt x="12155" y="1483"/>
                  <a:pt x="12123" y="1505"/>
                  <a:pt x="12092" y="1533"/>
                </a:cubicBezTo>
                <a:cubicBezTo>
                  <a:pt x="12050" y="1572"/>
                  <a:pt x="11993" y="1609"/>
                  <a:pt x="11924" y="1584"/>
                </a:cubicBezTo>
                <a:cubicBezTo>
                  <a:pt x="11906" y="1577"/>
                  <a:pt x="11884" y="1576"/>
                  <a:pt x="11871" y="1591"/>
                </a:cubicBezTo>
                <a:cubicBezTo>
                  <a:pt x="11829" y="1636"/>
                  <a:pt x="11774" y="1632"/>
                  <a:pt x="11722" y="1636"/>
                </a:cubicBezTo>
                <a:cubicBezTo>
                  <a:pt x="11612" y="1647"/>
                  <a:pt x="11502" y="1661"/>
                  <a:pt x="11392" y="1659"/>
                </a:cubicBezTo>
                <a:cubicBezTo>
                  <a:pt x="11357" y="1659"/>
                  <a:pt x="11320" y="1662"/>
                  <a:pt x="11292" y="1683"/>
                </a:cubicBezTo>
                <a:cubicBezTo>
                  <a:pt x="11259" y="1709"/>
                  <a:pt x="11223" y="1720"/>
                  <a:pt x="11186" y="1708"/>
                </a:cubicBezTo>
                <a:cubicBezTo>
                  <a:pt x="11145" y="1694"/>
                  <a:pt x="11145" y="1770"/>
                  <a:pt x="11102" y="1740"/>
                </a:cubicBezTo>
                <a:cubicBezTo>
                  <a:pt x="11095" y="1752"/>
                  <a:pt x="11098" y="1766"/>
                  <a:pt x="11106" y="1774"/>
                </a:cubicBezTo>
                <a:cubicBezTo>
                  <a:pt x="11121" y="1791"/>
                  <a:pt x="11131" y="1808"/>
                  <a:pt x="11131" y="1832"/>
                </a:cubicBezTo>
                <a:cubicBezTo>
                  <a:pt x="11131" y="1854"/>
                  <a:pt x="11123" y="1873"/>
                  <a:pt x="11099" y="1864"/>
                </a:cubicBezTo>
                <a:cubicBezTo>
                  <a:pt x="11006" y="1828"/>
                  <a:pt x="10914" y="1877"/>
                  <a:pt x="10822" y="1867"/>
                </a:cubicBezTo>
                <a:cubicBezTo>
                  <a:pt x="10791" y="1864"/>
                  <a:pt x="10748" y="1890"/>
                  <a:pt x="10738" y="1828"/>
                </a:cubicBezTo>
                <a:cubicBezTo>
                  <a:pt x="10735" y="1810"/>
                  <a:pt x="10684" y="1792"/>
                  <a:pt x="10665" y="1805"/>
                </a:cubicBezTo>
                <a:cubicBezTo>
                  <a:pt x="10625" y="1833"/>
                  <a:pt x="10593" y="1807"/>
                  <a:pt x="10558" y="1804"/>
                </a:cubicBezTo>
                <a:cubicBezTo>
                  <a:pt x="10558" y="1804"/>
                  <a:pt x="10558" y="1804"/>
                  <a:pt x="10558" y="1804"/>
                </a:cubicBezTo>
                <a:cubicBezTo>
                  <a:pt x="10577" y="1817"/>
                  <a:pt x="10589" y="1804"/>
                  <a:pt x="10591" y="1789"/>
                </a:cubicBezTo>
                <a:cubicBezTo>
                  <a:pt x="10594" y="1774"/>
                  <a:pt x="10583" y="1775"/>
                  <a:pt x="10568" y="1773"/>
                </a:cubicBezTo>
                <a:cubicBezTo>
                  <a:pt x="10471" y="1764"/>
                  <a:pt x="10379" y="1806"/>
                  <a:pt x="10286" y="1805"/>
                </a:cubicBezTo>
                <a:cubicBezTo>
                  <a:pt x="10197" y="1804"/>
                  <a:pt x="10106" y="1812"/>
                  <a:pt x="10016" y="1798"/>
                </a:cubicBezTo>
                <a:cubicBezTo>
                  <a:pt x="9997" y="1795"/>
                  <a:pt x="9976" y="1791"/>
                  <a:pt x="9972" y="1817"/>
                </a:cubicBezTo>
                <a:cubicBezTo>
                  <a:pt x="9970" y="1836"/>
                  <a:pt x="9988" y="1842"/>
                  <a:pt x="10003" y="1846"/>
                </a:cubicBezTo>
                <a:cubicBezTo>
                  <a:pt x="10039" y="1856"/>
                  <a:pt x="10072" y="1865"/>
                  <a:pt x="10113" y="1859"/>
                </a:cubicBezTo>
                <a:cubicBezTo>
                  <a:pt x="10180" y="1850"/>
                  <a:pt x="10250" y="1845"/>
                  <a:pt x="10318" y="1863"/>
                </a:cubicBezTo>
                <a:cubicBezTo>
                  <a:pt x="10316" y="1862"/>
                  <a:pt x="10316" y="1862"/>
                  <a:pt x="10316" y="1862"/>
                </a:cubicBezTo>
                <a:cubicBezTo>
                  <a:pt x="10312" y="1892"/>
                  <a:pt x="10292" y="1891"/>
                  <a:pt x="10268" y="1888"/>
                </a:cubicBezTo>
                <a:cubicBezTo>
                  <a:pt x="10195" y="1879"/>
                  <a:pt x="10123" y="1882"/>
                  <a:pt x="10038" y="1902"/>
                </a:cubicBezTo>
                <a:cubicBezTo>
                  <a:pt x="10074" y="1925"/>
                  <a:pt x="10099" y="1918"/>
                  <a:pt x="10122" y="1918"/>
                </a:cubicBezTo>
                <a:cubicBezTo>
                  <a:pt x="10145" y="1917"/>
                  <a:pt x="10166" y="1915"/>
                  <a:pt x="10174" y="1945"/>
                </a:cubicBezTo>
                <a:cubicBezTo>
                  <a:pt x="10177" y="1958"/>
                  <a:pt x="10191" y="1966"/>
                  <a:pt x="10200" y="1949"/>
                </a:cubicBezTo>
                <a:cubicBezTo>
                  <a:pt x="10223" y="1904"/>
                  <a:pt x="10256" y="1928"/>
                  <a:pt x="10289" y="1929"/>
                </a:cubicBezTo>
                <a:cubicBezTo>
                  <a:pt x="10393" y="1932"/>
                  <a:pt x="10493" y="1965"/>
                  <a:pt x="10597" y="1962"/>
                </a:cubicBezTo>
                <a:cubicBezTo>
                  <a:pt x="10613" y="1962"/>
                  <a:pt x="10629" y="1980"/>
                  <a:pt x="10647" y="1985"/>
                </a:cubicBezTo>
                <a:cubicBezTo>
                  <a:pt x="10691" y="2001"/>
                  <a:pt x="10728" y="2018"/>
                  <a:pt x="10774" y="1972"/>
                </a:cubicBezTo>
                <a:cubicBezTo>
                  <a:pt x="10817" y="1930"/>
                  <a:pt x="10883" y="1954"/>
                  <a:pt x="10936" y="1966"/>
                </a:cubicBezTo>
                <a:cubicBezTo>
                  <a:pt x="11023" y="1984"/>
                  <a:pt x="11119" y="1959"/>
                  <a:pt x="11197" y="2019"/>
                </a:cubicBezTo>
                <a:cubicBezTo>
                  <a:pt x="11268" y="1979"/>
                  <a:pt x="11336" y="2037"/>
                  <a:pt x="11407" y="2023"/>
                </a:cubicBezTo>
                <a:cubicBezTo>
                  <a:pt x="11443" y="2017"/>
                  <a:pt x="11474" y="2033"/>
                  <a:pt x="11500" y="2059"/>
                </a:cubicBezTo>
                <a:cubicBezTo>
                  <a:pt x="11552" y="2110"/>
                  <a:pt x="11588" y="2114"/>
                  <a:pt x="11651" y="2078"/>
                </a:cubicBezTo>
                <a:cubicBezTo>
                  <a:pt x="11673" y="2065"/>
                  <a:pt x="11781" y="2084"/>
                  <a:pt x="11794" y="2110"/>
                </a:cubicBezTo>
                <a:cubicBezTo>
                  <a:pt x="11802" y="2127"/>
                  <a:pt x="11806" y="2142"/>
                  <a:pt x="11825" y="2150"/>
                </a:cubicBezTo>
                <a:cubicBezTo>
                  <a:pt x="11839" y="2155"/>
                  <a:pt x="11858" y="2154"/>
                  <a:pt x="11862" y="2187"/>
                </a:cubicBezTo>
                <a:cubicBezTo>
                  <a:pt x="11764" y="2159"/>
                  <a:pt x="11691" y="2203"/>
                  <a:pt x="11627" y="2272"/>
                </a:cubicBezTo>
                <a:cubicBezTo>
                  <a:pt x="11633" y="2290"/>
                  <a:pt x="11652" y="2291"/>
                  <a:pt x="11671" y="2284"/>
                </a:cubicBezTo>
                <a:cubicBezTo>
                  <a:pt x="11723" y="2264"/>
                  <a:pt x="11767" y="2303"/>
                  <a:pt x="11817" y="2302"/>
                </a:cubicBezTo>
                <a:cubicBezTo>
                  <a:pt x="11840" y="2301"/>
                  <a:pt x="11842" y="2321"/>
                  <a:pt x="11846" y="2342"/>
                </a:cubicBezTo>
                <a:cubicBezTo>
                  <a:pt x="11849" y="2362"/>
                  <a:pt x="11866" y="2360"/>
                  <a:pt x="11879" y="2344"/>
                </a:cubicBezTo>
                <a:cubicBezTo>
                  <a:pt x="11877" y="2343"/>
                  <a:pt x="11877" y="2343"/>
                  <a:pt x="11877" y="2343"/>
                </a:cubicBezTo>
                <a:cubicBezTo>
                  <a:pt x="11882" y="2386"/>
                  <a:pt x="11894" y="2422"/>
                  <a:pt x="11969" y="2403"/>
                </a:cubicBezTo>
                <a:cubicBezTo>
                  <a:pt x="11963" y="2412"/>
                  <a:pt x="11957" y="2421"/>
                  <a:pt x="11951" y="2430"/>
                </a:cubicBezTo>
                <a:cubicBezTo>
                  <a:pt x="11927" y="2437"/>
                  <a:pt x="11903" y="2444"/>
                  <a:pt x="11879" y="2450"/>
                </a:cubicBezTo>
                <a:cubicBezTo>
                  <a:pt x="11873" y="2452"/>
                  <a:pt x="11867" y="2450"/>
                  <a:pt x="11861" y="2450"/>
                </a:cubicBezTo>
                <a:cubicBezTo>
                  <a:pt x="11859" y="2526"/>
                  <a:pt x="11792" y="2484"/>
                  <a:pt x="11759" y="2503"/>
                </a:cubicBezTo>
                <a:cubicBezTo>
                  <a:pt x="11727" y="2521"/>
                  <a:pt x="11704" y="2549"/>
                  <a:pt x="11664" y="2559"/>
                </a:cubicBezTo>
                <a:cubicBezTo>
                  <a:pt x="11602" y="2573"/>
                  <a:pt x="11542" y="2569"/>
                  <a:pt x="11481" y="2567"/>
                </a:cubicBezTo>
                <a:cubicBezTo>
                  <a:pt x="11457" y="2566"/>
                  <a:pt x="11425" y="2557"/>
                  <a:pt x="11416" y="2587"/>
                </a:cubicBezTo>
                <a:cubicBezTo>
                  <a:pt x="11409" y="2608"/>
                  <a:pt x="11435" y="2623"/>
                  <a:pt x="11446" y="2641"/>
                </a:cubicBezTo>
                <a:cubicBezTo>
                  <a:pt x="11444" y="2639"/>
                  <a:pt x="11444" y="2639"/>
                  <a:pt x="11444" y="2639"/>
                </a:cubicBezTo>
                <a:cubicBezTo>
                  <a:pt x="11351" y="2688"/>
                  <a:pt x="11260" y="2665"/>
                  <a:pt x="11170" y="2628"/>
                </a:cubicBezTo>
                <a:cubicBezTo>
                  <a:pt x="11186" y="2617"/>
                  <a:pt x="11199" y="2607"/>
                  <a:pt x="11221" y="2610"/>
                </a:cubicBezTo>
                <a:cubicBezTo>
                  <a:pt x="11261" y="2614"/>
                  <a:pt x="11302" y="2613"/>
                  <a:pt x="11343" y="2613"/>
                </a:cubicBezTo>
                <a:cubicBezTo>
                  <a:pt x="11358" y="2613"/>
                  <a:pt x="11376" y="2610"/>
                  <a:pt x="11375" y="2589"/>
                </a:cubicBezTo>
                <a:cubicBezTo>
                  <a:pt x="11375" y="2575"/>
                  <a:pt x="11363" y="2570"/>
                  <a:pt x="11349" y="2569"/>
                </a:cubicBezTo>
                <a:cubicBezTo>
                  <a:pt x="11279" y="2559"/>
                  <a:pt x="11211" y="2562"/>
                  <a:pt x="11142" y="2585"/>
                </a:cubicBezTo>
                <a:cubicBezTo>
                  <a:pt x="11151" y="2605"/>
                  <a:pt x="11171" y="2609"/>
                  <a:pt x="11172" y="2628"/>
                </a:cubicBezTo>
                <a:cubicBezTo>
                  <a:pt x="11095" y="2654"/>
                  <a:pt x="11017" y="2643"/>
                  <a:pt x="10944" y="2622"/>
                </a:cubicBezTo>
                <a:cubicBezTo>
                  <a:pt x="10866" y="2600"/>
                  <a:pt x="10789" y="2600"/>
                  <a:pt x="10710" y="2599"/>
                </a:cubicBezTo>
                <a:cubicBezTo>
                  <a:pt x="10688" y="2599"/>
                  <a:pt x="10667" y="2602"/>
                  <a:pt x="10644" y="2597"/>
                </a:cubicBezTo>
                <a:cubicBezTo>
                  <a:pt x="10613" y="2589"/>
                  <a:pt x="10571" y="2598"/>
                  <a:pt x="10583" y="2540"/>
                </a:cubicBezTo>
                <a:cubicBezTo>
                  <a:pt x="10588" y="2513"/>
                  <a:pt x="10561" y="2516"/>
                  <a:pt x="10543" y="2517"/>
                </a:cubicBezTo>
                <a:cubicBezTo>
                  <a:pt x="10515" y="2520"/>
                  <a:pt x="10512" y="2530"/>
                  <a:pt x="10532" y="2551"/>
                </a:cubicBezTo>
                <a:cubicBezTo>
                  <a:pt x="10542" y="2562"/>
                  <a:pt x="10533" y="2575"/>
                  <a:pt x="10518" y="2579"/>
                </a:cubicBezTo>
                <a:cubicBezTo>
                  <a:pt x="10503" y="2583"/>
                  <a:pt x="10487" y="2591"/>
                  <a:pt x="10472" y="2588"/>
                </a:cubicBezTo>
                <a:cubicBezTo>
                  <a:pt x="10399" y="2575"/>
                  <a:pt x="10321" y="2599"/>
                  <a:pt x="10251" y="2572"/>
                </a:cubicBezTo>
                <a:cubicBezTo>
                  <a:pt x="10188" y="2547"/>
                  <a:pt x="10125" y="2556"/>
                  <a:pt x="10066" y="2568"/>
                </a:cubicBezTo>
                <a:cubicBezTo>
                  <a:pt x="10021" y="2578"/>
                  <a:pt x="9978" y="2583"/>
                  <a:pt x="9916" y="2573"/>
                </a:cubicBezTo>
                <a:cubicBezTo>
                  <a:pt x="9940" y="2590"/>
                  <a:pt x="9946" y="2597"/>
                  <a:pt x="9955" y="2600"/>
                </a:cubicBezTo>
                <a:cubicBezTo>
                  <a:pt x="10027" y="2625"/>
                  <a:pt x="10037" y="2630"/>
                  <a:pt x="10009" y="2692"/>
                </a:cubicBezTo>
                <a:cubicBezTo>
                  <a:pt x="9991" y="2731"/>
                  <a:pt x="10024" y="2741"/>
                  <a:pt x="10021" y="2765"/>
                </a:cubicBezTo>
                <a:cubicBezTo>
                  <a:pt x="10012" y="2764"/>
                  <a:pt x="10003" y="2761"/>
                  <a:pt x="9994" y="2762"/>
                </a:cubicBezTo>
                <a:cubicBezTo>
                  <a:pt x="9983" y="2764"/>
                  <a:pt x="9971" y="2769"/>
                  <a:pt x="9960" y="2774"/>
                </a:cubicBezTo>
                <a:cubicBezTo>
                  <a:pt x="9959" y="2774"/>
                  <a:pt x="9960" y="2787"/>
                  <a:pt x="9964" y="2790"/>
                </a:cubicBezTo>
                <a:cubicBezTo>
                  <a:pt x="9978" y="2800"/>
                  <a:pt x="9994" y="2796"/>
                  <a:pt x="10006" y="2787"/>
                </a:cubicBezTo>
                <a:cubicBezTo>
                  <a:pt x="10013" y="2782"/>
                  <a:pt x="10015" y="2771"/>
                  <a:pt x="10019" y="2763"/>
                </a:cubicBezTo>
                <a:cubicBezTo>
                  <a:pt x="10040" y="2754"/>
                  <a:pt x="10055" y="2765"/>
                  <a:pt x="10066" y="2782"/>
                </a:cubicBezTo>
                <a:cubicBezTo>
                  <a:pt x="10075" y="2796"/>
                  <a:pt x="10085" y="2809"/>
                  <a:pt x="10103" y="2800"/>
                </a:cubicBezTo>
                <a:cubicBezTo>
                  <a:pt x="10158" y="2774"/>
                  <a:pt x="10197" y="2829"/>
                  <a:pt x="10248" y="2827"/>
                </a:cubicBezTo>
                <a:cubicBezTo>
                  <a:pt x="10269" y="2826"/>
                  <a:pt x="10273" y="2854"/>
                  <a:pt x="10266" y="2872"/>
                </a:cubicBezTo>
                <a:cubicBezTo>
                  <a:pt x="10258" y="2893"/>
                  <a:pt x="10245" y="2899"/>
                  <a:pt x="10226" y="2876"/>
                </a:cubicBezTo>
                <a:cubicBezTo>
                  <a:pt x="10197" y="2840"/>
                  <a:pt x="10174" y="2898"/>
                  <a:pt x="10157" y="2888"/>
                </a:cubicBezTo>
                <a:cubicBezTo>
                  <a:pt x="10101" y="2857"/>
                  <a:pt x="10125" y="2913"/>
                  <a:pt x="10111" y="2925"/>
                </a:cubicBezTo>
                <a:cubicBezTo>
                  <a:pt x="10084" y="2949"/>
                  <a:pt x="10102" y="3013"/>
                  <a:pt x="10037" y="3005"/>
                </a:cubicBezTo>
                <a:cubicBezTo>
                  <a:pt x="10000" y="3000"/>
                  <a:pt x="9959" y="3013"/>
                  <a:pt x="9968" y="2949"/>
                </a:cubicBezTo>
                <a:cubicBezTo>
                  <a:pt x="9971" y="2927"/>
                  <a:pt x="9887" y="2865"/>
                  <a:pt x="9860" y="2863"/>
                </a:cubicBezTo>
                <a:cubicBezTo>
                  <a:pt x="9841" y="2862"/>
                  <a:pt x="9822" y="2865"/>
                  <a:pt x="9803" y="2864"/>
                </a:cubicBezTo>
                <a:cubicBezTo>
                  <a:pt x="9769" y="2863"/>
                  <a:pt x="9737" y="2859"/>
                  <a:pt x="9749" y="2811"/>
                </a:cubicBezTo>
                <a:cubicBezTo>
                  <a:pt x="9753" y="2796"/>
                  <a:pt x="9743" y="2787"/>
                  <a:pt x="9731" y="2783"/>
                </a:cubicBezTo>
                <a:cubicBezTo>
                  <a:pt x="9712" y="2776"/>
                  <a:pt x="9714" y="2795"/>
                  <a:pt x="9709" y="2805"/>
                </a:cubicBezTo>
                <a:cubicBezTo>
                  <a:pt x="9689" y="2844"/>
                  <a:pt x="9670" y="2836"/>
                  <a:pt x="9646" y="2808"/>
                </a:cubicBezTo>
                <a:cubicBezTo>
                  <a:pt x="9622" y="2778"/>
                  <a:pt x="9603" y="2746"/>
                  <a:pt x="9593" y="2709"/>
                </a:cubicBezTo>
                <a:cubicBezTo>
                  <a:pt x="9584" y="2678"/>
                  <a:pt x="9567" y="2660"/>
                  <a:pt x="9531" y="2669"/>
                </a:cubicBezTo>
                <a:cubicBezTo>
                  <a:pt x="9515" y="2674"/>
                  <a:pt x="9488" y="2659"/>
                  <a:pt x="9483" y="2683"/>
                </a:cubicBezTo>
                <a:cubicBezTo>
                  <a:pt x="9477" y="2706"/>
                  <a:pt x="9479" y="2733"/>
                  <a:pt x="9505" y="2747"/>
                </a:cubicBezTo>
                <a:cubicBezTo>
                  <a:pt x="9519" y="2755"/>
                  <a:pt x="9536" y="2758"/>
                  <a:pt x="9547" y="2768"/>
                </a:cubicBezTo>
                <a:cubicBezTo>
                  <a:pt x="9568" y="2786"/>
                  <a:pt x="9586" y="2807"/>
                  <a:pt x="9541" y="2819"/>
                </a:cubicBezTo>
                <a:cubicBezTo>
                  <a:pt x="9539" y="2820"/>
                  <a:pt x="9536" y="2823"/>
                  <a:pt x="9535" y="2826"/>
                </a:cubicBezTo>
                <a:cubicBezTo>
                  <a:pt x="9523" y="2931"/>
                  <a:pt x="9446" y="2913"/>
                  <a:pt x="9380" y="2906"/>
                </a:cubicBezTo>
                <a:cubicBezTo>
                  <a:pt x="9362" y="2927"/>
                  <a:pt x="9380" y="2938"/>
                  <a:pt x="9386" y="2951"/>
                </a:cubicBezTo>
                <a:cubicBezTo>
                  <a:pt x="9396" y="2975"/>
                  <a:pt x="9397" y="2997"/>
                  <a:pt x="9362" y="2994"/>
                </a:cubicBezTo>
                <a:cubicBezTo>
                  <a:pt x="9331" y="2991"/>
                  <a:pt x="9303" y="3007"/>
                  <a:pt x="9269" y="2999"/>
                </a:cubicBezTo>
                <a:cubicBezTo>
                  <a:pt x="9217" y="2986"/>
                  <a:pt x="9163" y="2974"/>
                  <a:pt x="9107" y="2994"/>
                </a:cubicBezTo>
                <a:cubicBezTo>
                  <a:pt x="9086" y="3002"/>
                  <a:pt x="9060" y="2996"/>
                  <a:pt x="9071" y="2960"/>
                </a:cubicBezTo>
                <a:cubicBezTo>
                  <a:pt x="9075" y="2947"/>
                  <a:pt x="9085" y="2919"/>
                  <a:pt x="9064" y="2926"/>
                </a:cubicBezTo>
                <a:cubicBezTo>
                  <a:pt x="9034" y="2937"/>
                  <a:pt x="8991" y="2886"/>
                  <a:pt x="8975" y="2940"/>
                </a:cubicBezTo>
                <a:cubicBezTo>
                  <a:pt x="8962" y="2985"/>
                  <a:pt x="8937" y="2985"/>
                  <a:pt x="8899" y="2982"/>
                </a:cubicBezTo>
                <a:cubicBezTo>
                  <a:pt x="8833" y="2977"/>
                  <a:pt x="8767" y="2982"/>
                  <a:pt x="8702" y="2978"/>
                </a:cubicBezTo>
                <a:cubicBezTo>
                  <a:pt x="8639" y="2975"/>
                  <a:pt x="8634" y="2960"/>
                  <a:pt x="8665" y="2901"/>
                </a:cubicBezTo>
                <a:cubicBezTo>
                  <a:pt x="8673" y="2887"/>
                  <a:pt x="8680" y="2871"/>
                  <a:pt x="8666" y="2859"/>
                </a:cubicBezTo>
                <a:cubicBezTo>
                  <a:pt x="8658" y="2853"/>
                  <a:pt x="8642" y="2853"/>
                  <a:pt x="8630" y="2854"/>
                </a:cubicBezTo>
                <a:cubicBezTo>
                  <a:pt x="8608" y="2855"/>
                  <a:pt x="8594" y="2868"/>
                  <a:pt x="8595" y="2890"/>
                </a:cubicBezTo>
                <a:cubicBezTo>
                  <a:pt x="8596" y="2920"/>
                  <a:pt x="8613" y="2951"/>
                  <a:pt x="8587" y="2985"/>
                </a:cubicBezTo>
                <a:cubicBezTo>
                  <a:pt x="8528" y="2955"/>
                  <a:pt x="8465" y="2913"/>
                  <a:pt x="8413" y="2998"/>
                </a:cubicBezTo>
                <a:cubicBezTo>
                  <a:pt x="8384" y="2969"/>
                  <a:pt x="8443" y="2958"/>
                  <a:pt x="8418" y="2940"/>
                </a:cubicBezTo>
                <a:cubicBezTo>
                  <a:pt x="8388" y="2919"/>
                  <a:pt x="8339" y="2926"/>
                  <a:pt x="8325" y="2942"/>
                </a:cubicBezTo>
                <a:cubicBezTo>
                  <a:pt x="8289" y="2987"/>
                  <a:pt x="8246" y="2968"/>
                  <a:pt x="8205" y="2972"/>
                </a:cubicBezTo>
                <a:cubicBezTo>
                  <a:pt x="8170" y="2975"/>
                  <a:pt x="8130" y="2953"/>
                  <a:pt x="8101" y="2992"/>
                </a:cubicBezTo>
                <a:cubicBezTo>
                  <a:pt x="8009" y="2979"/>
                  <a:pt x="7914" y="2987"/>
                  <a:pt x="7824" y="2961"/>
                </a:cubicBezTo>
                <a:cubicBezTo>
                  <a:pt x="7780" y="2947"/>
                  <a:pt x="7767" y="2905"/>
                  <a:pt x="7787" y="2860"/>
                </a:cubicBezTo>
                <a:cubicBezTo>
                  <a:pt x="7794" y="2845"/>
                  <a:pt x="7801" y="2829"/>
                  <a:pt x="7783" y="2819"/>
                </a:cubicBezTo>
                <a:cubicBezTo>
                  <a:pt x="7765" y="2810"/>
                  <a:pt x="7754" y="2826"/>
                  <a:pt x="7745" y="2838"/>
                </a:cubicBezTo>
                <a:cubicBezTo>
                  <a:pt x="7732" y="2856"/>
                  <a:pt x="7722" y="2875"/>
                  <a:pt x="7712" y="2892"/>
                </a:cubicBezTo>
                <a:cubicBezTo>
                  <a:pt x="7718" y="2924"/>
                  <a:pt x="7767" y="2918"/>
                  <a:pt x="7763" y="2957"/>
                </a:cubicBezTo>
                <a:cubicBezTo>
                  <a:pt x="7743" y="2972"/>
                  <a:pt x="7718" y="2974"/>
                  <a:pt x="7696" y="2974"/>
                </a:cubicBezTo>
                <a:cubicBezTo>
                  <a:pt x="7674" y="2974"/>
                  <a:pt x="7640" y="2972"/>
                  <a:pt x="7663" y="2930"/>
                </a:cubicBezTo>
                <a:cubicBezTo>
                  <a:pt x="7674" y="2911"/>
                  <a:pt x="7665" y="2892"/>
                  <a:pt x="7642" y="2887"/>
                </a:cubicBezTo>
                <a:cubicBezTo>
                  <a:pt x="7615" y="2882"/>
                  <a:pt x="7619" y="2904"/>
                  <a:pt x="7613" y="2922"/>
                </a:cubicBezTo>
                <a:cubicBezTo>
                  <a:pt x="7590" y="2984"/>
                  <a:pt x="7525" y="3002"/>
                  <a:pt x="7466" y="2965"/>
                </a:cubicBezTo>
                <a:cubicBezTo>
                  <a:pt x="7458" y="2960"/>
                  <a:pt x="7451" y="2951"/>
                  <a:pt x="7458" y="2941"/>
                </a:cubicBezTo>
                <a:cubicBezTo>
                  <a:pt x="7462" y="2934"/>
                  <a:pt x="7470" y="2926"/>
                  <a:pt x="7477" y="2924"/>
                </a:cubicBezTo>
                <a:cubicBezTo>
                  <a:pt x="7486" y="2922"/>
                  <a:pt x="7497" y="2924"/>
                  <a:pt x="7505" y="2928"/>
                </a:cubicBezTo>
                <a:cubicBezTo>
                  <a:pt x="7553" y="2957"/>
                  <a:pt x="7568" y="2921"/>
                  <a:pt x="7583" y="2888"/>
                </a:cubicBezTo>
                <a:cubicBezTo>
                  <a:pt x="7599" y="2852"/>
                  <a:pt x="7572" y="2812"/>
                  <a:pt x="7536" y="2824"/>
                </a:cubicBezTo>
                <a:cubicBezTo>
                  <a:pt x="7487" y="2840"/>
                  <a:pt x="7445" y="2844"/>
                  <a:pt x="7394" y="2825"/>
                </a:cubicBezTo>
                <a:cubicBezTo>
                  <a:pt x="7346" y="2806"/>
                  <a:pt x="7353" y="2868"/>
                  <a:pt x="7329" y="2888"/>
                </a:cubicBezTo>
                <a:cubicBezTo>
                  <a:pt x="7327" y="2862"/>
                  <a:pt x="7336" y="2822"/>
                  <a:pt x="7288" y="2856"/>
                </a:cubicBezTo>
                <a:cubicBezTo>
                  <a:pt x="7293" y="2844"/>
                  <a:pt x="7292" y="2822"/>
                  <a:pt x="7285" y="2823"/>
                </a:cubicBezTo>
                <a:cubicBezTo>
                  <a:pt x="7255" y="2826"/>
                  <a:pt x="7227" y="2830"/>
                  <a:pt x="7201" y="2809"/>
                </a:cubicBezTo>
                <a:cubicBezTo>
                  <a:pt x="7200" y="2807"/>
                  <a:pt x="7185" y="2817"/>
                  <a:pt x="7182" y="2824"/>
                </a:cubicBezTo>
                <a:cubicBezTo>
                  <a:pt x="7177" y="2833"/>
                  <a:pt x="7187" y="2840"/>
                  <a:pt x="7193" y="2846"/>
                </a:cubicBezTo>
                <a:cubicBezTo>
                  <a:pt x="7223" y="2876"/>
                  <a:pt x="7257" y="2859"/>
                  <a:pt x="7290" y="2854"/>
                </a:cubicBezTo>
                <a:cubicBezTo>
                  <a:pt x="7300" y="2869"/>
                  <a:pt x="7283" y="2919"/>
                  <a:pt x="7331" y="2885"/>
                </a:cubicBezTo>
                <a:cubicBezTo>
                  <a:pt x="7329" y="2966"/>
                  <a:pt x="7326" y="2966"/>
                  <a:pt x="7265" y="2989"/>
                </a:cubicBezTo>
                <a:cubicBezTo>
                  <a:pt x="7180" y="3020"/>
                  <a:pt x="7096" y="3039"/>
                  <a:pt x="7004" y="3010"/>
                </a:cubicBezTo>
                <a:cubicBezTo>
                  <a:pt x="6977" y="3002"/>
                  <a:pt x="6943" y="3019"/>
                  <a:pt x="6913" y="3021"/>
                </a:cubicBezTo>
                <a:cubicBezTo>
                  <a:pt x="6755" y="3030"/>
                  <a:pt x="6598" y="3048"/>
                  <a:pt x="6441" y="3044"/>
                </a:cubicBezTo>
                <a:cubicBezTo>
                  <a:pt x="6282" y="3040"/>
                  <a:pt x="6124" y="3053"/>
                  <a:pt x="5965" y="3047"/>
                </a:cubicBezTo>
                <a:cubicBezTo>
                  <a:pt x="5897" y="3044"/>
                  <a:pt x="5829" y="3066"/>
                  <a:pt x="5760" y="3053"/>
                </a:cubicBezTo>
                <a:cubicBezTo>
                  <a:pt x="5692" y="3041"/>
                  <a:pt x="5620" y="3071"/>
                  <a:pt x="5555" y="3033"/>
                </a:cubicBezTo>
                <a:cubicBezTo>
                  <a:pt x="5550" y="3030"/>
                  <a:pt x="5541" y="3030"/>
                  <a:pt x="5537" y="3032"/>
                </a:cubicBezTo>
                <a:cubicBezTo>
                  <a:pt x="5435" y="3104"/>
                  <a:pt x="5320" y="3061"/>
                  <a:pt x="5212" y="3070"/>
                </a:cubicBezTo>
                <a:cubicBezTo>
                  <a:pt x="5154" y="3074"/>
                  <a:pt x="5095" y="3040"/>
                  <a:pt x="5038" y="3076"/>
                </a:cubicBezTo>
                <a:cubicBezTo>
                  <a:pt x="4959" y="3043"/>
                  <a:pt x="4871" y="3106"/>
                  <a:pt x="4794" y="3053"/>
                </a:cubicBezTo>
                <a:cubicBezTo>
                  <a:pt x="4730" y="3070"/>
                  <a:pt x="4659" y="3010"/>
                  <a:pt x="4599" y="3070"/>
                </a:cubicBezTo>
                <a:cubicBezTo>
                  <a:pt x="4537" y="3063"/>
                  <a:pt x="4476" y="3084"/>
                  <a:pt x="4414" y="3083"/>
                </a:cubicBezTo>
                <a:cubicBezTo>
                  <a:pt x="4313" y="3082"/>
                  <a:pt x="4213" y="3086"/>
                  <a:pt x="4112" y="3075"/>
                </a:cubicBezTo>
                <a:cubicBezTo>
                  <a:pt x="4054" y="3069"/>
                  <a:pt x="3993" y="3074"/>
                  <a:pt x="3936" y="3083"/>
                </a:cubicBezTo>
                <a:cubicBezTo>
                  <a:pt x="3832" y="3100"/>
                  <a:pt x="3733" y="3047"/>
                  <a:pt x="3631" y="3073"/>
                </a:cubicBezTo>
                <a:cubicBezTo>
                  <a:pt x="3587" y="3031"/>
                  <a:pt x="3519" y="3066"/>
                  <a:pt x="3474" y="3019"/>
                </a:cubicBezTo>
                <a:cubicBezTo>
                  <a:pt x="3457" y="3000"/>
                  <a:pt x="3413" y="2988"/>
                  <a:pt x="3410" y="3045"/>
                </a:cubicBezTo>
                <a:cubicBezTo>
                  <a:pt x="3408" y="3073"/>
                  <a:pt x="3388" y="3079"/>
                  <a:pt x="3362" y="3072"/>
                </a:cubicBezTo>
                <a:cubicBezTo>
                  <a:pt x="3227" y="3034"/>
                  <a:pt x="3086" y="3066"/>
                  <a:pt x="2952" y="3044"/>
                </a:cubicBezTo>
                <a:cubicBezTo>
                  <a:pt x="2851" y="3028"/>
                  <a:pt x="2745" y="3064"/>
                  <a:pt x="2650" y="3010"/>
                </a:cubicBezTo>
                <a:cubicBezTo>
                  <a:pt x="2628" y="2998"/>
                  <a:pt x="2607" y="3010"/>
                  <a:pt x="2585" y="3013"/>
                </a:cubicBezTo>
                <a:cubicBezTo>
                  <a:pt x="2560" y="3015"/>
                  <a:pt x="2543" y="3004"/>
                  <a:pt x="2539" y="2977"/>
                </a:cubicBezTo>
                <a:cubicBezTo>
                  <a:pt x="2537" y="2980"/>
                  <a:pt x="2537" y="2980"/>
                  <a:pt x="2537" y="2980"/>
                </a:cubicBezTo>
                <a:cubicBezTo>
                  <a:pt x="2589" y="2947"/>
                  <a:pt x="2592" y="2945"/>
                  <a:pt x="2552" y="2903"/>
                </a:cubicBezTo>
                <a:cubicBezTo>
                  <a:pt x="2533" y="2883"/>
                  <a:pt x="2541" y="2855"/>
                  <a:pt x="2524" y="2837"/>
                </a:cubicBezTo>
                <a:cubicBezTo>
                  <a:pt x="2485" y="2835"/>
                  <a:pt x="2441" y="2869"/>
                  <a:pt x="2407" y="2821"/>
                </a:cubicBezTo>
                <a:cubicBezTo>
                  <a:pt x="2397" y="2807"/>
                  <a:pt x="2379" y="2812"/>
                  <a:pt x="2363" y="2815"/>
                </a:cubicBezTo>
                <a:cubicBezTo>
                  <a:pt x="2322" y="2824"/>
                  <a:pt x="2288" y="2869"/>
                  <a:pt x="2289" y="2919"/>
                </a:cubicBezTo>
                <a:cubicBezTo>
                  <a:pt x="2290" y="2969"/>
                  <a:pt x="2321" y="2989"/>
                  <a:pt x="2368" y="2989"/>
                </a:cubicBezTo>
                <a:cubicBezTo>
                  <a:pt x="2366" y="2986"/>
                  <a:pt x="2366" y="2986"/>
                  <a:pt x="2366" y="2986"/>
                </a:cubicBezTo>
                <a:cubicBezTo>
                  <a:pt x="2342" y="3014"/>
                  <a:pt x="2310" y="3014"/>
                  <a:pt x="2279" y="3007"/>
                </a:cubicBezTo>
                <a:cubicBezTo>
                  <a:pt x="2226" y="2997"/>
                  <a:pt x="2175" y="2990"/>
                  <a:pt x="2123" y="3013"/>
                </a:cubicBezTo>
                <a:cubicBezTo>
                  <a:pt x="2105" y="3021"/>
                  <a:pt x="2079" y="3016"/>
                  <a:pt x="2058" y="3013"/>
                </a:cubicBezTo>
                <a:cubicBezTo>
                  <a:pt x="2050" y="3012"/>
                  <a:pt x="2040" y="3003"/>
                  <a:pt x="2038" y="2996"/>
                </a:cubicBezTo>
                <a:cubicBezTo>
                  <a:pt x="2033" y="2981"/>
                  <a:pt x="2045" y="2973"/>
                  <a:pt x="2057" y="2971"/>
                </a:cubicBezTo>
                <a:cubicBezTo>
                  <a:pt x="2082" y="2967"/>
                  <a:pt x="2108" y="2967"/>
                  <a:pt x="2132" y="2964"/>
                </a:cubicBezTo>
                <a:cubicBezTo>
                  <a:pt x="2150" y="2962"/>
                  <a:pt x="2173" y="2965"/>
                  <a:pt x="2176" y="2938"/>
                </a:cubicBezTo>
                <a:cubicBezTo>
                  <a:pt x="2179" y="2913"/>
                  <a:pt x="2176" y="2887"/>
                  <a:pt x="2157" y="2868"/>
                </a:cubicBezTo>
                <a:cubicBezTo>
                  <a:pt x="2142" y="2853"/>
                  <a:pt x="2128" y="2863"/>
                  <a:pt x="2116" y="2874"/>
                </a:cubicBezTo>
                <a:cubicBezTo>
                  <a:pt x="2070" y="2919"/>
                  <a:pt x="2028" y="2923"/>
                  <a:pt x="1980" y="2871"/>
                </a:cubicBezTo>
                <a:cubicBezTo>
                  <a:pt x="1954" y="2843"/>
                  <a:pt x="1912" y="2850"/>
                  <a:pt x="1886" y="2876"/>
                </a:cubicBezTo>
                <a:cubicBezTo>
                  <a:pt x="1837" y="2925"/>
                  <a:pt x="1791" y="2921"/>
                  <a:pt x="1737" y="2887"/>
                </a:cubicBezTo>
                <a:cubicBezTo>
                  <a:pt x="1689" y="2857"/>
                  <a:pt x="1636" y="2881"/>
                  <a:pt x="1586" y="2883"/>
                </a:cubicBezTo>
                <a:cubicBezTo>
                  <a:pt x="1550" y="2885"/>
                  <a:pt x="1525" y="2884"/>
                  <a:pt x="1514" y="2844"/>
                </a:cubicBezTo>
                <a:cubicBezTo>
                  <a:pt x="1502" y="2806"/>
                  <a:pt x="1473" y="2810"/>
                  <a:pt x="1464" y="2839"/>
                </a:cubicBezTo>
                <a:cubicBezTo>
                  <a:pt x="1447" y="2896"/>
                  <a:pt x="1399" y="2856"/>
                  <a:pt x="1369" y="2877"/>
                </a:cubicBezTo>
                <a:cubicBezTo>
                  <a:pt x="1341" y="2895"/>
                  <a:pt x="1302" y="2887"/>
                  <a:pt x="1287" y="2843"/>
                </a:cubicBezTo>
                <a:cubicBezTo>
                  <a:pt x="1284" y="2836"/>
                  <a:pt x="1274" y="2831"/>
                  <a:pt x="1268" y="2825"/>
                </a:cubicBezTo>
                <a:cubicBezTo>
                  <a:pt x="1225" y="2880"/>
                  <a:pt x="1175" y="2817"/>
                  <a:pt x="1128" y="2833"/>
                </a:cubicBezTo>
                <a:cubicBezTo>
                  <a:pt x="1085" y="2846"/>
                  <a:pt x="1041" y="2841"/>
                  <a:pt x="1017" y="2789"/>
                </a:cubicBezTo>
                <a:cubicBezTo>
                  <a:pt x="1008" y="2769"/>
                  <a:pt x="986" y="2758"/>
                  <a:pt x="963" y="2756"/>
                </a:cubicBezTo>
                <a:cubicBezTo>
                  <a:pt x="937" y="2753"/>
                  <a:pt x="915" y="2739"/>
                  <a:pt x="896" y="2724"/>
                </a:cubicBezTo>
                <a:cubicBezTo>
                  <a:pt x="850" y="2689"/>
                  <a:pt x="848" y="2674"/>
                  <a:pt x="882" y="2614"/>
                </a:cubicBezTo>
                <a:cubicBezTo>
                  <a:pt x="857" y="2607"/>
                  <a:pt x="834" y="2596"/>
                  <a:pt x="810" y="2593"/>
                </a:cubicBezTo>
                <a:cubicBezTo>
                  <a:pt x="778" y="2590"/>
                  <a:pt x="748" y="2597"/>
                  <a:pt x="748" y="2546"/>
                </a:cubicBezTo>
                <a:cubicBezTo>
                  <a:pt x="749" y="2506"/>
                  <a:pt x="690" y="2535"/>
                  <a:pt x="676" y="2495"/>
                </a:cubicBezTo>
                <a:cubicBezTo>
                  <a:pt x="698" y="2470"/>
                  <a:pt x="749" y="2475"/>
                  <a:pt x="757" y="2431"/>
                </a:cubicBezTo>
                <a:cubicBezTo>
                  <a:pt x="757" y="2428"/>
                  <a:pt x="769" y="2423"/>
                  <a:pt x="773" y="2425"/>
                </a:cubicBezTo>
                <a:cubicBezTo>
                  <a:pt x="841" y="2456"/>
                  <a:pt x="901" y="2410"/>
                  <a:pt x="965" y="2403"/>
                </a:cubicBezTo>
                <a:cubicBezTo>
                  <a:pt x="993" y="2400"/>
                  <a:pt x="1017" y="2396"/>
                  <a:pt x="1040" y="2424"/>
                </a:cubicBezTo>
                <a:cubicBezTo>
                  <a:pt x="1065" y="2455"/>
                  <a:pt x="1111" y="2453"/>
                  <a:pt x="1135" y="2430"/>
                </a:cubicBezTo>
                <a:cubicBezTo>
                  <a:pt x="1197" y="2372"/>
                  <a:pt x="1271" y="2399"/>
                  <a:pt x="1339" y="2388"/>
                </a:cubicBezTo>
                <a:cubicBezTo>
                  <a:pt x="1341" y="2388"/>
                  <a:pt x="1345" y="2390"/>
                  <a:pt x="1347" y="2392"/>
                </a:cubicBezTo>
                <a:cubicBezTo>
                  <a:pt x="1400" y="2418"/>
                  <a:pt x="1426" y="2343"/>
                  <a:pt x="1476" y="2359"/>
                </a:cubicBezTo>
                <a:cubicBezTo>
                  <a:pt x="1520" y="2372"/>
                  <a:pt x="1563" y="2376"/>
                  <a:pt x="1612" y="2373"/>
                </a:cubicBezTo>
                <a:cubicBezTo>
                  <a:pt x="1738" y="2365"/>
                  <a:pt x="1860" y="2317"/>
                  <a:pt x="1989" y="2344"/>
                </a:cubicBezTo>
                <a:cubicBezTo>
                  <a:pt x="2058" y="2358"/>
                  <a:pt x="2122" y="2330"/>
                  <a:pt x="2172" y="2274"/>
                </a:cubicBezTo>
                <a:cubicBezTo>
                  <a:pt x="2183" y="2303"/>
                  <a:pt x="2177" y="2341"/>
                  <a:pt x="2223" y="2321"/>
                </a:cubicBezTo>
                <a:cubicBezTo>
                  <a:pt x="2243" y="2312"/>
                  <a:pt x="2266" y="2312"/>
                  <a:pt x="2287" y="2307"/>
                </a:cubicBezTo>
                <a:cubicBezTo>
                  <a:pt x="2340" y="2296"/>
                  <a:pt x="2354" y="2266"/>
                  <a:pt x="2333" y="2218"/>
                </a:cubicBezTo>
                <a:cubicBezTo>
                  <a:pt x="2358" y="2224"/>
                  <a:pt x="2368" y="2260"/>
                  <a:pt x="2399" y="2258"/>
                </a:cubicBezTo>
                <a:cubicBezTo>
                  <a:pt x="2401" y="2195"/>
                  <a:pt x="2369" y="2203"/>
                  <a:pt x="2334" y="2219"/>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思源黑体 CN Bold" panose="020B0800000000000000" pitchFamily="34" charset="-122"/>
              <a:ea typeface="思源黑体 CN Bold" panose="020B0800000000000000" pitchFamily="34" charset="-122"/>
            </a:endParaRPr>
          </a:p>
        </p:txBody>
      </p:sp>
      <p:pic>
        <p:nvPicPr>
          <p:cNvPr id="13" name="图片 12"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flipH="1">
            <a:off x="9974261"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pic>
        <p:nvPicPr>
          <p:cNvPr id="14" name="图片 13"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a:off x="0"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grpSp>
        <p:nvGrpSpPr>
          <p:cNvPr id="2" name="组合 1"/>
          <p:cNvGrpSpPr/>
          <p:nvPr/>
        </p:nvGrpSpPr>
        <p:grpSpPr>
          <a:xfrm>
            <a:off x="1002030" y="1760220"/>
            <a:ext cx="2778125" cy="3883025"/>
            <a:chOff x="934015" y="1851557"/>
            <a:chExt cx="3328334" cy="4316814"/>
          </a:xfrm>
        </p:grpSpPr>
        <p:sp>
          <p:nvSpPr>
            <p:cNvPr id="16" name="任意多边形: 形状 15"/>
            <p:cNvSpPr/>
            <p:nvPr/>
          </p:nvSpPr>
          <p:spPr>
            <a:xfrm>
              <a:off x="934015" y="1851557"/>
              <a:ext cx="3328334" cy="4316814"/>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dirty="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3" name="任意多边形: 形状 22"/>
            <p:cNvSpPr/>
            <p:nvPr/>
          </p:nvSpPr>
          <p:spPr>
            <a:xfrm>
              <a:off x="1082765" y="2032246"/>
              <a:ext cx="3030834" cy="3930958"/>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F3F1F0"/>
            </a:solidFill>
            <a:ln w="38100" cap="flat">
              <a:solidFill>
                <a:srgbClr val="C8945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9" name="文本框 28"/>
            <p:cNvSpPr txBox="1"/>
            <p:nvPr/>
          </p:nvSpPr>
          <p:spPr>
            <a:xfrm>
              <a:off x="1541182" y="3078114"/>
              <a:ext cx="2302668" cy="1536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gn="just">
                <a:lnSpc>
                  <a:spcPct val="150000"/>
                </a:lnSpc>
              </a:pPr>
              <a:r>
                <a:rPr lang="zh-CN" altLang="en-US" sz="1400" dirty="0">
                  <a:solidFill>
                    <a:srgbClr val="1A171B"/>
                  </a:solidFill>
                  <a:sym typeface="Arial" panose="020B0604020202020204"/>
                </a:rPr>
                <a:t>品牌广告供给量的增大与增量客户的不足共同导致整体上刊率下降，余量广告资源大量出现</a:t>
              </a:r>
              <a:endParaRPr lang="zh-CN" altLang="en-US" sz="1400" dirty="0">
                <a:solidFill>
                  <a:srgbClr val="1A171B"/>
                </a:solidFill>
                <a:sym typeface="Arial" panose="020B0604020202020204"/>
              </a:endParaRPr>
            </a:p>
          </p:txBody>
        </p:sp>
        <p:sp>
          <p:nvSpPr>
            <p:cNvPr id="7" name="文本框 6"/>
            <p:cNvSpPr txBox="1"/>
            <p:nvPr/>
          </p:nvSpPr>
          <p:spPr>
            <a:xfrm>
              <a:off x="2038641" y="2187584"/>
              <a:ext cx="1566409" cy="6473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zh-CN" altLang="en-US" sz="3200" b="1" dirty="0">
                  <a:solidFill>
                    <a:srgbClr val="1A171B"/>
                  </a:solidFill>
                  <a:sym typeface="Arial" panose="020B0604020202020204"/>
                </a:rPr>
                <a:t>余量</a:t>
              </a:r>
              <a:endParaRPr lang="zh-CN" altLang="en-US" sz="3200" b="1" dirty="0">
                <a:solidFill>
                  <a:srgbClr val="1A171B"/>
                </a:solidFill>
                <a:sym typeface="Arial" panose="020B0604020202020204"/>
              </a:endParaRPr>
            </a:p>
          </p:txBody>
        </p:sp>
      </p:grpSp>
      <p:grpSp>
        <p:nvGrpSpPr>
          <p:cNvPr id="6" name="组合 5"/>
          <p:cNvGrpSpPr/>
          <p:nvPr/>
        </p:nvGrpSpPr>
        <p:grpSpPr>
          <a:xfrm>
            <a:off x="4586605" y="1760220"/>
            <a:ext cx="2778125" cy="3883025"/>
            <a:chOff x="4518677" y="1851557"/>
            <a:chExt cx="3328334" cy="4316814"/>
          </a:xfrm>
        </p:grpSpPr>
        <p:sp>
          <p:nvSpPr>
            <p:cNvPr id="26" name="任意多边形: 形状 25"/>
            <p:cNvSpPr/>
            <p:nvPr/>
          </p:nvSpPr>
          <p:spPr>
            <a:xfrm>
              <a:off x="4518677" y="1851557"/>
              <a:ext cx="3328334" cy="4316814"/>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7" name="任意多边形: 形状 26"/>
            <p:cNvSpPr/>
            <p:nvPr/>
          </p:nvSpPr>
          <p:spPr>
            <a:xfrm>
              <a:off x="4667427" y="2032246"/>
              <a:ext cx="3030834" cy="3930958"/>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F3F1F0"/>
            </a:solidFill>
            <a:ln w="38100" cap="flat">
              <a:solidFill>
                <a:srgbClr val="C8945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9" name="文本框 8"/>
            <p:cNvSpPr txBox="1"/>
            <p:nvPr/>
          </p:nvSpPr>
          <p:spPr>
            <a:xfrm>
              <a:off x="5547227" y="2187584"/>
              <a:ext cx="1383065" cy="6473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sz="7200" b="1" i="0" u="none" strike="noStrike" cap="none" spc="0" normalizeH="0" baseline="0">
                  <a:ln>
                    <a:noFill/>
                  </a:ln>
                  <a:solidFill>
                    <a:srgbClr val="1A171B"/>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zh-CN" altLang="en-US" sz="3200" dirty="0">
                  <a:sym typeface="Arial" panose="020B0604020202020204"/>
                </a:rPr>
                <a:t>浪费</a:t>
              </a:r>
              <a:endParaRPr lang="zh-CN" altLang="en-US" sz="3200" dirty="0">
                <a:sym typeface="Arial" panose="020B0604020202020204"/>
              </a:endParaRPr>
            </a:p>
          </p:txBody>
        </p:sp>
        <p:sp>
          <p:nvSpPr>
            <p:cNvPr id="10" name="文本框 9"/>
            <p:cNvSpPr txBox="1"/>
            <p:nvPr/>
          </p:nvSpPr>
          <p:spPr>
            <a:xfrm>
              <a:off x="5031510" y="3077972"/>
              <a:ext cx="2302668" cy="18961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algn="just" fontAlgn="auto" hangingPunct="0">
                <a:lnSpc>
                  <a:spcPct val="100000"/>
                </a:lnSpc>
                <a:spcBef>
                  <a:spcPts val="0"/>
                </a:spcBef>
                <a:spcAft>
                  <a:spcPts val="0"/>
                </a:spcAft>
                <a:buClrTx/>
                <a:buSzTx/>
                <a:buFontTx/>
                <a:buNone/>
                <a:defRPr kumimoji="0" sz="2400" b="0" i="0" u="none" strike="noStrike" cap="none" spc="0" normalizeH="0" baseline="0">
                  <a:ln>
                    <a:noFill/>
                  </a:ln>
                  <a:solidFill>
                    <a:srgbClr val="1A171B"/>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nSpc>
                  <a:spcPct val="150000"/>
                </a:lnSpc>
              </a:pPr>
              <a:r>
                <a:rPr lang="zh-CN" altLang="en-US" sz="1400" dirty="0">
                  <a:sym typeface="Arial" panose="020B0604020202020204"/>
                </a:rPr>
                <a:t>余量广告资源价值不低却无法存储，只能随时间的流逝被浪费，广告商又不能简单的降价处理</a:t>
              </a:r>
              <a:endParaRPr lang="zh-CN" altLang="en-US" sz="1400" dirty="0">
                <a:sym typeface="Arial" panose="020B0604020202020204"/>
              </a:endParaRPr>
            </a:p>
          </p:txBody>
        </p:sp>
      </p:grpSp>
      <p:grpSp>
        <p:nvGrpSpPr>
          <p:cNvPr id="15" name="组合 14"/>
          <p:cNvGrpSpPr/>
          <p:nvPr/>
        </p:nvGrpSpPr>
        <p:grpSpPr>
          <a:xfrm>
            <a:off x="8092440" y="1774190"/>
            <a:ext cx="2778125" cy="3882931"/>
            <a:chOff x="8024253" y="1821084"/>
            <a:chExt cx="3328334" cy="4316814"/>
          </a:xfrm>
        </p:grpSpPr>
        <p:sp>
          <p:nvSpPr>
            <p:cNvPr id="28" name="任意多边形: 形状 27"/>
            <p:cNvSpPr/>
            <p:nvPr/>
          </p:nvSpPr>
          <p:spPr>
            <a:xfrm>
              <a:off x="8024253" y="1821084"/>
              <a:ext cx="3328334" cy="4316814"/>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32" name="任意多边形: 形状 31"/>
            <p:cNvSpPr/>
            <p:nvPr/>
          </p:nvSpPr>
          <p:spPr>
            <a:xfrm>
              <a:off x="8173003" y="2001773"/>
              <a:ext cx="3030834" cy="3930958"/>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F3F1F0"/>
            </a:solidFill>
            <a:ln w="38100" cap="flat">
              <a:solidFill>
                <a:srgbClr val="C8945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7" name="文本框 16"/>
            <p:cNvSpPr txBox="1"/>
            <p:nvPr/>
          </p:nvSpPr>
          <p:spPr>
            <a:xfrm>
              <a:off x="9207999" y="2141588"/>
              <a:ext cx="1326008" cy="647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zh-CN" altLang="en-US" sz="3200" b="1" dirty="0">
                  <a:solidFill>
                    <a:srgbClr val="1A171B"/>
                  </a:solidFill>
                  <a:sym typeface="Arial" panose="020B0604020202020204"/>
                </a:rPr>
                <a:t>盘活</a:t>
              </a:r>
              <a:endParaRPr lang="zh-CN" altLang="en-US" sz="3200" b="1" dirty="0">
                <a:solidFill>
                  <a:srgbClr val="1A171B"/>
                </a:solidFill>
                <a:sym typeface="Arial" panose="020B0604020202020204"/>
              </a:endParaRPr>
            </a:p>
          </p:txBody>
        </p:sp>
        <p:sp>
          <p:nvSpPr>
            <p:cNvPr id="18" name="文本框 17"/>
            <p:cNvSpPr txBox="1"/>
            <p:nvPr/>
          </p:nvSpPr>
          <p:spPr>
            <a:xfrm>
              <a:off x="8537086" y="3031986"/>
              <a:ext cx="2302668" cy="18961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algn="just" fontAlgn="auto" hangingPunct="0">
                <a:lnSpc>
                  <a:spcPct val="100000"/>
                </a:lnSpc>
                <a:spcBef>
                  <a:spcPts val="0"/>
                </a:spcBef>
                <a:spcAft>
                  <a:spcPts val="0"/>
                </a:spcAft>
                <a:buClrTx/>
                <a:buSzTx/>
                <a:buFontTx/>
                <a:buNone/>
                <a:defRPr kumimoji="0" sz="2400" b="0" i="0" u="none" strike="noStrike" cap="none" spc="0" normalizeH="0" baseline="0">
                  <a:ln>
                    <a:noFill/>
                  </a:ln>
                  <a:solidFill>
                    <a:srgbClr val="1A171B"/>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nSpc>
                  <a:spcPct val="150000"/>
                </a:lnSpc>
              </a:pPr>
              <a:r>
                <a:rPr lang="zh-CN" altLang="en-US" sz="1400" dirty="0">
                  <a:sym typeface="Arial" panose="020B0604020202020204"/>
                </a:rPr>
                <a:t>广告商们急需一个既不扰乱现有价格体系，又能盘活余量资源价值，并带来增量客户的解决方案</a:t>
              </a:r>
              <a:endParaRPr lang="zh-CN" altLang="en-US" sz="1400" dirty="0">
                <a:sym typeface="Arial" panose="020B0604020202020204"/>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flipH="1">
            <a:off x="9974261"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pic>
        <p:nvPicPr>
          <p:cNvPr id="32" name="图片 31"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a:off x="0"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sp>
        <p:nvSpPr>
          <p:cNvPr id="9" name="矩形 8"/>
          <p:cNvSpPr/>
          <p:nvPr/>
        </p:nvSpPr>
        <p:spPr>
          <a:xfrm>
            <a:off x="1086485" y="1365250"/>
            <a:ext cx="10018395" cy="457200"/>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kern="0" dirty="0">
                <a:solidFill>
                  <a:srgbClr val="C00000"/>
                </a:solidFill>
                <a:latin typeface="微软雅黑" panose="020B0503020204020204" charset="-122"/>
                <a:ea typeface="微软雅黑" panose="020B0503020204020204" charset="-122"/>
                <a:sym typeface="+mn-ea"/>
              </a:rPr>
              <a:t>众播联数字化广告投资平台综合定位</a:t>
            </a:r>
            <a:endParaRPr lang="zh-CN" altLang="en-US" sz="1600" b="1" kern="0" dirty="0">
              <a:solidFill>
                <a:srgbClr val="C00000"/>
              </a:solidFill>
              <a:latin typeface="微软雅黑" panose="020B0503020204020204" charset="-122"/>
              <a:ea typeface="微软雅黑" panose="020B0503020204020204" charset="-122"/>
              <a:sym typeface="+mn-ea"/>
            </a:endParaRPr>
          </a:p>
        </p:txBody>
      </p:sp>
      <p:sp>
        <p:nvSpPr>
          <p:cNvPr id="31" name="矩形 30"/>
          <p:cNvSpPr/>
          <p:nvPr/>
        </p:nvSpPr>
        <p:spPr>
          <a:xfrm>
            <a:off x="1086485" y="217297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供应链</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体系</a:t>
            </a:r>
            <a:endParaRPr lang="zh-CN" altLang="en-US" sz="1400" b="1" kern="0" dirty="0">
              <a:solidFill>
                <a:srgbClr val="C00000"/>
              </a:solidFill>
              <a:latin typeface="微软雅黑" panose="020B0503020204020204" charset="-122"/>
              <a:ea typeface="微软雅黑" panose="020B0503020204020204" charset="-122"/>
              <a:sym typeface="+mn-ea"/>
            </a:endParaRPr>
          </a:p>
        </p:txBody>
      </p:sp>
      <p:cxnSp>
        <p:nvCxnSpPr>
          <p:cNvPr id="5" name="肘形连接符 4"/>
          <p:cNvCxnSpPr>
            <a:stCxn id="9" idx="2"/>
            <a:endCxn id="31" idx="0"/>
          </p:cNvCxnSpPr>
          <p:nvPr/>
        </p:nvCxnSpPr>
        <p:spPr>
          <a:xfrm rot="5400000">
            <a:off x="3766820" y="-156210"/>
            <a:ext cx="350520" cy="4307840"/>
          </a:xfrm>
          <a:prstGeom prst="bentConnector3">
            <a:avLst>
              <a:gd name="adj1" fmla="val 50000"/>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肘形连接符 5"/>
          <p:cNvCxnSpPr>
            <a:stCxn id="9" idx="2"/>
            <a:endCxn id="18" idx="0"/>
          </p:cNvCxnSpPr>
          <p:nvPr/>
        </p:nvCxnSpPr>
        <p:spPr>
          <a:xfrm rot="5400000" flipV="1">
            <a:off x="8074343" y="-155892"/>
            <a:ext cx="350520" cy="4307205"/>
          </a:xfrm>
          <a:prstGeom prst="bentConnector3">
            <a:avLst>
              <a:gd name="adj1" fmla="val 49909"/>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3524885" y="2002790"/>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5204460" y="2003425"/>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8705215" y="2003425"/>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6988175" y="2000885"/>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827655" y="217170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产业</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综合体</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13" name="矩形 12"/>
          <p:cNvSpPr/>
          <p:nvPr/>
        </p:nvSpPr>
        <p:spPr>
          <a:xfrm>
            <a:off x="4507230" y="217297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直播学院</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15" name="矩形 14"/>
          <p:cNvSpPr/>
          <p:nvPr/>
        </p:nvSpPr>
        <p:spPr>
          <a:xfrm>
            <a:off x="6290945" y="217170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机构生态</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17" name="矩形 16"/>
          <p:cNvSpPr/>
          <p:nvPr/>
        </p:nvSpPr>
        <p:spPr>
          <a:xfrm>
            <a:off x="8007350" y="217297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主播社区</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18" name="矩形 17"/>
          <p:cNvSpPr/>
          <p:nvPr/>
        </p:nvSpPr>
        <p:spPr>
          <a:xfrm>
            <a:off x="9701530" y="217297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商业</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综合体</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21" name="矩形 20"/>
          <p:cNvSpPr/>
          <p:nvPr/>
        </p:nvSpPr>
        <p:spPr>
          <a:xfrm>
            <a:off x="1086485" y="3977005"/>
            <a:ext cx="10018395" cy="457200"/>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kern="0" dirty="0">
                <a:solidFill>
                  <a:srgbClr val="C00000"/>
                </a:solidFill>
                <a:latin typeface="微软雅黑" panose="020B0503020204020204" charset="-122"/>
                <a:ea typeface="微软雅黑" panose="020B0503020204020204" charset="-122"/>
                <a:sym typeface="+mn-ea"/>
              </a:rPr>
              <a:t>众播联数字化广告投资生态配套服务</a:t>
            </a:r>
            <a:endParaRPr lang="zh-CN" altLang="en-US" sz="1600" b="1" kern="0" dirty="0">
              <a:solidFill>
                <a:srgbClr val="C00000"/>
              </a:solidFill>
              <a:latin typeface="微软雅黑" panose="020B0503020204020204" charset="-122"/>
              <a:ea typeface="微软雅黑" panose="020B0503020204020204" charset="-122"/>
              <a:sym typeface="+mn-ea"/>
            </a:endParaRPr>
          </a:p>
        </p:txBody>
      </p:sp>
      <p:sp>
        <p:nvSpPr>
          <p:cNvPr id="22" name="矩形 21"/>
          <p:cNvSpPr/>
          <p:nvPr/>
        </p:nvSpPr>
        <p:spPr>
          <a:xfrm>
            <a:off x="1086485" y="4784725"/>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供应链</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服务</a:t>
            </a:r>
            <a:endParaRPr lang="zh-CN" altLang="en-US" sz="1400" b="1" kern="0" dirty="0">
              <a:solidFill>
                <a:srgbClr val="C00000"/>
              </a:solidFill>
              <a:latin typeface="微软雅黑" panose="020B0503020204020204" charset="-122"/>
              <a:ea typeface="微软雅黑" panose="020B0503020204020204" charset="-122"/>
              <a:sym typeface="+mn-ea"/>
            </a:endParaRPr>
          </a:p>
        </p:txBody>
      </p:sp>
      <p:cxnSp>
        <p:nvCxnSpPr>
          <p:cNvPr id="20" name="肘形连接符 19"/>
          <p:cNvCxnSpPr>
            <a:stCxn id="21" idx="2"/>
            <a:endCxn id="22" idx="0"/>
          </p:cNvCxnSpPr>
          <p:nvPr/>
        </p:nvCxnSpPr>
        <p:spPr>
          <a:xfrm rot="5400000">
            <a:off x="3766820" y="2455545"/>
            <a:ext cx="350520" cy="4307840"/>
          </a:xfrm>
          <a:prstGeom prst="bentConnector3">
            <a:avLst>
              <a:gd name="adj1" fmla="val 50000"/>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21" idx="2"/>
            <a:endCxn id="50" idx="0"/>
          </p:cNvCxnSpPr>
          <p:nvPr/>
        </p:nvCxnSpPr>
        <p:spPr>
          <a:xfrm rot="5400000" flipV="1">
            <a:off x="8074343" y="2455863"/>
            <a:ext cx="350520" cy="4307205"/>
          </a:xfrm>
          <a:prstGeom prst="bentConnector3">
            <a:avLst>
              <a:gd name="adj1" fmla="val 49909"/>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524885" y="4615180"/>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5204460" y="4615180"/>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8705215" y="4615180"/>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6988175" y="4614545"/>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2827655" y="4784725"/>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  直播学院</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47" name="矩形 46"/>
          <p:cNvSpPr/>
          <p:nvPr/>
        </p:nvSpPr>
        <p:spPr>
          <a:xfrm>
            <a:off x="4507230" y="4784725"/>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直播产业</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综合体</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48" name="矩形 47"/>
          <p:cNvSpPr/>
          <p:nvPr/>
        </p:nvSpPr>
        <p:spPr>
          <a:xfrm>
            <a:off x="6290945" y="478536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品牌</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管理中心</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49" name="矩形 48"/>
          <p:cNvSpPr/>
          <p:nvPr/>
        </p:nvSpPr>
        <p:spPr>
          <a:xfrm>
            <a:off x="8007350" y="4784725"/>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主播</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社区生活</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配套服务</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50" name="矩形 49"/>
          <p:cNvSpPr/>
          <p:nvPr/>
        </p:nvSpPr>
        <p:spPr>
          <a:xfrm>
            <a:off x="9701530" y="4784725"/>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商业综合体</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51" name="文本框 50"/>
          <p:cNvSpPr txBox="1"/>
          <p:nvPr/>
        </p:nvSpPr>
        <p:spPr>
          <a:xfrm>
            <a:off x="3410585" y="369570"/>
            <a:ext cx="4960620" cy="645160"/>
          </a:xfrm>
          <a:prstGeom prst="rect">
            <a:avLst/>
          </a:prstGeom>
          <a:noFill/>
        </p:spPr>
        <p:txBody>
          <a:bodyPr wrap="square" rtlCol="0">
            <a:spAutoFit/>
          </a:bodyPr>
          <a:p>
            <a:pPr algn="dist"/>
            <a:r>
              <a:rPr lang="zh-CN" altLang="en-US" sz="3600" b="1" dirty="0">
                <a:solidFill>
                  <a:srgbClr val="C00000"/>
                </a:solidFill>
                <a:latin typeface="演示镇魂行楷" panose="00000500000000000000" pitchFamily="2" charset="-122"/>
                <a:ea typeface="演示镇魂行楷" panose="00000500000000000000" pitchFamily="2" charset="-122"/>
              </a:rPr>
              <a:t>平台综合定位</a:t>
            </a:r>
            <a:endParaRPr lang="zh-CN" altLang="en-US" sz="3600" b="1" dirty="0">
              <a:solidFill>
                <a:srgbClr val="C00000"/>
              </a:solidFill>
              <a:latin typeface="演示镇魂行楷" panose="00000500000000000000" pitchFamily="2" charset="-122"/>
              <a:ea typeface="演示镇魂行楷" panose="00000500000000000000"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flipH="1">
            <a:off x="9974261"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pic>
        <p:nvPicPr>
          <p:cNvPr id="32" name="图片 31"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a:off x="0"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sp>
        <p:nvSpPr>
          <p:cNvPr id="3" name="文本占位符 10"/>
          <p:cNvSpPr>
            <a:spLocks noGrp="1"/>
          </p:cNvSpPr>
          <p:nvPr/>
        </p:nvSpPr>
        <p:spPr>
          <a:xfrm>
            <a:off x="4352290" y="267335"/>
            <a:ext cx="3317240" cy="645160"/>
          </a:xfrm>
          <a:prstGeom prst="rect">
            <a:avLst/>
          </a:prstGeom>
          <a:noFill/>
        </p:spPr>
        <p:txBody>
          <a:bodyPr vert="horz" wrap="square" lIns="91440" tIns="45720" rIns="91440" bIns="45720" rtlCol="0">
            <a:spAutoFit/>
          </a:bodyPr>
          <a:lstStyle>
            <a:lvl1pPr marL="0" indent="0">
              <a:buNone/>
              <a:defRPr lang="zh-CN" altLang="en-US" sz="2800" b="1" dirty="0" smtClean="0">
                <a:solidFill>
                  <a:srgbClr val="005696"/>
                </a:solidFill>
                <a:latin typeface="微软雅黑" panose="020B0503020204020204" charset="-122"/>
                <a:ea typeface="微软雅黑" panose="020B0503020204020204" charset="-122"/>
              </a:defRPr>
            </a:lvl1pPr>
          </a:lstStyle>
          <a:p>
            <a:pPr defTabSz="1219200"/>
            <a:r>
              <a:rPr sz="3600" kern="0" dirty="0">
                <a:solidFill>
                  <a:srgbClr val="C00000"/>
                </a:solidFill>
                <a:effectLst>
                  <a:innerShdw blurRad="63500" dist="50800" dir="13500000">
                    <a:srgbClr val="000000">
                      <a:alpha val="50000"/>
                    </a:srgbClr>
                  </a:innerShdw>
                </a:effectLst>
                <a:latin typeface="+mn-lt"/>
                <a:ea typeface="+mn-ea"/>
                <a:cs typeface="+mn-ea"/>
                <a:sym typeface="+mn-lt"/>
              </a:rPr>
              <a:t>平台运营模式</a:t>
            </a:r>
            <a:endParaRPr sz="3600" kern="0" dirty="0">
              <a:solidFill>
                <a:srgbClr val="C00000"/>
              </a:solidFill>
              <a:effectLst>
                <a:innerShdw blurRad="63500" dist="50800" dir="13500000">
                  <a:srgbClr val="000000">
                    <a:alpha val="50000"/>
                  </a:srgbClr>
                </a:innerShdw>
              </a:effectLst>
              <a:latin typeface="+mn-lt"/>
              <a:ea typeface="+mn-ea"/>
              <a:cs typeface="+mn-ea"/>
              <a:sym typeface="+mn-lt"/>
            </a:endParaRPr>
          </a:p>
        </p:txBody>
      </p:sp>
      <p:grpSp>
        <p:nvGrpSpPr>
          <p:cNvPr id="2" name="组合 1"/>
          <p:cNvGrpSpPr/>
          <p:nvPr/>
        </p:nvGrpSpPr>
        <p:grpSpPr>
          <a:xfrm>
            <a:off x="1564561" y="1251325"/>
            <a:ext cx="8951674" cy="4797685"/>
            <a:chOff x="943" y="2543"/>
            <a:chExt cx="12469" cy="6683"/>
          </a:xfrm>
        </p:grpSpPr>
        <p:pic>
          <p:nvPicPr>
            <p:cNvPr id="24" name="图片 23"/>
            <p:cNvPicPr>
              <a:picLocks noChangeAspect="1"/>
            </p:cNvPicPr>
            <p:nvPr/>
          </p:nvPicPr>
          <p:blipFill>
            <a:blip r:embed="rId2"/>
            <a:srcRect t="14000" b="19668"/>
            <a:stretch>
              <a:fillRect/>
            </a:stretch>
          </p:blipFill>
          <p:spPr>
            <a:xfrm>
              <a:off x="3765" y="4442"/>
              <a:ext cx="9617" cy="4784"/>
            </a:xfrm>
            <a:prstGeom prst="rect">
              <a:avLst/>
            </a:prstGeom>
          </p:spPr>
        </p:pic>
        <p:sp>
          <p:nvSpPr>
            <p:cNvPr id="25" name="矩形 24"/>
            <p:cNvSpPr/>
            <p:nvPr/>
          </p:nvSpPr>
          <p:spPr>
            <a:xfrm>
              <a:off x="3766" y="5340"/>
              <a:ext cx="9645" cy="2814"/>
            </a:xfrm>
            <a:prstGeom prst="rect">
              <a:avLst/>
            </a:prstGeom>
            <a:solidFill>
              <a:srgbClr val="FFFFFF">
                <a:alpha val="81000"/>
              </a:srgbClr>
            </a:solidFill>
            <a:ln>
              <a:noFill/>
            </a:ln>
          </p:spPr>
          <p:style>
            <a:lnRef idx="2">
              <a:srgbClr val="BBE0E3">
                <a:shade val="50000"/>
              </a:srgbClr>
            </a:lnRef>
            <a:fillRef idx="1">
              <a:srgbClr val="BBE0E3"/>
            </a:fillRef>
            <a:effectRef idx="0">
              <a:srgbClr val="BBE0E3"/>
            </a:effectRef>
            <a:fontRef idx="minor">
              <a:srgbClr val="FFFFFF"/>
            </a:fontRef>
          </p:style>
          <p:txBody>
            <a:bodyPr rtlCol="0" anchor="ctr"/>
            <a:p>
              <a:pPr algn="ctr"/>
              <a:endParaRPr lang="zh-CN" altLang="en-US"/>
            </a:p>
          </p:txBody>
        </p:sp>
        <p:grpSp>
          <p:nvGrpSpPr>
            <p:cNvPr id="17" name="组合 45"/>
            <p:cNvGrpSpPr/>
            <p:nvPr/>
          </p:nvGrpSpPr>
          <p:grpSpPr>
            <a:xfrm rot="0">
              <a:off x="1207" y="4924"/>
              <a:ext cx="2292" cy="4020"/>
              <a:chOff x="8572" y="4316"/>
              <a:chExt cx="2088" cy="4018"/>
            </a:xfrm>
            <a:solidFill>
              <a:srgbClr val="333399"/>
            </a:solidFill>
          </p:grpSpPr>
          <p:sp>
            <p:nvSpPr>
              <p:cNvPr id="18" name="矩形 17"/>
              <p:cNvSpPr/>
              <p:nvPr/>
            </p:nvSpPr>
            <p:spPr>
              <a:xfrm>
                <a:off x="8572" y="4316"/>
                <a:ext cx="2088" cy="769"/>
              </a:xfrm>
              <a:prstGeom prst="rect">
                <a:avLst/>
              </a:prstGeom>
              <a:solidFill>
                <a:srgbClr val="C00000"/>
              </a:solidFill>
              <a:ln>
                <a:solidFill>
                  <a:srgbClr val="C00000"/>
                </a:solidFill>
              </a:ln>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sz="1600" b="1" strike="noStrike" noProof="1">
                    <a:solidFill>
                      <a:srgbClr val="FFFFFF"/>
                    </a:solidFill>
                    <a:latin typeface="微软雅黑" panose="020B0503020204020204" charset="-122"/>
                    <a:ea typeface="微软雅黑" panose="020B0503020204020204" charset="-122"/>
                    <a:sym typeface="宋体" panose="02010600030101010101" pitchFamily="2" charset="-122"/>
                  </a:rPr>
                  <a:t>运营板块</a:t>
                </a:r>
                <a:endParaRPr lang="zh-CN" altLang="en-US" sz="1600" b="1" strike="noStrike" noProof="1">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54" name="矩形 53"/>
              <p:cNvSpPr/>
              <p:nvPr/>
            </p:nvSpPr>
            <p:spPr>
              <a:xfrm>
                <a:off x="8587" y="5676"/>
                <a:ext cx="505" cy="2658"/>
              </a:xfrm>
              <a:prstGeom prst="rect">
                <a:avLst/>
              </a:prstGeom>
              <a:solidFill>
                <a:srgbClr val="C00000"/>
              </a:solidFill>
              <a:ln>
                <a:solidFill>
                  <a:srgbClr val="333399"/>
                </a:solidFill>
                <a:prstDash val="solid"/>
              </a:ln>
            </p:spPr>
            <p:style>
              <a:lnRef idx="2">
                <a:srgbClr val="BBE0E3">
                  <a:shade val="50000"/>
                </a:srgbClr>
              </a:lnRef>
              <a:fillRef idx="1">
                <a:srgbClr val="BBE0E3"/>
              </a:fillRef>
              <a:effectRef idx="0">
                <a:srgbClr val="BBE0E3"/>
              </a:effectRef>
              <a:fontRef idx="minor">
                <a:srgbClr val="FFFFFF"/>
              </a:fontRef>
            </p:style>
            <p:txBody>
              <a:bodyPr rtlCol="0" anchor="ctr"/>
              <a:p>
                <a:pPr indent="0" algn="ctr" fontAlgn="base"/>
                <a:r>
                  <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平台化</a:t>
                </a:r>
                <a:endPar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55" name="矩形 54"/>
              <p:cNvSpPr/>
              <p:nvPr/>
            </p:nvSpPr>
            <p:spPr>
              <a:xfrm>
                <a:off x="9317" y="5676"/>
                <a:ext cx="505" cy="2658"/>
              </a:xfrm>
              <a:prstGeom prst="rect">
                <a:avLst/>
              </a:prstGeom>
              <a:solidFill>
                <a:srgbClr val="C00000"/>
              </a:solidFill>
              <a:ln>
                <a:solidFill>
                  <a:srgbClr val="333399"/>
                </a:solidFill>
                <a:prstDash val="solid"/>
              </a:ln>
            </p:spPr>
            <p:style>
              <a:lnRef idx="2">
                <a:srgbClr val="BBE0E3">
                  <a:shade val="50000"/>
                </a:srgbClr>
              </a:lnRef>
              <a:fillRef idx="1">
                <a:srgbClr val="BBE0E3"/>
              </a:fillRef>
              <a:effectRef idx="0">
                <a:srgbClr val="BBE0E3"/>
              </a:effectRef>
              <a:fontRef idx="minor">
                <a:srgbClr val="FFFFFF"/>
              </a:fontRef>
            </p:style>
            <p:txBody>
              <a:bodyPr rtlCol="0" anchor="ctr"/>
              <a:p>
                <a:pPr indent="0" algn="ctr" fontAlgn="base"/>
                <a:r>
                  <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数字化</a:t>
                </a:r>
                <a:endPar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56" name="矩形 55"/>
              <p:cNvSpPr/>
              <p:nvPr/>
            </p:nvSpPr>
            <p:spPr>
              <a:xfrm>
                <a:off x="10047" y="5676"/>
                <a:ext cx="505" cy="2658"/>
              </a:xfrm>
              <a:prstGeom prst="rect">
                <a:avLst/>
              </a:prstGeom>
              <a:solidFill>
                <a:srgbClr val="C00000"/>
              </a:solidFill>
              <a:ln>
                <a:solidFill>
                  <a:srgbClr val="333399"/>
                </a:solidFill>
                <a:prstDash val="solid"/>
              </a:ln>
            </p:spPr>
            <p:style>
              <a:lnRef idx="2">
                <a:srgbClr val="BBE0E3">
                  <a:shade val="50000"/>
                </a:srgbClr>
              </a:lnRef>
              <a:fillRef idx="1">
                <a:srgbClr val="BBE0E3"/>
              </a:fillRef>
              <a:effectRef idx="0">
                <a:srgbClr val="BBE0E3"/>
              </a:effectRef>
              <a:fontRef idx="minor">
                <a:srgbClr val="FFFFFF"/>
              </a:fontRef>
            </p:style>
            <p:txBody>
              <a:bodyPr rtlCol="0" anchor="ctr"/>
              <a:p>
                <a:pPr indent="0" algn="ctr" fontAlgn="base"/>
                <a:r>
                  <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金融化</a:t>
                </a:r>
                <a:endPar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cxnSp>
            <p:nvCxnSpPr>
              <p:cNvPr id="57" name="肘形连接符 56"/>
              <p:cNvCxnSpPr>
                <a:stCxn id="18" idx="2"/>
                <a:endCxn id="54" idx="0"/>
              </p:cNvCxnSpPr>
              <p:nvPr/>
            </p:nvCxnSpPr>
            <p:spPr>
              <a:xfrm rot="5400000">
                <a:off x="8933" y="4992"/>
                <a:ext cx="591" cy="776"/>
              </a:xfrm>
              <a:prstGeom prst="bentConnector3">
                <a:avLst>
                  <a:gd name="adj1" fmla="val 52368"/>
                </a:avLst>
              </a:prstGeom>
              <a:grpFill/>
              <a:ln>
                <a:solidFill>
                  <a:srgbClr val="C00000"/>
                </a:solidFill>
                <a:tailEnd type="arrow"/>
              </a:ln>
            </p:spPr>
            <p:style>
              <a:lnRef idx="1">
                <a:srgbClr val="BBE0E3"/>
              </a:lnRef>
              <a:fillRef idx="0">
                <a:srgbClr val="BBE0E3"/>
              </a:fillRef>
              <a:effectRef idx="0">
                <a:srgbClr val="BBE0E3"/>
              </a:effectRef>
              <a:fontRef idx="minor">
                <a:srgbClr val="000000"/>
              </a:fontRef>
            </p:style>
          </p:cxnSp>
          <p:cxnSp>
            <p:nvCxnSpPr>
              <p:cNvPr id="58" name="肘形连接符 57"/>
              <p:cNvCxnSpPr>
                <a:stCxn id="18" idx="2"/>
                <a:endCxn id="54" idx="0"/>
              </p:cNvCxnSpPr>
              <p:nvPr/>
            </p:nvCxnSpPr>
            <p:spPr>
              <a:xfrm>
                <a:off x="9471" y="5400"/>
                <a:ext cx="803" cy="276"/>
              </a:xfrm>
              <a:prstGeom prst="bentConnector2">
                <a:avLst/>
              </a:prstGeom>
              <a:grpFill/>
              <a:ln>
                <a:solidFill>
                  <a:srgbClr val="C00000"/>
                </a:solidFill>
                <a:tailEnd type="arrow"/>
              </a:ln>
            </p:spPr>
            <p:style>
              <a:lnRef idx="1">
                <a:srgbClr val="BBE0E3"/>
              </a:lnRef>
              <a:fillRef idx="0">
                <a:srgbClr val="BBE0E3"/>
              </a:fillRef>
              <a:effectRef idx="0">
                <a:srgbClr val="BBE0E3"/>
              </a:effectRef>
              <a:fontRef idx="minor">
                <a:srgbClr val="000000"/>
              </a:fontRef>
            </p:style>
          </p:cxnSp>
          <p:cxnSp>
            <p:nvCxnSpPr>
              <p:cNvPr id="59" name="直接箭头连接符 58"/>
              <p:cNvCxnSpPr>
                <a:stCxn id="18" idx="2"/>
                <a:endCxn id="54" idx="0"/>
              </p:cNvCxnSpPr>
              <p:nvPr/>
            </p:nvCxnSpPr>
            <p:spPr>
              <a:xfrm>
                <a:off x="9617" y="5355"/>
                <a:ext cx="0" cy="365"/>
              </a:xfrm>
              <a:prstGeom prst="straightConnector1">
                <a:avLst/>
              </a:prstGeom>
              <a:grpFill/>
              <a:ln>
                <a:solidFill>
                  <a:srgbClr val="C00000"/>
                </a:solidFill>
                <a:tailEnd type="arrow"/>
              </a:ln>
            </p:spPr>
            <p:style>
              <a:lnRef idx="1">
                <a:srgbClr val="BBE0E3"/>
              </a:lnRef>
              <a:fillRef idx="0">
                <a:srgbClr val="BBE0E3"/>
              </a:fillRef>
              <a:effectRef idx="0">
                <a:srgbClr val="BBE0E3"/>
              </a:effectRef>
              <a:fontRef idx="minor">
                <a:srgbClr val="000000"/>
              </a:fontRef>
            </p:style>
          </p:cxnSp>
        </p:grpSp>
        <p:sp>
          <p:nvSpPr>
            <p:cNvPr id="4142" name="文本框 50"/>
            <p:cNvSpPr txBox="1"/>
            <p:nvPr/>
          </p:nvSpPr>
          <p:spPr>
            <a:xfrm>
              <a:off x="980" y="2543"/>
              <a:ext cx="12365" cy="1670"/>
            </a:xfrm>
            <a:prstGeom prst="rect">
              <a:avLst/>
            </a:prstGeom>
            <a:noFill/>
            <a:ln w="9525">
              <a:noFill/>
            </a:ln>
          </p:spPr>
          <p:txBody>
            <a:bodyPr wrap="square" anchor="t">
              <a:spAutoFit/>
            </a:bodyPr>
            <a:p>
              <a:pPr marL="285750" indent="-285750">
                <a:lnSpc>
                  <a:spcPct val="150000"/>
                </a:lnSpc>
                <a:buFont typeface="Wingdings" panose="05000000000000000000" charset="0"/>
                <a:buChar char="l"/>
              </a:pPr>
              <a:r>
                <a:rPr lang="zh-CN" altLang="en-US" sz="1600">
                  <a:solidFill>
                    <a:srgbClr val="0D0D0D"/>
                  </a:solidFill>
                  <a:latin typeface="微软雅黑" panose="020B0503020204020204" charset="-122"/>
                  <a:ea typeface="微软雅黑" panose="020B0503020204020204" charset="-122"/>
                  <a:sym typeface="宋体" panose="02010600030101010101" pitchFamily="2" charset="-122"/>
                </a:rPr>
                <a:t>为企业和广告商搭建共创、共赢、共赢产业平台，采用平台化、数字化、金融化技术，服务于平台内企业、合伙人的运营。</a:t>
              </a:r>
              <a:endParaRPr lang="zh-CN" altLang="en-US" sz="1600">
                <a:solidFill>
                  <a:srgbClr val="0D0D0D"/>
                </a:solidFill>
                <a:latin typeface="微软雅黑" panose="020B0503020204020204" charset="-122"/>
                <a:ea typeface="微软雅黑" panose="020B0503020204020204" charset="-122"/>
                <a:sym typeface="宋体" panose="02010600030101010101" pitchFamily="2" charset="-122"/>
              </a:endParaRPr>
            </a:p>
            <a:p>
              <a:pPr marL="285750" indent="-285750">
                <a:lnSpc>
                  <a:spcPct val="150000"/>
                </a:lnSpc>
                <a:buFont typeface="Wingdings" panose="05000000000000000000" charset="0"/>
                <a:buChar char="l"/>
              </a:pPr>
              <a:r>
                <a:rPr lang="zh-CN" altLang="en-US" sz="1600">
                  <a:solidFill>
                    <a:srgbClr val="0D0D0D"/>
                  </a:solidFill>
                  <a:latin typeface="微软雅黑" panose="020B0503020204020204" charset="-122"/>
                  <a:ea typeface="微软雅黑" panose="020B0503020204020204" charset="-122"/>
                  <a:sym typeface="宋体" panose="02010600030101010101" pitchFamily="2" charset="-122"/>
                </a:rPr>
                <a:t>依托项目发起单位现有的产业互联网优势，助力产业实现快速成长与稳健发展。</a:t>
              </a:r>
              <a:endParaRPr lang="zh-CN" altLang="en-US" sz="1600">
                <a:solidFill>
                  <a:srgbClr val="0D0D0D"/>
                </a:solidFill>
                <a:latin typeface="微软雅黑" panose="020B0503020204020204" charset="-122"/>
                <a:ea typeface="微软雅黑" panose="020B0503020204020204" charset="-122"/>
                <a:sym typeface="宋体" panose="02010600030101010101" pitchFamily="2" charset="-122"/>
              </a:endParaRPr>
            </a:p>
          </p:txBody>
        </p:sp>
        <p:sp>
          <p:nvSpPr>
            <p:cNvPr id="22" name="矩形 21"/>
            <p:cNvSpPr/>
            <p:nvPr/>
          </p:nvSpPr>
          <p:spPr>
            <a:xfrm>
              <a:off x="943" y="4443"/>
              <a:ext cx="12439" cy="476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字迹-曾柏求新魏碑简体" panose="02010600010101010101" charset="-122"/>
                <a:ea typeface="方正字迹-曾柏求新魏碑简体" panose="02010600010101010101" charset="-122"/>
              </a:endParaRPr>
            </a:p>
          </p:txBody>
        </p:sp>
        <p:sp>
          <p:nvSpPr>
            <p:cNvPr id="7179" name="文本框 5"/>
            <p:cNvSpPr txBox="1"/>
            <p:nvPr/>
          </p:nvSpPr>
          <p:spPr>
            <a:xfrm>
              <a:off x="3766" y="5589"/>
              <a:ext cx="9646" cy="2048"/>
            </a:xfrm>
            <a:prstGeom prst="rect">
              <a:avLst/>
            </a:prstGeom>
            <a:noFill/>
            <a:ln w="9525">
              <a:noFill/>
            </a:ln>
          </p:spPr>
          <p:txBody>
            <a:bodyPr wrap="square" anchor="t">
              <a:spAutoFit/>
            </a:bodyPr>
            <a:p>
              <a:pPr algn="ctr">
                <a:lnSpc>
                  <a:spcPct val="140000"/>
                </a:lnSpc>
                <a:buFont typeface="Wingdings" panose="05000000000000000000" charset="0"/>
              </a:pPr>
              <a:r>
                <a:rPr lang="zh-CN" altLang="en-US" sz="3200" b="1">
                  <a:solidFill>
                    <a:srgbClr val="9D2225"/>
                  </a:solidFill>
                  <a:latin typeface="汉仪雅酷黑简" panose="00020600040101010101" charset="-122"/>
                  <a:ea typeface="汉仪雅酷黑简" panose="00020600040101010101" charset="-122"/>
                  <a:cs typeface="方正字迹-曾柏求新魏碑简体" panose="02010600010101010101" charset="-122"/>
                </a:rPr>
                <a:t>平台化、数字化、金融化</a:t>
              </a:r>
              <a:endParaRPr lang="zh-CN" altLang="en-US" sz="3200" b="1">
                <a:solidFill>
                  <a:srgbClr val="9D2225"/>
                </a:solidFill>
                <a:latin typeface="汉仪雅酷黑简" panose="00020600040101010101" charset="-122"/>
                <a:ea typeface="汉仪雅酷黑简" panose="00020600040101010101" charset="-122"/>
                <a:cs typeface="方正字迹-曾柏求新魏碑简体" panose="02010600010101010101" charset="-122"/>
              </a:endParaRPr>
            </a:p>
            <a:p>
              <a:pPr algn="ctr">
                <a:lnSpc>
                  <a:spcPct val="140000"/>
                </a:lnSpc>
                <a:buFont typeface="Wingdings" panose="05000000000000000000" charset="0"/>
              </a:pPr>
              <a:r>
                <a:rPr lang="zh-CN" altLang="en-US" sz="3200" b="1">
                  <a:solidFill>
                    <a:srgbClr val="9D2225"/>
                  </a:solidFill>
                  <a:latin typeface="汉仪雅酷黑简" panose="00020600040101010101" charset="-122"/>
                  <a:ea typeface="汉仪雅酷黑简" panose="00020600040101010101" charset="-122"/>
                  <a:cs typeface="方正字迹-曾柏求新魏碑简体" panose="02010600010101010101" charset="-122"/>
                </a:rPr>
                <a:t>助力广告行业规范化健康发展</a:t>
              </a:r>
              <a:endParaRPr lang="zh-CN" altLang="en-US" sz="3200" b="1">
                <a:solidFill>
                  <a:srgbClr val="9D2225"/>
                </a:solidFill>
                <a:latin typeface="汉仪雅酷黑简" panose="00020600040101010101" charset="-122"/>
                <a:ea typeface="汉仪雅酷黑简" panose="00020600040101010101" charset="-122"/>
                <a:cs typeface="方正字迹-曾柏求新魏碑简体" panose="02010600010101010101"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46012" y="1821396"/>
            <a:ext cx="2098327" cy="1096015"/>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99" name="矩形 137"/>
          <p:cNvSpPr/>
          <p:nvPr/>
        </p:nvSpPr>
        <p:spPr>
          <a:xfrm flipV="1">
            <a:off x="879567" y="855371"/>
            <a:ext cx="10286648" cy="53869"/>
          </a:xfrm>
          <a:prstGeom prst="rect">
            <a:avLst/>
          </a:prstGeom>
          <a:solidFill>
            <a:srgbClr val="E25755"/>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defRPr>
                <a:solidFill>
                  <a:srgbClr val="FFFFFF"/>
                </a:solidFill>
              </a:defRPr>
            </a:pPr>
            <a:endParaRPr kumimoji="0" sz="1800" b="0" i="0" u="none" strike="noStrike" kern="0" cap="none" spc="0" normalizeH="0" baseline="0" noProof="0">
              <a:ln>
                <a:noFill/>
              </a:ln>
              <a:solidFill>
                <a:srgbClr val="C00218"/>
              </a:solidFill>
              <a:effectLst/>
              <a:uLnTx/>
              <a:uFillTx/>
              <a:latin typeface="Arial" panose="020B0604020202020204"/>
              <a:cs typeface="Arial" panose="020B0604020202020204"/>
              <a:sym typeface="Arial" panose="020B0604020202020204"/>
            </a:endParaRPr>
          </a:p>
        </p:txBody>
      </p:sp>
      <p:pic>
        <p:nvPicPr>
          <p:cNvPr id="200" name="图片 122" descr="图片 122"/>
          <p:cNvPicPr>
            <a:picLocks noChangeAspect="1"/>
          </p:cNvPicPr>
          <p:nvPr/>
        </p:nvPicPr>
        <p:blipFill>
          <a:blip r:embed="rId1" cstate="print"/>
          <a:stretch>
            <a:fillRect/>
          </a:stretch>
        </p:blipFill>
        <p:spPr>
          <a:xfrm>
            <a:off x="5368290" y="2390140"/>
            <a:ext cx="1391285" cy="469265"/>
          </a:xfrm>
          <a:prstGeom prst="rect">
            <a:avLst/>
          </a:prstGeom>
          <a:ln w="12700" cap="flat">
            <a:noFill/>
            <a:miter lim="400000"/>
            <a:headEnd/>
            <a:tailEnd/>
          </a:ln>
          <a:effectLst/>
        </p:spPr>
      </p:pic>
      <p:sp>
        <p:nvSpPr>
          <p:cNvPr id="4" name="矩形: 圆角 3"/>
          <p:cNvSpPr/>
          <p:nvPr/>
        </p:nvSpPr>
        <p:spPr>
          <a:xfrm>
            <a:off x="5028277" y="3429000"/>
            <a:ext cx="1980000" cy="792000"/>
          </a:xfrm>
          <a:prstGeom prst="round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55" name="文本框 144"/>
          <p:cNvSpPr txBox="1"/>
          <p:nvPr/>
        </p:nvSpPr>
        <p:spPr>
          <a:xfrm>
            <a:off x="5062066" y="3501836"/>
            <a:ext cx="1912422" cy="646329"/>
          </a:xfrm>
          <a:prstGeom prst="rect">
            <a:avLst/>
          </a:prstGeom>
          <a:noFill/>
          <a:ln w="12700" cap="flat">
            <a:noFill/>
            <a:miter lim="400000"/>
          </a:ln>
          <a:effec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dist">
              <a:defRPr sz="1200">
                <a:latin typeface="思源黑体 CN Normal" panose="020B0400000000000000" pitchFamily="34" charset="-122"/>
                <a:ea typeface="思源黑体 CN Normal" panose="020B0400000000000000" pitchFamily="34" charset="-122"/>
              </a:defRPr>
            </a:lvl1pPr>
          </a:lstStyle>
          <a:p>
            <a:pPr marL="0" marR="0" lvl="0" indent="0" algn="just" defTabSz="914400" rtl="0" eaLnBrk="1" fontAlgn="auto" latinLnBrk="0" hangingPunct="0">
              <a:lnSpc>
                <a:spcPct val="100000"/>
              </a:lnSpc>
              <a:spcBef>
                <a:spcPts val="0"/>
              </a:spcBef>
              <a:spcAft>
                <a:spcPts val="0"/>
              </a:spcAft>
              <a:buClrTx/>
              <a:buSzTx/>
              <a:buFontTx/>
              <a:buNone/>
              <a:defRPr/>
            </a:pPr>
            <a:r>
              <a:rPr lang="zh-CN" altLang="en-US" b="1" kern="0" dirty="0">
                <a:solidFill>
                  <a:schemeClr val="bg1"/>
                </a:solidFill>
                <a:cs typeface="Arial" panose="020B0604020202020204"/>
                <a:sym typeface="PingFang SC Thin"/>
              </a:rPr>
              <a:t>企业按照实际需要选择广告资源，在认可采购价格后，花费</a:t>
            </a:r>
            <a:r>
              <a:rPr lang="en-US" altLang="zh-CN" b="1" kern="0" dirty="0">
                <a:solidFill>
                  <a:schemeClr val="bg1"/>
                </a:solidFill>
                <a:cs typeface="Arial" panose="020B0604020202020204"/>
                <a:sym typeface="PingFang SC Thin"/>
              </a:rPr>
              <a:t>HC</a:t>
            </a:r>
            <a:r>
              <a:rPr lang="zh-CN" altLang="en-US" b="1" kern="0" dirty="0">
                <a:solidFill>
                  <a:schemeClr val="bg1"/>
                </a:solidFill>
                <a:cs typeface="Arial" panose="020B0604020202020204"/>
                <a:sym typeface="PingFang SC Thin"/>
              </a:rPr>
              <a:t>换取广告资源</a:t>
            </a:r>
            <a:endParaRPr kumimoji="0" b="1"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Arial" panose="020B0604020202020204"/>
              <a:sym typeface="Arial" panose="020B0604020202020204"/>
            </a:endParaRPr>
          </a:p>
        </p:txBody>
      </p:sp>
      <p:pic>
        <p:nvPicPr>
          <p:cNvPr id="5" name="图片 4" descr="张着嘴&#10;&#10;低可信度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404" y="3122629"/>
            <a:ext cx="2842347" cy="2880000"/>
          </a:xfrm>
          <a:prstGeom prst="rect">
            <a:avLst/>
          </a:prstGeom>
        </p:spPr>
      </p:pic>
      <p:pic>
        <p:nvPicPr>
          <p:cNvPr id="9" name="图片 8" descr="形状&#10;&#10;中度可信度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207" y="3122629"/>
            <a:ext cx="2887888" cy="2880000"/>
          </a:xfrm>
          <a:prstGeom prst="rect">
            <a:avLst/>
          </a:prstGeom>
        </p:spPr>
      </p:pic>
      <p:sp>
        <p:nvSpPr>
          <p:cNvPr id="132" name="文本框 144"/>
          <p:cNvSpPr txBox="1"/>
          <p:nvPr/>
        </p:nvSpPr>
        <p:spPr>
          <a:xfrm>
            <a:off x="8401050" y="6284268"/>
            <a:ext cx="3257550" cy="461663"/>
          </a:xfrm>
          <a:prstGeom prst="rect">
            <a:avLst/>
          </a:prstGeom>
          <a:noFill/>
          <a:ln w="12700" cap="flat">
            <a:noFill/>
            <a:miter lim="400000"/>
          </a:ln>
          <a:effec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dist">
              <a:defRPr sz="1200">
                <a:latin typeface="思源黑体 CN Normal" panose="020B0400000000000000" pitchFamily="34" charset="-122"/>
                <a:ea typeface="思源黑体 CN Normal" panose="020B0400000000000000" pitchFamily="34" charset="-122"/>
              </a:defRPr>
            </a:lvl1pPr>
          </a:lstStyle>
          <a:p>
            <a:pPr marL="0" marR="0" lvl="0" indent="0" algn="l" defTabSz="914400" rtl="0" eaLnBrk="1" fontAlgn="auto" latinLnBrk="0" hangingPunct="0">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000000">
                    <a:alpha val="50000"/>
                  </a:srgbClr>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HC</a:t>
            </a:r>
            <a:r>
              <a:rPr kumimoji="0" lang="zh-CN" altLang="en-US" b="0" i="0" u="none" strike="noStrike" kern="0" cap="none" spc="0" normalizeH="0" baseline="0" noProof="0" dirty="0">
                <a:ln>
                  <a:noFill/>
                </a:ln>
                <a:solidFill>
                  <a:srgbClr val="000000">
                    <a:alpha val="50000"/>
                  </a:srgbClr>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*即和信用（</a:t>
            </a:r>
            <a:r>
              <a:rPr kumimoji="0" lang="en-US" altLang="zh-CN" b="0" i="0" u="none" strike="noStrike" kern="0" cap="none" spc="0" normalizeH="0" baseline="0" noProof="0" dirty="0">
                <a:ln>
                  <a:noFill/>
                </a:ln>
                <a:solidFill>
                  <a:srgbClr val="000000">
                    <a:alpha val="50000"/>
                  </a:srgbClr>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He Credit</a:t>
            </a:r>
            <a:r>
              <a:rPr kumimoji="0" lang="zh-CN" altLang="en-US" b="0" i="0" u="none" strike="noStrike" kern="0" cap="none" spc="0" normalizeH="0" baseline="0" noProof="0" dirty="0">
                <a:ln>
                  <a:noFill/>
                </a:ln>
                <a:solidFill>
                  <a:srgbClr val="000000">
                    <a:alpha val="50000"/>
                  </a:srgbClr>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）的缩写，为和伙人的虚拟授信单位，用于计量广告资源投资份额</a:t>
            </a:r>
            <a:endParaRPr kumimoji="0" b="0" i="0" u="none" strike="noStrike" kern="0" cap="none" spc="0" normalizeH="0" baseline="0" noProof="0" dirty="0">
              <a:ln>
                <a:noFill/>
              </a:ln>
              <a:solidFill>
                <a:srgbClr val="000000">
                  <a:alpha val="50000"/>
                </a:srgbClr>
              </a:solidFill>
              <a:effectLst/>
              <a:uLnTx/>
              <a:uFillTx/>
              <a:latin typeface="思源黑体 CN Normal" panose="020B0400000000000000" pitchFamily="34" charset="-122"/>
              <a:ea typeface="思源黑体 CN Normal" panose="020B0400000000000000" pitchFamily="34" charset="-122"/>
              <a:cs typeface="Arial" panose="020B0604020202020204"/>
              <a:sym typeface="Arial" panose="020B0604020202020204"/>
            </a:endParaRPr>
          </a:p>
        </p:txBody>
      </p:sp>
      <p:sp>
        <p:nvSpPr>
          <p:cNvPr id="25" name="矩形: 圆角 24"/>
          <p:cNvSpPr/>
          <p:nvPr/>
        </p:nvSpPr>
        <p:spPr>
          <a:xfrm>
            <a:off x="5006127" y="5160045"/>
            <a:ext cx="1980000" cy="792000"/>
          </a:xfrm>
          <a:prstGeom prst="roundRect">
            <a:avLst/>
          </a:pr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1" name="文本框 144"/>
          <p:cNvSpPr txBox="1"/>
          <p:nvPr/>
        </p:nvSpPr>
        <p:spPr>
          <a:xfrm>
            <a:off x="5075584" y="5232881"/>
            <a:ext cx="1841087" cy="646329"/>
          </a:xfrm>
          <a:prstGeom prst="rect">
            <a:avLst/>
          </a:prstGeom>
          <a:noFill/>
          <a:ln w="12700" cap="flat">
            <a:noFill/>
            <a:miter lim="400000"/>
          </a:ln>
          <a:effec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dist">
              <a:defRPr sz="1200">
                <a:latin typeface="思源黑体 CN Normal" panose="020B0400000000000000" pitchFamily="34" charset="-122"/>
                <a:ea typeface="思源黑体 CN Normal" panose="020B0400000000000000" pitchFamily="34" charset="-122"/>
              </a:defRPr>
            </a:lvl1pPr>
          </a:lstStyle>
          <a:p>
            <a:pPr marL="0" marR="0" lvl="0" indent="0" algn="l" defTabSz="914400" rtl="0" eaLnBrk="1" fontAlgn="auto" latinLnBrk="0" hangingPunct="0">
              <a:lnSpc>
                <a:spcPct val="100000"/>
              </a:lnSpc>
              <a:spcBef>
                <a:spcPts val="0"/>
              </a:spcBef>
              <a:spcAft>
                <a:spcPts val="0"/>
              </a:spcAft>
              <a:buClrTx/>
              <a:buSzTx/>
              <a:buFontTx/>
              <a:buNone/>
              <a:defRPr/>
            </a:pPr>
            <a:r>
              <a:rPr lang="zh-CN" altLang="en-US" b="1" kern="0" dirty="0">
                <a:solidFill>
                  <a:schemeClr val="bg1"/>
                </a:solidFill>
                <a:cs typeface="Arial" panose="020B0604020202020204"/>
                <a:sym typeface="PingFang SC Thin"/>
              </a:rPr>
              <a:t>广告商发布的广告价值精确计算到日，每月据实获得代表权益份额的</a:t>
            </a:r>
            <a:r>
              <a:rPr lang="en-US" altLang="zh-CN" b="1" kern="0" dirty="0">
                <a:solidFill>
                  <a:schemeClr val="bg1"/>
                </a:solidFill>
                <a:cs typeface="Arial" panose="020B0604020202020204"/>
                <a:sym typeface="PingFang SC Thin"/>
              </a:rPr>
              <a:t>HC</a:t>
            </a:r>
            <a:endParaRPr kumimoji="0" b="1"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Arial" panose="020B0604020202020204"/>
              <a:sym typeface="Arial" panose="020B0604020202020204"/>
            </a:endParaRPr>
          </a:p>
        </p:txBody>
      </p:sp>
      <p:sp>
        <p:nvSpPr>
          <p:cNvPr id="22" name="文本框 22"/>
          <p:cNvSpPr txBox="1"/>
          <p:nvPr/>
        </p:nvSpPr>
        <p:spPr>
          <a:xfrm>
            <a:off x="4385711" y="236061"/>
            <a:ext cx="3356610" cy="583565"/>
          </a:xfrm>
          <a:prstGeom prst="rect">
            <a:avLst/>
          </a:prstGeom>
          <a:ln w="12700">
            <a:miter lim="400000"/>
          </a:ln>
        </p:spPr>
        <p:txBody>
          <a:bodyPr wrap="none" lIns="45719" rIns="45719">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ctr">
              <a:defRPr sz="3200" b="1">
                <a:solidFill>
                  <a:schemeClr val="accent1"/>
                </a:solidFill>
                <a:latin typeface="思源黑体"/>
                <a:ea typeface="思源黑体"/>
                <a:cs typeface="思源黑体"/>
              </a:defRPr>
            </a:lvl1pPr>
          </a:lstStyle>
          <a:p>
            <a:r>
              <a:rPr lang="zh-CN" altLang="en-US" dirty="0">
                <a:solidFill>
                  <a:srgbClr val="C00218"/>
                </a:solidFill>
                <a:sym typeface="思源黑体"/>
              </a:rPr>
              <a:t>核心业务</a:t>
            </a:r>
            <a:r>
              <a:rPr dirty="0" err="1">
                <a:solidFill>
                  <a:srgbClr val="C00218"/>
                </a:solidFill>
                <a:sym typeface="思源黑体"/>
              </a:rPr>
              <a:t>模式</a:t>
            </a:r>
            <a:r>
              <a:rPr lang="zh-CN" altLang="en-US" dirty="0">
                <a:solidFill>
                  <a:srgbClr val="C00218"/>
                </a:solidFill>
                <a:sym typeface="思源黑体"/>
              </a:rPr>
              <a:t>图解</a:t>
            </a:r>
            <a:endParaRPr dirty="0">
              <a:solidFill>
                <a:srgbClr val="C00218"/>
              </a:solidFill>
              <a:sym typeface="思源黑体"/>
            </a:endParaRPr>
          </a:p>
        </p:txBody>
      </p:sp>
      <p:sp>
        <p:nvSpPr>
          <p:cNvPr id="26" name="矩形: 圆角 25"/>
          <p:cNvSpPr/>
          <p:nvPr/>
        </p:nvSpPr>
        <p:spPr>
          <a:xfrm>
            <a:off x="3218619" y="1797084"/>
            <a:ext cx="1659693" cy="510776"/>
          </a:xfrm>
          <a:prstGeom prst="round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just" defTabSz="914400" rtl="0" eaLnBrk="1" fontAlgn="auto" latinLnBrk="0" hangingPunct="0">
              <a:lnSpc>
                <a:spcPct val="100000"/>
              </a:lnSpc>
              <a:spcBef>
                <a:spcPts val="0"/>
              </a:spcBef>
              <a:spcAft>
                <a:spcPts val="0"/>
              </a:spcAft>
              <a:buClrTx/>
              <a:buSzTx/>
              <a:buFontTx/>
              <a:buNone/>
              <a:defRPr sz="1600"/>
            </a:pPr>
            <a:r>
              <a:rPr lang="zh-CN" altLang="en-US" sz="1200" b="1" kern="0" dirty="0">
                <a:solidFill>
                  <a:srgbClr val="F3F1F0"/>
                </a:solidFill>
                <a:latin typeface="思源黑体 CN Normal" panose="020B0400000000000000" pitchFamily="34" charset="-122"/>
                <a:ea typeface="思源黑体 CN Normal" panose="020B0400000000000000" pitchFamily="34" charset="-122"/>
                <a:cs typeface="Arial" panose="020B0604020202020204"/>
                <a:sym typeface="PingFang SC Thin"/>
              </a:rPr>
              <a:t>达成合作共识后签署</a:t>
            </a:r>
            <a:r>
              <a:rPr kumimoji="0" lang="zh-CN" altLang="en-US" sz="1200" b="1" i="0" u="none" strike="noStrike" kern="0" cap="none" spc="0" normalizeH="0" baseline="0" noProof="0" dirty="0">
                <a:ln>
                  <a:noFill/>
                </a:ln>
                <a:solidFill>
                  <a:srgbClr val="F3F1F0"/>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广告资源授权协议</a:t>
            </a:r>
            <a:endParaRPr kumimoji="0" lang="en-US" altLang="zh-CN" sz="1200" b="1" i="0" u="none" strike="noStrike" kern="0" cap="none" spc="0" normalizeH="0" baseline="0" noProof="0" dirty="0">
              <a:ln>
                <a:noFill/>
              </a:ln>
              <a:solidFill>
                <a:srgbClr val="F3F1F0"/>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endParaRPr>
          </a:p>
        </p:txBody>
      </p:sp>
      <p:sp>
        <p:nvSpPr>
          <p:cNvPr id="27" name="矩形: 圆角 26"/>
          <p:cNvSpPr/>
          <p:nvPr/>
        </p:nvSpPr>
        <p:spPr>
          <a:xfrm>
            <a:off x="7113943" y="1797084"/>
            <a:ext cx="1662419" cy="510776"/>
          </a:xfrm>
          <a:prstGeom prst="round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just" hangingPunct="0"/>
            <a:r>
              <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评估后给与广告资源信用额度</a:t>
            </a:r>
            <a:r>
              <a:rPr kumimoji="0" lang="zh-CN" altLang="en-US" sz="1200" b="1"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a:t>
            </a:r>
            <a:r>
              <a:rPr kumimoji="0" lang="en-US" altLang="zh-CN" sz="1200" b="1"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HC</a:t>
            </a:r>
            <a:r>
              <a:rPr kumimoji="0" lang="zh-CN" altLang="en-US" sz="1200" b="1"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a:t>
            </a:r>
            <a:endPar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endParaRPr>
          </a:p>
        </p:txBody>
      </p:sp>
      <p:sp>
        <p:nvSpPr>
          <p:cNvPr id="57" name="矩形: 圆角 56"/>
          <p:cNvSpPr/>
          <p:nvPr/>
        </p:nvSpPr>
        <p:spPr>
          <a:xfrm>
            <a:off x="7113943" y="2394965"/>
            <a:ext cx="1662419" cy="510776"/>
          </a:xfrm>
          <a:prstGeom prst="roundRect">
            <a:avLst/>
          </a:pr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just" hangingPunct="0"/>
            <a:r>
              <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按月支付销售分成</a:t>
            </a:r>
            <a:r>
              <a:rPr lang="en-US" altLang="zh-CN"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a:t>
            </a:r>
            <a:r>
              <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广告投完后交割股权</a:t>
            </a:r>
            <a:endPar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endParaRPr>
          </a:p>
        </p:txBody>
      </p:sp>
      <p:sp>
        <p:nvSpPr>
          <p:cNvPr id="58" name="矩形: 圆角 57"/>
          <p:cNvSpPr/>
          <p:nvPr/>
        </p:nvSpPr>
        <p:spPr>
          <a:xfrm>
            <a:off x="3218619" y="2390452"/>
            <a:ext cx="1659693" cy="510776"/>
          </a:xfrm>
          <a:prstGeom prst="roundRect">
            <a:avLst/>
          </a:pr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r>
              <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按各自权益份额分配投资收益</a:t>
            </a:r>
            <a:r>
              <a:rPr lang="en-US" altLang="zh-CN"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a:t>
            </a:r>
            <a:r>
              <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提取管理费</a:t>
            </a:r>
            <a:endPar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endParaRPr>
          </a:p>
        </p:txBody>
      </p:sp>
      <p:cxnSp>
        <p:nvCxnSpPr>
          <p:cNvPr id="14" name="连接符: 肘形 13"/>
          <p:cNvCxnSpPr>
            <a:stCxn id="27" idx="3"/>
          </p:cNvCxnSpPr>
          <p:nvPr/>
        </p:nvCxnSpPr>
        <p:spPr>
          <a:xfrm>
            <a:off x="8776362" y="2052472"/>
            <a:ext cx="821783" cy="1096015"/>
          </a:xfrm>
          <a:prstGeom prst="bentConnector2">
            <a:avLst/>
          </a:prstGeom>
          <a:noFill/>
          <a:ln w="38100" cap="flat">
            <a:solidFill>
              <a:srgbClr val="000000"/>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61" name="连接符: 肘形 60"/>
          <p:cNvCxnSpPr>
            <a:stCxn id="9" idx="0"/>
            <a:endCxn id="57" idx="3"/>
          </p:cNvCxnSpPr>
          <p:nvPr/>
        </p:nvCxnSpPr>
        <p:spPr>
          <a:xfrm rot="16200000" flipV="1">
            <a:off x="8803119" y="2623596"/>
            <a:ext cx="472276" cy="525789"/>
          </a:xfrm>
          <a:prstGeom prst="bentConnector2">
            <a:avLst/>
          </a:prstGeom>
          <a:noFill/>
          <a:ln w="381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67" name="连接符: 肘形 66"/>
          <p:cNvCxnSpPr>
            <a:endCxn id="26" idx="1"/>
          </p:cNvCxnSpPr>
          <p:nvPr/>
        </p:nvCxnSpPr>
        <p:spPr>
          <a:xfrm rot="5400000" flipH="1" flipV="1">
            <a:off x="2299974" y="2203993"/>
            <a:ext cx="1070165" cy="767125"/>
          </a:xfrm>
          <a:prstGeom prst="bentConnector2">
            <a:avLst/>
          </a:prstGeom>
          <a:noFill/>
          <a:ln w="38100" cap="flat">
            <a:solidFill>
              <a:srgbClr val="000000"/>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73" name="连接符: 肘形 72"/>
          <p:cNvCxnSpPr>
            <a:stCxn id="58" idx="1"/>
            <a:endCxn id="5" idx="0"/>
          </p:cNvCxnSpPr>
          <p:nvPr/>
        </p:nvCxnSpPr>
        <p:spPr>
          <a:xfrm rot="10800000" flipV="1">
            <a:off x="2780579" y="2645839"/>
            <a:ext cx="438041" cy="476789"/>
          </a:xfrm>
          <a:prstGeom prst="bentConnector2">
            <a:avLst/>
          </a:prstGeom>
          <a:noFill/>
          <a:ln w="381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pic>
        <p:nvPicPr>
          <p:cNvPr id="34" name="图形 33" descr="传输 纯色填充"/>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8134" b="41896"/>
          <a:stretch>
            <a:fillRect/>
          </a:stretch>
        </p:blipFill>
        <p:spPr>
          <a:xfrm>
            <a:off x="4418868" y="4157318"/>
            <a:ext cx="2695075" cy="646330"/>
          </a:xfrm>
          <a:custGeom>
            <a:avLst/>
            <a:gdLst>
              <a:gd name="connsiteX0" fmla="*/ 0 w 2513448"/>
              <a:gd name="connsiteY0" fmla="*/ 0 h 646330"/>
              <a:gd name="connsiteX1" fmla="*/ 2513448 w 2513448"/>
              <a:gd name="connsiteY1" fmla="*/ 0 h 646330"/>
              <a:gd name="connsiteX2" fmla="*/ 2513448 w 2513448"/>
              <a:gd name="connsiteY2" fmla="*/ 646330 h 646330"/>
              <a:gd name="connsiteX3" fmla="*/ 2340688 w 2513448"/>
              <a:gd name="connsiteY3" fmla="*/ 646330 h 646330"/>
              <a:gd name="connsiteX4" fmla="*/ 2340688 w 2513448"/>
              <a:gd name="connsiteY4" fmla="*/ 436898 h 646330"/>
              <a:gd name="connsiteX5" fmla="*/ 1732320 w 2513448"/>
              <a:gd name="connsiteY5" fmla="*/ 436898 h 646330"/>
              <a:gd name="connsiteX6" fmla="*/ 1732320 w 2513448"/>
              <a:gd name="connsiteY6" fmla="*/ 646330 h 646330"/>
              <a:gd name="connsiteX7" fmla="*/ 0 w 2513448"/>
              <a:gd name="connsiteY7" fmla="*/ 646330 h 6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448" h="646330">
                <a:moveTo>
                  <a:pt x="0" y="0"/>
                </a:moveTo>
                <a:lnTo>
                  <a:pt x="2513448" y="0"/>
                </a:lnTo>
                <a:lnTo>
                  <a:pt x="2513448" y="646330"/>
                </a:lnTo>
                <a:lnTo>
                  <a:pt x="2340688" y="646330"/>
                </a:lnTo>
                <a:lnTo>
                  <a:pt x="2340688" y="436898"/>
                </a:lnTo>
                <a:lnTo>
                  <a:pt x="1732320" y="436898"/>
                </a:lnTo>
                <a:lnTo>
                  <a:pt x="1732320" y="646330"/>
                </a:lnTo>
                <a:lnTo>
                  <a:pt x="0" y="646330"/>
                </a:lnTo>
                <a:close/>
              </a:path>
            </a:pathLst>
          </a:custGeom>
        </p:spPr>
      </p:pic>
      <p:pic>
        <p:nvPicPr>
          <p:cNvPr id="35" name="图形 34" descr="传输 纯色填充"/>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t="8134" b="41896"/>
          <a:stretch>
            <a:fillRect/>
          </a:stretch>
        </p:blipFill>
        <p:spPr>
          <a:xfrm rot="10800000">
            <a:off x="4946013" y="4568979"/>
            <a:ext cx="2695073" cy="646330"/>
          </a:xfrm>
          <a:custGeom>
            <a:avLst/>
            <a:gdLst>
              <a:gd name="connsiteX0" fmla="*/ 0 w 2513448"/>
              <a:gd name="connsiteY0" fmla="*/ 0 h 646330"/>
              <a:gd name="connsiteX1" fmla="*/ 2513448 w 2513448"/>
              <a:gd name="connsiteY1" fmla="*/ 0 h 646330"/>
              <a:gd name="connsiteX2" fmla="*/ 2513448 w 2513448"/>
              <a:gd name="connsiteY2" fmla="*/ 646330 h 646330"/>
              <a:gd name="connsiteX3" fmla="*/ 2340688 w 2513448"/>
              <a:gd name="connsiteY3" fmla="*/ 646330 h 646330"/>
              <a:gd name="connsiteX4" fmla="*/ 2340688 w 2513448"/>
              <a:gd name="connsiteY4" fmla="*/ 436898 h 646330"/>
              <a:gd name="connsiteX5" fmla="*/ 1732320 w 2513448"/>
              <a:gd name="connsiteY5" fmla="*/ 436898 h 646330"/>
              <a:gd name="connsiteX6" fmla="*/ 1732320 w 2513448"/>
              <a:gd name="connsiteY6" fmla="*/ 646330 h 646330"/>
              <a:gd name="connsiteX7" fmla="*/ 0 w 2513448"/>
              <a:gd name="connsiteY7" fmla="*/ 646330 h 6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448" h="646330">
                <a:moveTo>
                  <a:pt x="0" y="0"/>
                </a:moveTo>
                <a:lnTo>
                  <a:pt x="2513448" y="0"/>
                </a:lnTo>
                <a:lnTo>
                  <a:pt x="2513448" y="646330"/>
                </a:lnTo>
                <a:lnTo>
                  <a:pt x="2340688" y="646330"/>
                </a:lnTo>
                <a:lnTo>
                  <a:pt x="2340688" y="436898"/>
                </a:lnTo>
                <a:lnTo>
                  <a:pt x="1732320" y="436898"/>
                </a:lnTo>
                <a:lnTo>
                  <a:pt x="1732320" y="646330"/>
                </a:lnTo>
                <a:lnTo>
                  <a:pt x="0" y="646330"/>
                </a:lnTo>
                <a:close/>
              </a:path>
            </a:pathLst>
          </a:custGeom>
        </p:spPr>
      </p:pic>
      <p:pic>
        <p:nvPicPr>
          <p:cNvPr id="3074" name="Picture 2"/>
          <p:cNvPicPr>
            <a:picLocks noChangeAspect="1" noChangeArrowheads="1"/>
          </p:cNvPicPr>
          <p:nvPr/>
        </p:nvPicPr>
        <p:blipFill>
          <a:blip r:embed="rId8" cstate="print"/>
          <a:srcRect/>
          <a:stretch>
            <a:fillRect/>
          </a:stretch>
        </p:blipFill>
        <p:spPr bwMode="auto">
          <a:xfrm>
            <a:off x="4970513" y="1551403"/>
            <a:ext cx="2077599" cy="727564"/>
          </a:xfrm>
          <a:prstGeom prst="rect">
            <a:avLst/>
          </a:prstGeom>
          <a:noFill/>
          <a:ln w="9525">
            <a:noFill/>
            <a:miter lim="800000"/>
            <a:headEnd/>
            <a:tailEnd/>
          </a:ln>
        </p:spPr>
      </p:pic>
    </p:spTree>
    <p:custDataLst>
      <p:tags r:id="rId9"/>
    </p:custData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îṣ1ïďe"/>
        <p:cNvGrpSpPr/>
        <p:nvPr/>
      </p:nvGrpSpPr>
      <p:grpSpPr>
        <a:xfrm>
          <a:off x="0" y="0"/>
          <a:ext cx="0" cy="0"/>
          <a:chOff x="0" y="0"/>
          <a:chExt cx="0" cy="0"/>
        </a:xfrm>
      </p:grpSpPr>
      <p:grpSp>
        <p:nvGrpSpPr>
          <p:cNvPr id="368" name="í$ḻíďê"/>
          <p:cNvGrpSpPr/>
          <p:nvPr/>
        </p:nvGrpSpPr>
        <p:grpSpPr>
          <a:xfrm>
            <a:off x="568138" y="733794"/>
            <a:ext cx="11036487" cy="6124206"/>
            <a:chOff x="568138" y="733794"/>
            <a:chExt cx="11036487" cy="6124206"/>
          </a:xfrm>
        </p:grpSpPr>
        <p:sp>
          <p:nvSpPr>
            <p:cNvPr id="369" name="îŝlíḑê"/>
            <p:cNvSpPr/>
            <p:nvPr/>
          </p:nvSpPr>
          <p:spPr>
            <a:xfrm>
              <a:off x="1196477" y="1993162"/>
              <a:ext cx="9799047" cy="4864838"/>
            </a:xfrm>
            <a:custGeom>
              <a:avLst/>
              <a:gdLst>
                <a:gd name="connsiteX0" fmla="*/ 3923579 w 7847158"/>
                <a:gd name="connsiteY0" fmla="*/ 0 h 3895802"/>
                <a:gd name="connsiteX1" fmla="*/ 7842773 w 7847158"/>
                <a:gd name="connsiteY1" fmla="*/ 3722356 h 3895802"/>
                <a:gd name="connsiteX2" fmla="*/ 7847158 w 7847158"/>
                <a:gd name="connsiteY2" fmla="*/ 3895802 h 3895802"/>
                <a:gd name="connsiteX3" fmla="*/ 0 w 7847158"/>
                <a:gd name="connsiteY3" fmla="*/ 3895802 h 3895802"/>
                <a:gd name="connsiteX4" fmla="*/ 4386 w 7847158"/>
                <a:gd name="connsiteY4" fmla="*/ 3722356 h 3895802"/>
                <a:gd name="connsiteX5" fmla="*/ 3923579 w 7847158"/>
                <a:gd name="connsiteY5" fmla="*/ 0 h 389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7158" h="3895802">
                  <a:moveTo>
                    <a:pt x="3923579" y="0"/>
                  </a:moveTo>
                  <a:cubicBezTo>
                    <a:pt x="6023181" y="0"/>
                    <a:pt x="7737668" y="1648875"/>
                    <a:pt x="7842773" y="3722356"/>
                  </a:cubicBezTo>
                  <a:lnTo>
                    <a:pt x="7847158" y="3895802"/>
                  </a:lnTo>
                  <a:lnTo>
                    <a:pt x="0" y="3895802"/>
                  </a:lnTo>
                  <a:lnTo>
                    <a:pt x="4386" y="3722356"/>
                  </a:lnTo>
                  <a:cubicBezTo>
                    <a:pt x="109491" y="1648875"/>
                    <a:pt x="1823977" y="0"/>
                    <a:pt x="3923579" y="0"/>
                  </a:cubicBezTo>
                  <a:close/>
                </a:path>
              </a:pathLst>
            </a:custGeom>
            <a:solidFill>
              <a:schemeClr val="bg1"/>
            </a:solidFill>
            <a:ln w="19050" cap="rnd">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70" name="îṣļídé"/>
            <p:cNvSpPr/>
            <p:nvPr/>
          </p:nvSpPr>
          <p:spPr>
            <a:xfrm>
              <a:off x="2472985" y="3260634"/>
              <a:ext cx="7246030" cy="3597366"/>
            </a:xfrm>
            <a:custGeom>
              <a:avLst/>
              <a:gdLst>
                <a:gd name="connsiteX0" fmla="*/ 3923579 w 7847158"/>
                <a:gd name="connsiteY0" fmla="*/ 0 h 3895802"/>
                <a:gd name="connsiteX1" fmla="*/ 7842773 w 7847158"/>
                <a:gd name="connsiteY1" fmla="*/ 3722356 h 3895802"/>
                <a:gd name="connsiteX2" fmla="*/ 7847158 w 7847158"/>
                <a:gd name="connsiteY2" fmla="*/ 3895802 h 3895802"/>
                <a:gd name="connsiteX3" fmla="*/ 0 w 7847158"/>
                <a:gd name="connsiteY3" fmla="*/ 3895802 h 3895802"/>
                <a:gd name="connsiteX4" fmla="*/ 4386 w 7847158"/>
                <a:gd name="connsiteY4" fmla="*/ 3722356 h 3895802"/>
                <a:gd name="connsiteX5" fmla="*/ 3923579 w 7847158"/>
                <a:gd name="connsiteY5" fmla="*/ 0 h 389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7158" h="3895802">
                  <a:moveTo>
                    <a:pt x="3923579" y="0"/>
                  </a:moveTo>
                  <a:cubicBezTo>
                    <a:pt x="6023181" y="0"/>
                    <a:pt x="7737668" y="1648875"/>
                    <a:pt x="7842773" y="3722356"/>
                  </a:cubicBezTo>
                  <a:lnTo>
                    <a:pt x="7847158" y="3895802"/>
                  </a:lnTo>
                  <a:lnTo>
                    <a:pt x="0" y="3895802"/>
                  </a:lnTo>
                  <a:lnTo>
                    <a:pt x="4386" y="3722356"/>
                  </a:lnTo>
                  <a:cubicBezTo>
                    <a:pt x="109491" y="1648875"/>
                    <a:pt x="1823977" y="0"/>
                    <a:pt x="3923579" y="0"/>
                  </a:cubicBezTo>
                  <a:close/>
                </a:path>
              </a:pathLst>
            </a:cu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nvGrpSpPr>
            <p:cNvPr id="371" name="ïś1íḋè"/>
            <p:cNvGrpSpPr/>
            <p:nvPr/>
          </p:nvGrpSpPr>
          <p:grpSpPr>
            <a:xfrm>
              <a:off x="2378269" y="3445238"/>
              <a:ext cx="7435463" cy="3412748"/>
              <a:chOff x="1651546" y="2944386"/>
              <a:chExt cx="8888909" cy="4079855"/>
            </a:xfrm>
          </p:grpSpPr>
          <p:grpSp>
            <p:nvGrpSpPr>
              <p:cNvPr id="392" name="iŝḷíďe"/>
              <p:cNvGrpSpPr/>
              <p:nvPr/>
            </p:nvGrpSpPr>
            <p:grpSpPr>
              <a:xfrm>
                <a:off x="1651546" y="2944386"/>
                <a:ext cx="8888909" cy="4079855"/>
                <a:chOff x="0" y="2281941"/>
                <a:chExt cx="7665719" cy="3518436"/>
              </a:xfrm>
            </p:grpSpPr>
            <p:sp>
              <p:nvSpPr>
                <p:cNvPr id="394" name="í$ḷîdè"/>
                <p:cNvSpPr/>
                <p:nvPr/>
              </p:nvSpPr>
              <p:spPr>
                <a:xfrm>
                  <a:off x="0" y="5565796"/>
                  <a:ext cx="7665719" cy="234581"/>
                </a:xfrm>
                <a:custGeom>
                  <a:avLst/>
                  <a:gdLst>
                    <a:gd name="connsiteX0" fmla="*/ 5867053 w 5867038"/>
                    <a:gd name="connsiteY0" fmla="*/ 12102 h 24203"/>
                    <a:gd name="connsiteX1" fmla="*/ 2933534 w 5867038"/>
                    <a:gd name="connsiteY1" fmla="*/ 24204 h 24203"/>
                    <a:gd name="connsiteX2" fmla="*/ 15 w 5867038"/>
                    <a:gd name="connsiteY2" fmla="*/ 12102 h 24203"/>
                    <a:gd name="connsiteX3" fmla="*/ 2933534 w 5867038"/>
                    <a:gd name="connsiteY3" fmla="*/ 0 h 24203"/>
                    <a:gd name="connsiteX4" fmla="*/ 5867053 w 5867038"/>
                    <a:gd name="connsiteY4" fmla="*/ 12102 h 2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038" h="24203">
                      <a:moveTo>
                        <a:pt x="5867053" y="12102"/>
                      </a:moveTo>
                      <a:cubicBezTo>
                        <a:pt x="5867053" y="18786"/>
                        <a:pt x="4553672" y="24204"/>
                        <a:pt x="2933534" y="24204"/>
                      </a:cubicBezTo>
                      <a:cubicBezTo>
                        <a:pt x="1313396" y="24204"/>
                        <a:pt x="15" y="18786"/>
                        <a:pt x="15" y="12102"/>
                      </a:cubicBezTo>
                      <a:cubicBezTo>
                        <a:pt x="15" y="5418"/>
                        <a:pt x="1313396" y="0"/>
                        <a:pt x="2933534" y="0"/>
                      </a:cubicBezTo>
                      <a:cubicBezTo>
                        <a:pt x="4553672" y="0"/>
                        <a:pt x="5867053" y="5418"/>
                        <a:pt x="5867053" y="12102"/>
                      </a:cubicBezTo>
                      <a:close/>
                    </a:path>
                  </a:pathLst>
                </a:custGeom>
                <a:solidFill>
                  <a:schemeClr val="bg1">
                    <a:lumMod val="85000"/>
                  </a:schemeClr>
                </a:solidFill>
                <a:ln w="4833" cap="flat">
                  <a:noFill/>
                  <a:prstDash val="solid"/>
                  <a:miter/>
                </a:ln>
                <a:effectLst>
                  <a:softEdge rad="88900"/>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395" name="íşḻíďê"/>
                <p:cNvGrpSpPr/>
                <p:nvPr/>
              </p:nvGrpSpPr>
              <p:grpSpPr>
                <a:xfrm>
                  <a:off x="1004025" y="2281941"/>
                  <a:ext cx="5847674" cy="3405533"/>
                  <a:chOff x="1004025" y="2281941"/>
                  <a:chExt cx="5847674" cy="3405533"/>
                </a:xfrm>
              </p:grpSpPr>
              <p:sp>
                <p:nvSpPr>
                  <p:cNvPr id="396" name="ïṥlîḓe"/>
                  <p:cNvSpPr/>
                  <p:nvPr/>
                </p:nvSpPr>
                <p:spPr>
                  <a:xfrm>
                    <a:off x="1693070" y="2499360"/>
                    <a:ext cx="4467224" cy="2782269"/>
                  </a:xfrm>
                  <a:prstGeom prst="rect">
                    <a:avLst/>
                  </a:prstGeom>
                  <a:pattFill prst="pct5">
                    <a:fgClr>
                      <a:srgbClr val="E4E6EA"/>
                    </a:fgClr>
                    <a:bgClr>
                      <a:srgbClr val="ADB5BF"/>
                    </a:bgClr>
                  </a:patt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397" name="îŝlide"/>
                  <p:cNvGrpSpPr/>
                  <p:nvPr/>
                </p:nvGrpSpPr>
                <p:grpSpPr>
                  <a:xfrm>
                    <a:off x="1551034" y="2281941"/>
                    <a:ext cx="4753656" cy="3301418"/>
                    <a:chOff x="1551034" y="2281941"/>
                    <a:chExt cx="4753656" cy="3301418"/>
                  </a:xfrm>
                </p:grpSpPr>
                <p:sp>
                  <p:nvSpPr>
                    <p:cNvPr id="411" name="îsļiḋè"/>
                    <p:cNvSpPr/>
                    <p:nvPr/>
                  </p:nvSpPr>
                  <p:spPr>
                    <a:xfrm>
                      <a:off x="1551034" y="2281941"/>
                      <a:ext cx="4753656" cy="3301418"/>
                    </a:xfrm>
                    <a:custGeom>
                      <a:avLst/>
                      <a:gdLst>
                        <a:gd name="connsiteX0" fmla="*/ 128 w 4753656"/>
                        <a:gd name="connsiteY0" fmla="*/ 164587 h 3301418"/>
                        <a:gd name="connsiteX1" fmla="*/ 164715 w 4753656"/>
                        <a:gd name="connsiteY1" fmla="*/ 0 h 3301418"/>
                        <a:gd name="connsiteX2" fmla="*/ 4589198 w 4753656"/>
                        <a:gd name="connsiteY2" fmla="*/ 0 h 3301418"/>
                        <a:gd name="connsiteX3" fmla="*/ 4753784 w 4753656"/>
                        <a:gd name="connsiteY3" fmla="*/ 164587 h 3301418"/>
                        <a:gd name="connsiteX4" fmla="*/ 4753784 w 4753656"/>
                        <a:gd name="connsiteY4" fmla="*/ 3136832 h 3301418"/>
                        <a:gd name="connsiteX5" fmla="*/ 4589198 w 4753656"/>
                        <a:gd name="connsiteY5" fmla="*/ 3301419 h 3301418"/>
                        <a:gd name="connsiteX6" fmla="*/ 164715 w 4753656"/>
                        <a:gd name="connsiteY6" fmla="*/ 3301419 h 3301418"/>
                        <a:gd name="connsiteX7" fmla="*/ 128 w 4753656"/>
                        <a:gd name="connsiteY7" fmla="*/ 3136832 h 3301418"/>
                        <a:gd name="connsiteX8" fmla="*/ 128 w 4753656"/>
                        <a:gd name="connsiteY8" fmla="*/ 164587 h 330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3656" h="3301418">
                          <a:moveTo>
                            <a:pt x="128" y="164587"/>
                          </a:moveTo>
                          <a:cubicBezTo>
                            <a:pt x="128" y="73580"/>
                            <a:pt x="73708" y="0"/>
                            <a:pt x="164715" y="0"/>
                          </a:cubicBezTo>
                          <a:lnTo>
                            <a:pt x="4589198" y="0"/>
                          </a:lnTo>
                          <a:cubicBezTo>
                            <a:pt x="4680204" y="0"/>
                            <a:pt x="4753784" y="73580"/>
                            <a:pt x="4753784" y="164587"/>
                          </a:cubicBezTo>
                          <a:lnTo>
                            <a:pt x="4753784" y="3136832"/>
                          </a:lnTo>
                          <a:cubicBezTo>
                            <a:pt x="4753784" y="3227839"/>
                            <a:pt x="4680204" y="3301419"/>
                            <a:pt x="4589198" y="3301419"/>
                          </a:cubicBezTo>
                          <a:lnTo>
                            <a:pt x="164715" y="3301419"/>
                          </a:lnTo>
                          <a:cubicBezTo>
                            <a:pt x="73708" y="3301419"/>
                            <a:pt x="128" y="3227839"/>
                            <a:pt x="128" y="3136832"/>
                          </a:cubicBezTo>
                          <a:lnTo>
                            <a:pt x="128" y="164587"/>
                          </a:lnTo>
                          <a:close/>
                        </a:path>
                      </a:pathLst>
                    </a:custGeom>
                    <a:gradFill>
                      <a:gsLst>
                        <a:gs pos="0">
                          <a:schemeClr val="tx1">
                            <a:lumMod val="75000"/>
                            <a:lumOff val="25000"/>
                          </a:schemeClr>
                        </a:gs>
                        <a:gs pos="88486">
                          <a:schemeClr val="tx1">
                            <a:lumMod val="75000"/>
                            <a:lumOff val="25000"/>
                          </a:schemeClr>
                        </a:gs>
                        <a:gs pos="76972">
                          <a:schemeClr val="tx1">
                            <a:lumMod val="50000"/>
                            <a:lumOff val="50000"/>
                          </a:schemeClr>
                        </a:gs>
                        <a:gs pos="59315">
                          <a:schemeClr val="tx1">
                            <a:lumMod val="75000"/>
                            <a:lumOff val="25000"/>
                          </a:schemeClr>
                        </a:gs>
                        <a:gs pos="38912">
                          <a:schemeClr val="tx1">
                            <a:lumMod val="50000"/>
                            <a:lumOff val="50000"/>
                          </a:schemeClr>
                        </a:gs>
                        <a:gs pos="23925">
                          <a:schemeClr val="tx1">
                            <a:lumMod val="75000"/>
                            <a:lumOff val="25000"/>
                          </a:schemeClr>
                        </a:gs>
                        <a:gs pos="15000">
                          <a:schemeClr val="bg1">
                            <a:lumMod val="50000"/>
                          </a:schemeClr>
                        </a:gs>
                        <a:gs pos="100000">
                          <a:schemeClr val="tx1">
                            <a:lumMod val="50000"/>
                            <a:lumOff val="50000"/>
                          </a:schemeClr>
                        </a:gs>
                      </a:gsLst>
                      <a:path path="circle">
                        <a:fillToRect l="50000" t="-80000" r="50000" b="180000"/>
                      </a:path>
                    </a:gra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412" name="iṡļiḍê"/>
                    <p:cNvGrpSpPr/>
                    <p:nvPr/>
                  </p:nvGrpSpPr>
                  <p:grpSpPr>
                    <a:xfrm>
                      <a:off x="1575238" y="2306144"/>
                      <a:ext cx="4705248" cy="3253010"/>
                      <a:chOff x="1575238" y="2306144"/>
                      <a:chExt cx="4705248" cy="3253010"/>
                    </a:xfrm>
                  </p:grpSpPr>
                  <p:sp>
                    <p:nvSpPr>
                      <p:cNvPr id="417" name="îşľídê"/>
                      <p:cNvSpPr/>
                      <p:nvPr/>
                    </p:nvSpPr>
                    <p:spPr>
                      <a:xfrm>
                        <a:off x="1575238" y="2306144"/>
                        <a:ext cx="4705248" cy="3253010"/>
                      </a:xfrm>
                      <a:custGeom>
                        <a:avLst/>
                        <a:gdLst>
                          <a:gd name="connsiteX0" fmla="*/ 128 w 4705248"/>
                          <a:gd name="connsiteY0" fmla="*/ 145224 h 3253010"/>
                          <a:gd name="connsiteX1" fmla="*/ 145352 w 4705248"/>
                          <a:gd name="connsiteY1" fmla="*/ 0 h 3253010"/>
                          <a:gd name="connsiteX2" fmla="*/ 4560153 w 4705248"/>
                          <a:gd name="connsiteY2" fmla="*/ 0 h 3253010"/>
                          <a:gd name="connsiteX3" fmla="*/ 4705377 w 4705248"/>
                          <a:gd name="connsiteY3" fmla="*/ 145224 h 3253010"/>
                          <a:gd name="connsiteX4" fmla="*/ 4705377 w 4705248"/>
                          <a:gd name="connsiteY4" fmla="*/ 3107787 h 3253010"/>
                          <a:gd name="connsiteX5" fmla="*/ 4560153 w 4705248"/>
                          <a:gd name="connsiteY5" fmla="*/ 3253011 h 3253010"/>
                          <a:gd name="connsiteX6" fmla="*/ 145352 w 4705248"/>
                          <a:gd name="connsiteY6" fmla="*/ 3253011 h 3253010"/>
                          <a:gd name="connsiteX7" fmla="*/ 128 w 4705248"/>
                          <a:gd name="connsiteY7" fmla="*/ 3107787 h 3253010"/>
                          <a:gd name="connsiteX8" fmla="*/ 128 w 4705248"/>
                          <a:gd name="connsiteY8" fmla="*/ 145224 h 325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5248" h="3253010">
                            <a:moveTo>
                              <a:pt x="128" y="145224"/>
                            </a:moveTo>
                            <a:cubicBezTo>
                              <a:pt x="128" y="64867"/>
                              <a:pt x="64995" y="0"/>
                              <a:pt x="145352" y="0"/>
                            </a:cubicBezTo>
                            <a:lnTo>
                              <a:pt x="4560153" y="0"/>
                            </a:lnTo>
                            <a:cubicBezTo>
                              <a:pt x="4640510" y="0"/>
                              <a:pt x="4705377" y="64867"/>
                              <a:pt x="4705377" y="145224"/>
                            </a:cubicBezTo>
                            <a:lnTo>
                              <a:pt x="4705377" y="3107787"/>
                            </a:lnTo>
                            <a:cubicBezTo>
                              <a:pt x="4705377" y="3188144"/>
                              <a:pt x="4640510" y="3253011"/>
                              <a:pt x="4560153" y="3253011"/>
                            </a:cubicBezTo>
                            <a:lnTo>
                              <a:pt x="145352" y="3253011"/>
                            </a:lnTo>
                            <a:cubicBezTo>
                              <a:pt x="64995" y="3253011"/>
                              <a:pt x="128" y="3188144"/>
                              <a:pt x="128" y="3107787"/>
                            </a:cubicBezTo>
                            <a:lnTo>
                              <a:pt x="128" y="145224"/>
                            </a:lnTo>
                            <a:close/>
                          </a:path>
                        </a:pathLst>
                      </a:custGeom>
                      <a:solidFill>
                        <a:srgbClr val="000000"/>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8" name="iś1ïḍé"/>
                      <p:cNvSpPr/>
                      <p:nvPr/>
                    </p:nvSpPr>
                    <p:spPr>
                      <a:xfrm>
                        <a:off x="1575238" y="2306144"/>
                        <a:ext cx="4705248" cy="3253010"/>
                      </a:xfrm>
                      <a:custGeom>
                        <a:avLst/>
                        <a:gdLst>
                          <a:gd name="connsiteX0" fmla="*/ 128 w 4705248"/>
                          <a:gd name="connsiteY0" fmla="*/ 145224 h 3253010"/>
                          <a:gd name="connsiteX1" fmla="*/ 145352 w 4705248"/>
                          <a:gd name="connsiteY1" fmla="*/ 0 h 3253010"/>
                          <a:gd name="connsiteX2" fmla="*/ 4560153 w 4705248"/>
                          <a:gd name="connsiteY2" fmla="*/ 0 h 3253010"/>
                          <a:gd name="connsiteX3" fmla="*/ 4705377 w 4705248"/>
                          <a:gd name="connsiteY3" fmla="*/ 145224 h 3253010"/>
                          <a:gd name="connsiteX4" fmla="*/ 4705377 w 4705248"/>
                          <a:gd name="connsiteY4" fmla="*/ 3107787 h 3253010"/>
                          <a:gd name="connsiteX5" fmla="*/ 4560153 w 4705248"/>
                          <a:gd name="connsiteY5" fmla="*/ 3253011 h 3253010"/>
                          <a:gd name="connsiteX6" fmla="*/ 145352 w 4705248"/>
                          <a:gd name="connsiteY6" fmla="*/ 3253011 h 3253010"/>
                          <a:gd name="connsiteX7" fmla="*/ 128 w 4705248"/>
                          <a:gd name="connsiteY7" fmla="*/ 3107787 h 3253010"/>
                          <a:gd name="connsiteX8" fmla="*/ 128 w 4705248"/>
                          <a:gd name="connsiteY8" fmla="*/ 145224 h 325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5248" h="3253010">
                            <a:moveTo>
                              <a:pt x="128" y="145224"/>
                            </a:moveTo>
                            <a:cubicBezTo>
                              <a:pt x="128" y="64867"/>
                              <a:pt x="64995" y="0"/>
                              <a:pt x="145352" y="0"/>
                            </a:cubicBezTo>
                            <a:lnTo>
                              <a:pt x="4560153" y="0"/>
                            </a:lnTo>
                            <a:cubicBezTo>
                              <a:pt x="4640510" y="0"/>
                              <a:pt x="4705377" y="64867"/>
                              <a:pt x="4705377" y="145224"/>
                            </a:cubicBezTo>
                            <a:lnTo>
                              <a:pt x="4705377" y="3107787"/>
                            </a:lnTo>
                            <a:cubicBezTo>
                              <a:pt x="4705377" y="3188144"/>
                              <a:pt x="4640510" y="3253011"/>
                              <a:pt x="4560153" y="3253011"/>
                            </a:cubicBezTo>
                            <a:lnTo>
                              <a:pt x="145352" y="3253011"/>
                            </a:lnTo>
                            <a:cubicBezTo>
                              <a:pt x="64995" y="3253011"/>
                              <a:pt x="128" y="3188144"/>
                              <a:pt x="128" y="3107787"/>
                            </a:cubicBezTo>
                            <a:lnTo>
                              <a:pt x="128" y="145224"/>
                            </a:lnTo>
                            <a:close/>
                          </a:path>
                        </a:pathLst>
                      </a:custGeom>
                      <a:solidFill>
                        <a:srgbClr val="000000"/>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9" name="íŝlïḑé"/>
                      <p:cNvSpPr/>
                      <p:nvPr/>
                    </p:nvSpPr>
                    <p:spPr>
                      <a:xfrm>
                        <a:off x="1577658" y="2308565"/>
                        <a:ext cx="4700407" cy="3248169"/>
                      </a:xfrm>
                      <a:custGeom>
                        <a:avLst/>
                        <a:gdLst>
                          <a:gd name="connsiteX0" fmla="*/ 4557732 w 4700407"/>
                          <a:gd name="connsiteY0" fmla="*/ 0 h 3248169"/>
                          <a:gd name="connsiteX1" fmla="*/ 4658905 w 4700407"/>
                          <a:gd name="connsiteY1" fmla="*/ 41631 h 3248169"/>
                          <a:gd name="connsiteX2" fmla="*/ 4700536 w 4700407"/>
                          <a:gd name="connsiteY2" fmla="*/ 142803 h 3248169"/>
                          <a:gd name="connsiteX3" fmla="*/ 4700536 w 4700407"/>
                          <a:gd name="connsiteY3" fmla="*/ 142803 h 3248169"/>
                          <a:gd name="connsiteX4" fmla="*/ 4700536 w 4700407"/>
                          <a:gd name="connsiteY4" fmla="*/ 3105367 h 3248169"/>
                          <a:gd name="connsiteX5" fmla="*/ 4658905 w 4700407"/>
                          <a:gd name="connsiteY5" fmla="*/ 3206539 h 3248169"/>
                          <a:gd name="connsiteX6" fmla="*/ 4557732 w 4700407"/>
                          <a:gd name="connsiteY6" fmla="*/ 3248170 h 3248169"/>
                          <a:gd name="connsiteX7" fmla="*/ 4557732 w 4700407"/>
                          <a:gd name="connsiteY7" fmla="*/ 3248170 h 3248169"/>
                          <a:gd name="connsiteX8" fmla="*/ 142931 w 4700407"/>
                          <a:gd name="connsiteY8" fmla="*/ 3248170 h 3248169"/>
                          <a:gd name="connsiteX9" fmla="*/ 41759 w 4700407"/>
                          <a:gd name="connsiteY9" fmla="*/ 3206539 h 3248169"/>
                          <a:gd name="connsiteX10" fmla="*/ 128 w 4700407"/>
                          <a:gd name="connsiteY10" fmla="*/ 3105367 h 3248169"/>
                          <a:gd name="connsiteX11" fmla="*/ 128 w 4700407"/>
                          <a:gd name="connsiteY11" fmla="*/ 3105367 h 3248169"/>
                          <a:gd name="connsiteX12" fmla="*/ 128 w 4700407"/>
                          <a:gd name="connsiteY12" fmla="*/ 142803 h 3248169"/>
                          <a:gd name="connsiteX13" fmla="*/ 41759 w 4700407"/>
                          <a:gd name="connsiteY13" fmla="*/ 41631 h 3248169"/>
                          <a:gd name="connsiteX14" fmla="*/ 142931 w 4700407"/>
                          <a:gd name="connsiteY14" fmla="*/ 0 h 3248169"/>
                          <a:gd name="connsiteX15" fmla="*/ 142931 w 4700407"/>
                          <a:gd name="connsiteY15" fmla="*/ 0 h 3248169"/>
                          <a:gd name="connsiteX16" fmla="*/ 4557732 w 4700407"/>
                          <a:gd name="connsiteY16" fmla="*/ 0 h 324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0407" h="3248169">
                            <a:moveTo>
                              <a:pt x="4557732" y="0"/>
                            </a:moveTo>
                            <a:cubicBezTo>
                              <a:pt x="4596943" y="0"/>
                              <a:pt x="4632765" y="15975"/>
                              <a:pt x="4658905" y="41631"/>
                            </a:cubicBezTo>
                            <a:cubicBezTo>
                              <a:pt x="4684561" y="67287"/>
                              <a:pt x="4700536" y="103109"/>
                              <a:pt x="4700536" y="142803"/>
                            </a:cubicBezTo>
                            <a:lnTo>
                              <a:pt x="4700536" y="142803"/>
                            </a:lnTo>
                            <a:lnTo>
                              <a:pt x="4700536" y="3105367"/>
                            </a:lnTo>
                            <a:cubicBezTo>
                              <a:pt x="4700536" y="3144577"/>
                              <a:pt x="4684561" y="3180399"/>
                              <a:pt x="4658905" y="3206539"/>
                            </a:cubicBezTo>
                            <a:cubicBezTo>
                              <a:pt x="4633249" y="3232196"/>
                              <a:pt x="4597427" y="3248170"/>
                              <a:pt x="4557732" y="3248170"/>
                            </a:cubicBezTo>
                            <a:lnTo>
                              <a:pt x="4557732" y="3248170"/>
                            </a:lnTo>
                            <a:lnTo>
                              <a:pt x="142931" y="3248170"/>
                            </a:lnTo>
                            <a:cubicBezTo>
                              <a:pt x="103721" y="3248170"/>
                              <a:pt x="67899" y="3232196"/>
                              <a:pt x="41759" y="3206539"/>
                            </a:cubicBezTo>
                            <a:cubicBezTo>
                              <a:pt x="16103" y="3180883"/>
                              <a:pt x="128" y="3145061"/>
                              <a:pt x="128" y="3105367"/>
                            </a:cubicBezTo>
                            <a:lnTo>
                              <a:pt x="128" y="3105367"/>
                            </a:lnTo>
                            <a:lnTo>
                              <a:pt x="128" y="142803"/>
                            </a:lnTo>
                            <a:cubicBezTo>
                              <a:pt x="128" y="103593"/>
                              <a:pt x="16103" y="67771"/>
                              <a:pt x="41759" y="41631"/>
                            </a:cubicBezTo>
                            <a:cubicBezTo>
                              <a:pt x="67899" y="15975"/>
                              <a:pt x="103721" y="0"/>
                              <a:pt x="142931" y="0"/>
                            </a:cubicBezTo>
                            <a:lnTo>
                              <a:pt x="142931" y="0"/>
                            </a:lnTo>
                            <a:lnTo>
                              <a:pt x="4557732" y="0"/>
                            </a:lnTo>
                            <a:close/>
                          </a:path>
                        </a:pathLst>
                      </a:custGeom>
                      <a:noFill/>
                      <a:ln w="4833" cap="flat">
                        <a:gradFill>
                          <a:gsLst>
                            <a:gs pos="0">
                              <a:schemeClr val="tx1">
                                <a:lumMod val="85000"/>
                                <a:lumOff val="15000"/>
                              </a:schemeClr>
                            </a:gs>
                            <a:gs pos="14157">
                              <a:schemeClr val="tx1">
                                <a:lumMod val="50000"/>
                                <a:lumOff val="50000"/>
                              </a:schemeClr>
                            </a:gs>
                            <a:gs pos="36300">
                              <a:schemeClr val="tx1">
                                <a:lumMod val="85000"/>
                                <a:lumOff val="15000"/>
                              </a:schemeClr>
                            </a:gs>
                            <a:gs pos="54834">
                              <a:schemeClr val="tx1">
                                <a:lumMod val="50000"/>
                                <a:lumOff val="50000"/>
                              </a:schemeClr>
                            </a:gs>
                            <a:gs pos="74000">
                              <a:schemeClr val="tx1">
                                <a:lumMod val="85000"/>
                                <a:lumOff val="15000"/>
                              </a:schemeClr>
                            </a:gs>
                            <a:gs pos="83000">
                              <a:schemeClr val="tx1">
                                <a:lumMod val="50000"/>
                                <a:lumOff val="50000"/>
                              </a:schemeClr>
                            </a:gs>
                            <a:gs pos="100000">
                              <a:schemeClr val="tx1">
                                <a:lumMod val="75000"/>
                                <a:lumOff val="25000"/>
                              </a:schemeClr>
                            </a:gs>
                          </a:gsLst>
                          <a:lin ang="5400000" scaled="1"/>
                        </a:gra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413" name="îṩľíďé"/>
                    <p:cNvSpPr/>
                    <p:nvPr/>
                  </p:nvSpPr>
                  <p:spPr>
                    <a:xfrm>
                      <a:off x="1589760" y="5375205"/>
                      <a:ext cx="4676203" cy="150064"/>
                    </a:xfrm>
                    <a:custGeom>
                      <a:avLst/>
                      <a:gdLst>
                        <a:gd name="connsiteX0" fmla="*/ 2338230 w 4676203"/>
                        <a:gd name="connsiteY0" fmla="*/ 0 h 150064"/>
                        <a:gd name="connsiteX1" fmla="*/ 2338230 w 4676203"/>
                        <a:gd name="connsiteY1" fmla="*/ 150064 h 150064"/>
                        <a:gd name="connsiteX2" fmla="*/ 110014 w 4676203"/>
                        <a:gd name="connsiteY2" fmla="*/ 150064 h 150064"/>
                        <a:gd name="connsiteX3" fmla="*/ 128 w 4676203"/>
                        <a:gd name="connsiteY3" fmla="*/ 40178 h 150064"/>
                        <a:gd name="connsiteX4" fmla="*/ 128 w 4676203"/>
                        <a:gd name="connsiteY4" fmla="*/ 0 h 150064"/>
                        <a:gd name="connsiteX5" fmla="*/ 2338230 w 4676203"/>
                        <a:gd name="connsiteY5" fmla="*/ 0 h 150064"/>
                        <a:gd name="connsiteX6" fmla="*/ 4676332 w 4676203"/>
                        <a:gd name="connsiteY6" fmla="*/ 0 h 150064"/>
                        <a:gd name="connsiteX7" fmla="*/ 4676332 w 4676203"/>
                        <a:gd name="connsiteY7" fmla="*/ 40178 h 150064"/>
                        <a:gd name="connsiteX8" fmla="*/ 4566446 w 4676203"/>
                        <a:gd name="connsiteY8" fmla="*/ 150064 h 150064"/>
                        <a:gd name="connsiteX9" fmla="*/ 4566446 w 4676203"/>
                        <a:gd name="connsiteY9" fmla="*/ 150064 h 150064"/>
                        <a:gd name="connsiteX10" fmla="*/ 2338230 w 4676203"/>
                        <a:gd name="connsiteY10" fmla="*/ 150064 h 150064"/>
                        <a:gd name="connsiteX11" fmla="*/ 2338230 w 4676203"/>
                        <a:gd name="connsiteY11" fmla="*/ 0 h 150064"/>
                        <a:gd name="connsiteX12" fmla="*/ 4676332 w 4676203"/>
                        <a:gd name="connsiteY12" fmla="*/ 0 h 1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76203" h="150064">
                          <a:moveTo>
                            <a:pt x="2338230" y="0"/>
                          </a:moveTo>
                          <a:lnTo>
                            <a:pt x="2338230" y="150064"/>
                          </a:lnTo>
                          <a:lnTo>
                            <a:pt x="110014" y="150064"/>
                          </a:lnTo>
                          <a:cubicBezTo>
                            <a:pt x="49504" y="150064"/>
                            <a:pt x="128" y="100688"/>
                            <a:pt x="128" y="40178"/>
                          </a:cubicBezTo>
                          <a:lnTo>
                            <a:pt x="128" y="0"/>
                          </a:lnTo>
                          <a:lnTo>
                            <a:pt x="2338230" y="0"/>
                          </a:lnTo>
                          <a:close/>
                          <a:moveTo>
                            <a:pt x="4676332" y="0"/>
                          </a:moveTo>
                          <a:lnTo>
                            <a:pt x="4676332" y="40178"/>
                          </a:lnTo>
                          <a:cubicBezTo>
                            <a:pt x="4676332" y="100688"/>
                            <a:pt x="4626956" y="150064"/>
                            <a:pt x="4566446" y="150064"/>
                          </a:cubicBezTo>
                          <a:lnTo>
                            <a:pt x="4566446" y="150064"/>
                          </a:lnTo>
                          <a:lnTo>
                            <a:pt x="2338230" y="150064"/>
                          </a:lnTo>
                          <a:lnTo>
                            <a:pt x="2338230" y="0"/>
                          </a:lnTo>
                          <a:lnTo>
                            <a:pt x="4676332" y="0"/>
                          </a:lnTo>
                          <a:close/>
                        </a:path>
                      </a:pathLst>
                    </a:custGeom>
                    <a:solidFill>
                      <a:schemeClr val="tx1">
                        <a:lumMod val="95000"/>
                        <a:lumOff val="5000"/>
                        <a:alpha val="40000"/>
                      </a:schemeClr>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414" name="îslíḑè"/>
                    <p:cNvGrpSpPr/>
                    <p:nvPr/>
                  </p:nvGrpSpPr>
                  <p:grpSpPr>
                    <a:xfrm>
                      <a:off x="3913340" y="2398119"/>
                      <a:ext cx="29044" cy="29044"/>
                      <a:chOff x="3913340" y="2398119"/>
                      <a:chExt cx="29044" cy="29044"/>
                    </a:xfrm>
                  </p:grpSpPr>
                  <p:sp>
                    <p:nvSpPr>
                      <p:cNvPr id="415" name="íṡlíde"/>
                      <p:cNvSpPr/>
                      <p:nvPr/>
                    </p:nvSpPr>
                    <p:spPr>
                      <a:xfrm>
                        <a:off x="3913340" y="2398119"/>
                        <a:ext cx="29044" cy="29044"/>
                      </a:xfrm>
                      <a:custGeom>
                        <a:avLst/>
                        <a:gdLst>
                          <a:gd name="connsiteX0" fmla="*/ 29660 w 29044"/>
                          <a:gd name="connsiteY0" fmla="*/ 14545 h 29044"/>
                          <a:gd name="connsiteX1" fmla="*/ 15137 w 29044"/>
                          <a:gd name="connsiteY1" fmla="*/ 29068 h 29044"/>
                          <a:gd name="connsiteX2" fmla="*/ 615 w 29044"/>
                          <a:gd name="connsiteY2" fmla="*/ 14545 h 29044"/>
                          <a:gd name="connsiteX3" fmla="*/ 15137 w 29044"/>
                          <a:gd name="connsiteY3" fmla="*/ 23 h 29044"/>
                          <a:gd name="connsiteX4" fmla="*/ 29660 w 29044"/>
                          <a:gd name="connsiteY4" fmla="*/ 14545 h 29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4" h="29044">
                            <a:moveTo>
                              <a:pt x="29660" y="14545"/>
                            </a:moveTo>
                            <a:cubicBezTo>
                              <a:pt x="29660" y="22566"/>
                              <a:pt x="23158" y="29068"/>
                              <a:pt x="15137" y="29068"/>
                            </a:cubicBezTo>
                            <a:cubicBezTo>
                              <a:pt x="7117" y="29068"/>
                              <a:pt x="615" y="22566"/>
                              <a:pt x="615" y="14545"/>
                            </a:cubicBezTo>
                            <a:cubicBezTo>
                              <a:pt x="615" y="6525"/>
                              <a:pt x="7117" y="23"/>
                              <a:pt x="15137" y="23"/>
                            </a:cubicBezTo>
                            <a:cubicBezTo>
                              <a:pt x="23158" y="23"/>
                              <a:pt x="29660" y="6525"/>
                              <a:pt x="29660" y="14545"/>
                            </a:cubicBezTo>
                            <a:close/>
                          </a:path>
                        </a:pathLst>
                      </a:custGeom>
                      <a:solidFill>
                        <a:srgbClr val="070B0C"/>
                      </a:solidFill>
                      <a:ln w="9666" cap="flat">
                        <a:solidFill>
                          <a:srgbClr val="141416"/>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6" name="iṩlîďé"/>
                      <p:cNvSpPr/>
                      <p:nvPr/>
                    </p:nvSpPr>
                    <p:spPr>
                      <a:xfrm>
                        <a:off x="3923021" y="2412642"/>
                        <a:ext cx="9681" cy="9681"/>
                      </a:xfrm>
                      <a:custGeom>
                        <a:avLst/>
                        <a:gdLst>
                          <a:gd name="connsiteX0" fmla="*/ 10297 w 9681"/>
                          <a:gd name="connsiteY0" fmla="*/ 4864 h 9681"/>
                          <a:gd name="connsiteX1" fmla="*/ 5456 w 9681"/>
                          <a:gd name="connsiteY1" fmla="*/ 9705 h 9681"/>
                          <a:gd name="connsiteX2" fmla="*/ 615 w 9681"/>
                          <a:gd name="connsiteY2" fmla="*/ 4864 h 9681"/>
                          <a:gd name="connsiteX3" fmla="*/ 5456 w 9681"/>
                          <a:gd name="connsiteY3" fmla="*/ 23 h 9681"/>
                          <a:gd name="connsiteX4" fmla="*/ 10297 w 9681"/>
                          <a:gd name="connsiteY4" fmla="*/ 4864 h 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1" h="9681">
                            <a:moveTo>
                              <a:pt x="10297" y="4864"/>
                            </a:moveTo>
                            <a:cubicBezTo>
                              <a:pt x="10297" y="7537"/>
                              <a:pt x="8129" y="9705"/>
                              <a:pt x="5456" y="9705"/>
                            </a:cubicBezTo>
                            <a:cubicBezTo>
                              <a:pt x="2782" y="9705"/>
                              <a:pt x="615" y="7537"/>
                              <a:pt x="615" y="4864"/>
                            </a:cubicBezTo>
                            <a:cubicBezTo>
                              <a:pt x="615" y="2190"/>
                              <a:pt x="2782" y="23"/>
                              <a:pt x="5456" y="23"/>
                            </a:cubicBezTo>
                            <a:cubicBezTo>
                              <a:pt x="8129" y="23"/>
                              <a:pt x="10297" y="2190"/>
                              <a:pt x="10297" y="4864"/>
                            </a:cubicBezTo>
                            <a:close/>
                          </a:path>
                        </a:pathLst>
                      </a:custGeom>
                      <a:solidFill>
                        <a:srgbClr val="232428"/>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398" name="îṩḻîde"/>
                  <p:cNvGrpSpPr/>
                  <p:nvPr/>
                </p:nvGrpSpPr>
                <p:grpSpPr>
                  <a:xfrm>
                    <a:off x="1004025" y="5578518"/>
                    <a:ext cx="5847674" cy="108956"/>
                    <a:chOff x="1004025" y="5578518"/>
                    <a:chExt cx="5847674" cy="108956"/>
                  </a:xfrm>
                </p:grpSpPr>
                <p:sp>
                  <p:nvSpPr>
                    <p:cNvPr id="403" name="ïšļîḑé"/>
                    <p:cNvSpPr/>
                    <p:nvPr/>
                  </p:nvSpPr>
                  <p:spPr>
                    <a:xfrm>
                      <a:off x="1004025" y="5578518"/>
                      <a:ext cx="5847674" cy="108956"/>
                    </a:xfrm>
                    <a:custGeom>
                      <a:avLst/>
                      <a:gdLst>
                        <a:gd name="connsiteX0" fmla="*/ 2923853 w 5847674"/>
                        <a:gd name="connsiteY0" fmla="*/ 109599 h 108956"/>
                        <a:gd name="connsiteX1" fmla="*/ 2923853 w 5847674"/>
                        <a:gd name="connsiteY1" fmla="*/ 109599 h 108956"/>
                        <a:gd name="connsiteX2" fmla="*/ 1226671 w 5847674"/>
                        <a:gd name="connsiteY2" fmla="*/ 109599 h 108956"/>
                        <a:gd name="connsiteX3" fmla="*/ 15 w 5847674"/>
                        <a:gd name="connsiteY3" fmla="*/ 681 h 108956"/>
                        <a:gd name="connsiteX4" fmla="*/ 15 w 5847674"/>
                        <a:gd name="connsiteY4" fmla="*/ 681 h 108956"/>
                        <a:gd name="connsiteX5" fmla="*/ 5847690 w 5847674"/>
                        <a:gd name="connsiteY5" fmla="*/ 681 h 108956"/>
                        <a:gd name="connsiteX6" fmla="*/ 4621034 w 5847674"/>
                        <a:gd name="connsiteY6" fmla="*/ 109599 h 108956"/>
                        <a:gd name="connsiteX7" fmla="*/ 2923853 w 5847674"/>
                        <a:gd name="connsiteY7" fmla="*/ 109599 h 108956"/>
                        <a:gd name="connsiteX8" fmla="*/ 2923853 w 5847674"/>
                        <a:gd name="connsiteY8" fmla="*/ 109599 h 108956"/>
                        <a:gd name="connsiteX9" fmla="*/ 2923853 w 5847674"/>
                        <a:gd name="connsiteY9" fmla="*/ 109599 h 108956"/>
                        <a:gd name="connsiteX10" fmla="*/ 2923853 w 5847674"/>
                        <a:gd name="connsiteY10" fmla="*/ 109599 h 10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674" h="108956">
                          <a:moveTo>
                            <a:pt x="2923853" y="109599"/>
                          </a:moveTo>
                          <a:lnTo>
                            <a:pt x="2923853" y="109599"/>
                          </a:lnTo>
                          <a:cubicBezTo>
                            <a:pt x="2910782" y="109599"/>
                            <a:pt x="2268410" y="107178"/>
                            <a:pt x="1226671" y="109599"/>
                          </a:cubicBezTo>
                          <a:cubicBezTo>
                            <a:pt x="174768" y="112019"/>
                            <a:pt x="15" y="681"/>
                            <a:pt x="15" y="681"/>
                          </a:cubicBezTo>
                          <a:lnTo>
                            <a:pt x="15" y="681"/>
                          </a:lnTo>
                          <a:lnTo>
                            <a:pt x="5847690" y="681"/>
                          </a:lnTo>
                          <a:cubicBezTo>
                            <a:pt x="5847690" y="681"/>
                            <a:pt x="5672938" y="112019"/>
                            <a:pt x="4621034" y="109599"/>
                          </a:cubicBezTo>
                          <a:cubicBezTo>
                            <a:pt x="3579296" y="107178"/>
                            <a:pt x="2936923" y="109599"/>
                            <a:pt x="2923853" y="109599"/>
                          </a:cubicBezTo>
                          <a:lnTo>
                            <a:pt x="2923853" y="109599"/>
                          </a:lnTo>
                          <a:lnTo>
                            <a:pt x="2923853" y="109599"/>
                          </a:lnTo>
                          <a:lnTo>
                            <a:pt x="2923853" y="109599"/>
                          </a:lnTo>
                          <a:close/>
                        </a:path>
                      </a:pathLst>
                    </a:custGeom>
                    <a:gradFill>
                      <a:gsLst>
                        <a:gs pos="0">
                          <a:schemeClr val="bg1">
                            <a:lumMod val="85000"/>
                          </a:schemeClr>
                        </a:gs>
                        <a:gs pos="100000">
                          <a:schemeClr val="bg1">
                            <a:lumMod val="85000"/>
                          </a:schemeClr>
                        </a:gs>
                        <a:gs pos="47000">
                          <a:schemeClr val="bg1">
                            <a:lumMod val="95000"/>
                          </a:schemeClr>
                        </a:gs>
                      </a:gsLst>
                      <a:path path="circle">
                        <a:fillToRect l="50000" t="-80000" r="50000" b="180000"/>
                      </a:path>
                    </a:gra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404" name="íṧľiḋe"/>
                    <p:cNvGrpSpPr/>
                    <p:nvPr/>
                  </p:nvGrpSpPr>
                  <p:grpSpPr>
                    <a:xfrm>
                      <a:off x="4806465" y="5629347"/>
                      <a:ext cx="67771" cy="9681"/>
                      <a:chOff x="4806465" y="5629347"/>
                      <a:chExt cx="67771" cy="9681"/>
                    </a:xfrm>
                  </p:grpSpPr>
                  <p:sp>
                    <p:nvSpPr>
                      <p:cNvPr id="409" name="ïṣļîḋê"/>
                      <p:cNvSpPr/>
                      <p:nvPr/>
                    </p:nvSpPr>
                    <p:spPr>
                      <a:xfrm>
                        <a:off x="4806465" y="5629347"/>
                        <a:ext cx="67771" cy="9681"/>
                      </a:xfrm>
                      <a:custGeom>
                        <a:avLst/>
                        <a:gdLst>
                          <a:gd name="connsiteX0" fmla="*/ 68571 w 67771"/>
                          <a:gd name="connsiteY0" fmla="*/ 5532 h 9681"/>
                          <a:gd name="connsiteX1" fmla="*/ 34686 w 67771"/>
                          <a:gd name="connsiteY1" fmla="*/ 10373 h 9681"/>
                          <a:gd name="connsiteX2" fmla="*/ 800 w 67771"/>
                          <a:gd name="connsiteY2" fmla="*/ 5532 h 9681"/>
                          <a:gd name="connsiteX3" fmla="*/ 34686 w 67771"/>
                          <a:gd name="connsiteY3" fmla="*/ 691 h 9681"/>
                          <a:gd name="connsiteX4" fmla="*/ 68571 w 67771"/>
                          <a:gd name="connsiteY4" fmla="*/ 5532 h 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71" h="9681">
                            <a:moveTo>
                              <a:pt x="68571" y="5532"/>
                            </a:moveTo>
                            <a:cubicBezTo>
                              <a:pt x="68571" y="8205"/>
                              <a:pt x="53400" y="10373"/>
                              <a:pt x="34686" y="10373"/>
                            </a:cubicBezTo>
                            <a:cubicBezTo>
                              <a:pt x="15971" y="10373"/>
                              <a:pt x="800" y="8205"/>
                              <a:pt x="800" y="5532"/>
                            </a:cubicBezTo>
                            <a:cubicBezTo>
                              <a:pt x="800" y="2858"/>
                              <a:pt x="15971" y="691"/>
                              <a:pt x="34686" y="691"/>
                            </a:cubicBezTo>
                            <a:cubicBezTo>
                              <a:pt x="53400" y="691"/>
                              <a:pt x="68571" y="2858"/>
                              <a:pt x="68571" y="5532"/>
                            </a:cubicBezTo>
                            <a:close/>
                          </a:path>
                        </a:pathLst>
                      </a:custGeom>
                      <a:solidFill>
                        <a:srgbClr val="E4E5E9"/>
                      </a:solidFill>
                      <a:ln w="4833" cap="flat">
                        <a:solidFill>
                          <a:srgbClr val="D7D8DB"/>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0" name="ïSľïḑé"/>
                      <p:cNvSpPr/>
                      <p:nvPr/>
                    </p:nvSpPr>
                    <p:spPr>
                      <a:xfrm>
                        <a:off x="4833090" y="5629347"/>
                        <a:ext cx="14522" cy="9681"/>
                      </a:xfrm>
                      <a:custGeom>
                        <a:avLst/>
                        <a:gdLst>
                          <a:gd name="connsiteX0" fmla="*/ 15322 w 14522"/>
                          <a:gd name="connsiteY0" fmla="*/ 5532 h 9681"/>
                          <a:gd name="connsiteX1" fmla="*/ 8061 w 14522"/>
                          <a:gd name="connsiteY1" fmla="*/ 10373 h 9681"/>
                          <a:gd name="connsiteX2" fmla="*/ 800 w 14522"/>
                          <a:gd name="connsiteY2" fmla="*/ 5532 h 9681"/>
                          <a:gd name="connsiteX3" fmla="*/ 8061 w 14522"/>
                          <a:gd name="connsiteY3" fmla="*/ 691 h 9681"/>
                          <a:gd name="connsiteX4" fmla="*/ 15322 w 14522"/>
                          <a:gd name="connsiteY4" fmla="*/ 5532 h 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 h="9681">
                            <a:moveTo>
                              <a:pt x="15322" y="5532"/>
                            </a:moveTo>
                            <a:cubicBezTo>
                              <a:pt x="15322" y="8205"/>
                              <a:pt x="12071" y="10373"/>
                              <a:pt x="8061" y="10373"/>
                            </a:cubicBezTo>
                            <a:cubicBezTo>
                              <a:pt x="4051" y="10373"/>
                              <a:pt x="800" y="8205"/>
                              <a:pt x="800" y="5532"/>
                            </a:cubicBezTo>
                            <a:cubicBezTo>
                              <a:pt x="800" y="2858"/>
                              <a:pt x="4051" y="691"/>
                              <a:pt x="8061" y="691"/>
                            </a:cubicBezTo>
                            <a:cubicBezTo>
                              <a:pt x="12071" y="691"/>
                              <a:pt x="15322" y="2858"/>
                              <a:pt x="15322" y="5532"/>
                            </a:cubicBezTo>
                            <a:close/>
                          </a:path>
                        </a:pathLst>
                      </a:custGeom>
                      <a:solidFill>
                        <a:srgbClr val="C5C7CD"/>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05" name="iSḻíḍê"/>
                    <p:cNvGrpSpPr/>
                    <p:nvPr/>
                  </p:nvGrpSpPr>
                  <p:grpSpPr>
                    <a:xfrm>
                      <a:off x="2986328" y="5629347"/>
                      <a:ext cx="67771" cy="9681"/>
                      <a:chOff x="2986328" y="5629347"/>
                      <a:chExt cx="67771" cy="9681"/>
                    </a:xfrm>
                  </p:grpSpPr>
                  <p:sp>
                    <p:nvSpPr>
                      <p:cNvPr id="407" name="î$1îḓé"/>
                      <p:cNvSpPr/>
                      <p:nvPr/>
                    </p:nvSpPr>
                    <p:spPr>
                      <a:xfrm>
                        <a:off x="2986328" y="5629347"/>
                        <a:ext cx="67771" cy="9681"/>
                      </a:xfrm>
                      <a:custGeom>
                        <a:avLst/>
                        <a:gdLst>
                          <a:gd name="connsiteX0" fmla="*/ 68195 w 67771"/>
                          <a:gd name="connsiteY0" fmla="*/ 5532 h 9681"/>
                          <a:gd name="connsiteX1" fmla="*/ 34310 w 67771"/>
                          <a:gd name="connsiteY1" fmla="*/ 10373 h 9681"/>
                          <a:gd name="connsiteX2" fmla="*/ 424 w 67771"/>
                          <a:gd name="connsiteY2" fmla="*/ 5532 h 9681"/>
                          <a:gd name="connsiteX3" fmla="*/ 34310 w 67771"/>
                          <a:gd name="connsiteY3" fmla="*/ 691 h 9681"/>
                          <a:gd name="connsiteX4" fmla="*/ 68195 w 67771"/>
                          <a:gd name="connsiteY4" fmla="*/ 5532 h 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71" h="9681">
                            <a:moveTo>
                              <a:pt x="68195" y="5532"/>
                            </a:moveTo>
                            <a:cubicBezTo>
                              <a:pt x="68195" y="8205"/>
                              <a:pt x="53024" y="10373"/>
                              <a:pt x="34310" y="10373"/>
                            </a:cubicBezTo>
                            <a:cubicBezTo>
                              <a:pt x="15595" y="10373"/>
                              <a:pt x="424" y="8205"/>
                              <a:pt x="424" y="5532"/>
                            </a:cubicBezTo>
                            <a:cubicBezTo>
                              <a:pt x="424" y="2858"/>
                              <a:pt x="15595" y="691"/>
                              <a:pt x="34310" y="691"/>
                            </a:cubicBezTo>
                            <a:cubicBezTo>
                              <a:pt x="53024" y="691"/>
                              <a:pt x="68195" y="2858"/>
                              <a:pt x="68195" y="5532"/>
                            </a:cubicBezTo>
                            <a:close/>
                          </a:path>
                        </a:pathLst>
                      </a:custGeom>
                      <a:solidFill>
                        <a:srgbClr val="E4E5E9"/>
                      </a:solidFill>
                      <a:ln w="4833" cap="flat">
                        <a:solidFill>
                          <a:srgbClr val="D7D8DB"/>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8" name="iṡ1ïḍè"/>
                      <p:cNvSpPr/>
                      <p:nvPr/>
                    </p:nvSpPr>
                    <p:spPr>
                      <a:xfrm>
                        <a:off x="3012953" y="5629347"/>
                        <a:ext cx="14522" cy="9681"/>
                      </a:xfrm>
                      <a:custGeom>
                        <a:avLst/>
                        <a:gdLst>
                          <a:gd name="connsiteX0" fmla="*/ 14946 w 14522"/>
                          <a:gd name="connsiteY0" fmla="*/ 5532 h 9681"/>
                          <a:gd name="connsiteX1" fmla="*/ 7685 w 14522"/>
                          <a:gd name="connsiteY1" fmla="*/ 10373 h 9681"/>
                          <a:gd name="connsiteX2" fmla="*/ 424 w 14522"/>
                          <a:gd name="connsiteY2" fmla="*/ 5532 h 9681"/>
                          <a:gd name="connsiteX3" fmla="*/ 7685 w 14522"/>
                          <a:gd name="connsiteY3" fmla="*/ 691 h 9681"/>
                          <a:gd name="connsiteX4" fmla="*/ 14946 w 14522"/>
                          <a:gd name="connsiteY4" fmla="*/ 5532 h 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 h="9681">
                            <a:moveTo>
                              <a:pt x="14946" y="5532"/>
                            </a:moveTo>
                            <a:cubicBezTo>
                              <a:pt x="14946" y="8205"/>
                              <a:pt x="11695" y="10373"/>
                              <a:pt x="7685" y="10373"/>
                            </a:cubicBezTo>
                            <a:cubicBezTo>
                              <a:pt x="3675" y="10373"/>
                              <a:pt x="424" y="8205"/>
                              <a:pt x="424" y="5532"/>
                            </a:cubicBezTo>
                            <a:cubicBezTo>
                              <a:pt x="424" y="2858"/>
                              <a:pt x="3675" y="691"/>
                              <a:pt x="7685" y="691"/>
                            </a:cubicBezTo>
                            <a:cubicBezTo>
                              <a:pt x="11695" y="691"/>
                              <a:pt x="14946" y="2858"/>
                              <a:pt x="14946" y="5532"/>
                            </a:cubicBezTo>
                            <a:close/>
                          </a:path>
                        </a:pathLst>
                      </a:custGeom>
                      <a:solidFill>
                        <a:srgbClr val="C5C7CD"/>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406" name="ïSḻîḋé"/>
                    <p:cNvSpPr/>
                    <p:nvPr/>
                  </p:nvSpPr>
                  <p:spPr>
                    <a:xfrm>
                      <a:off x="1004025" y="5578518"/>
                      <a:ext cx="5847674" cy="108956"/>
                    </a:xfrm>
                    <a:custGeom>
                      <a:avLst/>
                      <a:gdLst>
                        <a:gd name="connsiteX0" fmla="*/ 2923853 w 5847674"/>
                        <a:gd name="connsiteY0" fmla="*/ 109599 h 108956"/>
                        <a:gd name="connsiteX1" fmla="*/ 2923853 w 5847674"/>
                        <a:gd name="connsiteY1" fmla="*/ 109599 h 108956"/>
                        <a:gd name="connsiteX2" fmla="*/ 1226671 w 5847674"/>
                        <a:gd name="connsiteY2" fmla="*/ 109599 h 108956"/>
                        <a:gd name="connsiteX3" fmla="*/ 15 w 5847674"/>
                        <a:gd name="connsiteY3" fmla="*/ 681 h 108956"/>
                        <a:gd name="connsiteX4" fmla="*/ 15 w 5847674"/>
                        <a:gd name="connsiteY4" fmla="*/ 681 h 108956"/>
                        <a:gd name="connsiteX5" fmla="*/ 5847690 w 5847674"/>
                        <a:gd name="connsiteY5" fmla="*/ 681 h 108956"/>
                        <a:gd name="connsiteX6" fmla="*/ 4621034 w 5847674"/>
                        <a:gd name="connsiteY6" fmla="*/ 109599 h 108956"/>
                        <a:gd name="connsiteX7" fmla="*/ 2923853 w 5847674"/>
                        <a:gd name="connsiteY7" fmla="*/ 109599 h 108956"/>
                        <a:gd name="connsiteX8" fmla="*/ 2923853 w 5847674"/>
                        <a:gd name="connsiteY8" fmla="*/ 109599 h 108956"/>
                        <a:gd name="connsiteX9" fmla="*/ 2923853 w 5847674"/>
                        <a:gd name="connsiteY9" fmla="*/ 109599 h 108956"/>
                        <a:gd name="connsiteX10" fmla="*/ 2923853 w 5847674"/>
                        <a:gd name="connsiteY10" fmla="*/ 109599 h 10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674" h="108956">
                          <a:moveTo>
                            <a:pt x="2923853" y="109599"/>
                          </a:moveTo>
                          <a:lnTo>
                            <a:pt x="2923853" y="109599"/>
                          </a:lnTo>
                          <a:cubicBezTo>
                            <a:pt x="2910782" y="109599"/>
                            <a:pt x="2268410" y="107178"/>
                            <a:pt x="1226671" y="109599"/>
                          </a:cubicBezTo>
                          <a:cubicBezTo>
                            <a:pt x="174768" y="112019"/>
                            <a:pt x="15" y="681"/>
                            <a:pt x="15" y="681"/>
                          </a:cubicBezTo>
                          <a:lnTo>
                            <a:pt x="15" y="681"/>
                          </a:lnTo>
                          <a:lnTo>
                            <a:pt x="5847690" y="681"/>
                          </a:lnTo>
                          <a:cubicBezTo>
                            <a:pt x="5847690" y="681"/>
                            <a:pt x="5672938" y="112019"/>
                            <a:pt x="4621034" y="109599"/>
                          </a:cubicBezTo>
                          <a:cubicBezTo>
                            <a:pt x="3579296" y="107178"/>
                            <a:pt x="2936923" y="109599"/>
                            <a:pt x="2923853" y="109599"/>
                          </a:cubicBezTo>
                          <a:lnTo>
                            <a:pt x="2923853" y="109599"/>
                          </a:lnTo>
                          <a:lnTo>
                            <a:pt x="2923853" y="109599"/>
                          </a:lnTo>
                          <a:lnTo>
                            <a:pt x="2923853" y="109599"/>
                          </a:lnTo>
                          <a:close/>
                        </a:path>
                      </a:pathLst>
                    </a:custGeom>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99" name="íṣļídè"/>
                  <p:cNvSpPr/>
                  <p:nvPr/>
                </p:nvSpPr>
                <p:spPr>
                  <a:xfrm>
                    <a:off x="1004025" y="5472021"/>
                    <a:ext cx="5847674" cy="106497"/>
                  </a:xfrm>
                  <a:custGeom>
                    <a:avLst/>
                    <a:gdLst>
                      <a:gd name="connsiteX0" fmla="*/ 15 w 5847674"/>
                      <a:gd name="connsiteY0" fmla="*/ 5500 h 106497"/>
                      <a:gd name="connsiteX1" fmla="*/ 4856 w 5847674"/>
                      <a:gd name="connsiteY1" fmla="*/ 659 h 106497"/>
                      <a:gd name="connsiteX2" fmla="*/ 5842849 w 5847674"/>
                      <a:gd name="connsiteY2" fmla="*/ 659 h 106497"/>
                      <a:gd name="connsiteX3" fmla="*/ 5847690 w 5847674"/>
                      <a:gd name="connsiteY3" fmla="*/ 5500 h 106497"/>
                      <a:gd name="connsiteX4" fmla="*/ 5847690 w 5847674"/>
                      <a:gd name="connsiteY4" fmla="*/ 107156 h 106497"/>
                      <a:gd name="connsiteX5" fmla="*/ 15 w 5847674"/>
                      <a:gd name="connsiteY5" fmla="*/ 107156 h 106497"/>
                      <a:gd name="connsiteX6" fmla="*/ 15 w 5847674"/>
                      <a:gd name="connsiteY6" fmla="*/ 5500 h 10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7674" h="106497">
                        <a:moveTo>
                          <a:pt x="15" y="5500"/>
                        </a:moveTo>
                        <a:cubicBezTo>
                          <a:pt x="15" y="2595"/>
                          <a:pt x="2435" y="659"/>
                          <a:pt x="4856" y="659"/>
                        </a:cubicBezTo>
                        <a:lnTo>
                          <a:pt x="5842849" y="659"/>
                        </a:lnTo>
                        <a:cubicBezTo>
                          <a:pt x="5845754" y="659"/>
                          <a:pt x="5847690" y="2595"/>
                          <a:pt x="5847690" y="5500"/>
                        </a:cubicBezTo>
                        <a:lnTo>
                          <a:pt x="5847690" y="107156"/>
                        </a:lnTo>
                        <a:lnTo>
                          <a:pt x="15" y="107156"/>
                        </a:lnTo>
                        <a:lnTo>
                          <a:pt x="15" y="5500"/>
                        </a:lnTo>
                        <a:close/>
                      </a:path>
                    </a:pathLst>
                  </a:custGeom>
                  <a:gradFill>
                    <a:gsLst>
                      <a:gs pos="0">
                        <a:schemeClr val="tx1">
                          <a:lumMod val="65000"/>
                          <a:lumOff val="35000"/>
                        </a:schemeClr>
                      </a:gs>
                      <a:gs pos="39000">
                        <a:schemeClr val="bg1">
                          <a:lumMod val="75000"/>
                        </a:schemeClr>
                      </a:gs>
                      <a:gs pos="2000">
                        <a:schemeClr val="tx1">
                          <a:lumMod val="75000"/>
                          <a:lumOff val="25000"/>
                        </a:schemeClr>
                      </a:gs>
                      <a:gs pos="1000">
                        <a:schemeClr val="bg1">
                          <a:lumMod val="85000"/>
                        </a:schemeClr>
                      </a:gs>
                      <a:gs pos="100000">
                        <a:schemeClr val="tx1">
                          <a:lumMod val="75000"/>
                          <a:lumOff val="25000"/>
                        </a:schemeClr>
                      </a:gs>
                      <a:gs pos="98000">
                        <a:schemeClr val="tx1">
                          <a:lumMod val="75000"/>
                          <a:lumOff val="25000"/>
                        </a:schemeClr>
                      </a:gs>
                      <a:gs pos="99000">
                        <a:schemeClr val="bg1">
                          <a:lumMod val="75000"/>
                        </a:schemeClr>
                      </a:gs>
                    </a:gsLst>
                    <a:lin ang="0" scaled="0"/>
                  </a:gradFill>
                  <a:ln w="483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0" name="işlíde"/>
                  <p:cNvSpPr/>
                  <p:nvPr/>
                </p:nvSpPr>
                <p:spPr>
                  <a:xfrm>
                    <a:off x="3448624" y="5472021"/>
                    <a:ext cx="967674" cy="72611"/>
                  </a:xfrm>
                  <a:custGeom>
                    <a:avLst/>
                    <a:gdLst>
                      <a:gd name="connsiteX0" fmla="*/ 890720 w 967674"/>
                      <a:gd name="connsiteY0" fmla="*/ 73271 h 72611"/>
                      <a:gd name="connsiteX1" fmla="*/ 77468 w 967674"/>
                      <a:gd name="connsiteY1" fmla="*/ 73271 h 72611"/>
                      <a:gd name="connsiteX2" fmla="*/ 15 w 967674"/>
                      <a:gd name="connsiteY2" fmla="*/ 659 h 72611"/>
                      <a:gd name="connsiteX3" fmla="*/ 19378 w 967674"/>
                      <a:gd name="connsiteY3" fmla="*/ 5500 h 72611"/>
                      <a:gd name="connsiteX4" fmla="*/ 948326 w 967674"/>
                      <a:gd name="connsiteY4" fmla="*/ 5500 h 72611"/>
                      <a:gd name="connsiteX5" fmla="*/ 967689 w 967674"/>
                      <a:gd name="connsiteY5" fmla="*/ 659 h 72611"/>
                      <a:gd name="connsiteX6" fmla="*/ 890720 w 967674"/>
                      <a:gd name="connsiteY6" fmla="*/ 73271 h 7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674" h="72611">
                        <a:moveTo>
                          <a:pt x="890720" y="73271"/>
                        </a:moveTo>
                        <a:lnTo>
                          <a:pt x="77468" y="73271"/>
                        </a:lnTo>
                        <a:cubicBezTo>
                          <a:pt x="36321" y="73271"/>
                          <a:pt x="2435" y="41322"/>
                          <a:pt x="15" y="659"/>
                        </a:cubicBezTo>
                        <a:lnTo>
                          <a:pt x="19378" y="5500"/>
                        </a:lnTo>
                        <a:lnTo>
                          <a:pt x="948326" y="5500"/>
                        </a:lnTo>
                        <a:lnTo>
                          <a:pt x="967689" y="659"/>
                        </a:lnTo>
                        <a:cubicBezTo>
                          <a:pt x="965269" y="41322"/>
                          <a:pt x="931867" y="73271"/>
                          <a:pt x="890720" y="73271"/>
                        </a:cubicBezTo>
                        <a:close/>
                      </a:path>
                    </a:pathLst>
                  </a:custGeom>
                  <a:solidFill>
                    <a:srgbClr val="000000"/>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1" name="ïṧlíďe"/>
                  <p:cNvSpPr/>
                  <p:nvPr/>
                </p:nvSpPr>
                <p:spPr>
                  <a:xfrm>
                    <a:off x="3448624" y="5472021"/>
                    <a:ext cx="967674" cy="72611"/>
                  </a:xfrm>
                  <a:custGeom>
                    <a:avLst/>
                    <a:gdLst>
                      <a:gd name="connsiteX0" fmla="*/ 890720 w 967674"/>
                      <a:gd name="connsiteY0" fmla="*/ 73271 h 72611"/>
                      <a:gd name="connsiteX1" fmla="*/ 77468 w 967674"/>
                      <a:gd name="connsiteY1" fmla="*/ 73271 h 72611"/>
                      <a:gd name="connsiteX2" fmla="*/ 15 w 967674"/>
                      <a:gd name="connsiteY2" fmla="*/ 659 h 72611"/>
                      <a:gd name="connsiteX3" fmla="*/ 19378 w 967674"/>
                      <a:gd name="connsiteY3" fmla="*/ 5500 h 72611"/>
                      <a:gd name="connsiteX4" fmla="*/ 948326 w 967674"/>
                      <a:gd name="connsiteY4" fmla="*/ 5500 h 72611"/>
                      <a:gd name="connsiteX5" fmla="*/ 967689 w 967674"/>
                      <a:gd name="connsiteY5" fmla="*/ 659 h 72611"/>
                      <a:gd name="connsiteX6" fmla="*/ 890720 w 967674"/>
                      <a:gd name="connsiteY6" fmla="*/ 73271 h 7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674" h="72611">
                        <a:moveTo>
                          <a:pt x="890720" y="73271"/>
                        </a:moveTo>
                        <a:lnTo>
                          <a:pt x="77468" y="73271"/>
                        </a:lnTo>
                        <a:cubicBezTo>
                          <a:pt x="36321" y="73271"/>
                          <a:pt x="2435" y="41322"/>
                          <a:pt x="15" y="659"/>
                        </a:cubicBezTo>
                        <a:lnTo>
                          <a:pt x="19378" y="5500"/>
                        </a:lnTo>
                        <a:lnTo>
                          <a:pt x="948326" y="5500"/>
                        </a:lnTo>
                        <a:lnTo>
                          <a:pt x="967689" y="659"/>
                        </a:lnTo>
                        <a:cubicBezTo>
                          <a:pt x="965269" y="41322"/>
                          <a:pt x="931867" y="73271"/>
                          <a:pt x="890720" y="73271"/>
                        </a:cubicBezTo>
                        <a:close/>
                      </a:path>
                    </a:pathLst>
                  </a:custGeom>
                  <a:solidFill>
                    <a:srgbClr val="4E5457"/>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2" name="iŝlîḋe"/>
                  <p:cNvSpPr/>
                  <p:nvPr/>
                </p:nvSpPr>
                <p:spPr>
                  <a:xfrm>
                    <a:off x="3448624" y="5472021"/>
                    <a:ext cx="967674" cy="72611"/>
                  </a:xfrm>
                  <a:custGeom>
                    <a:avLst/>
                    <a:gdLst>
                      <a:gd name="connsiteX0" fmla="*/ 890720 w 967674"/>
                      <a:gd name="connsiteY0" fmla="*/ 73271 h 72611"/>
                      <a:gd name="connsiteX1" fmla="*/ 77468 w 967674"/>
                      <a:gd name="connsiteY1" fmla="*/ 73271 h 72611"/>
                      <a:gd name="connsiteX2" fmla="*/ 15 w 967674"/>
                      <a:gd name="connsiteY2" fmla="*/ 659 h 72611"/>
                      <a:gd name="connsiteX3" fmla="*/ 19378 w 967674"/>
                      <a:gd name="connsiteY3" fmla="*/ 5500 h 72611"/>
                      <a:gd name="connsiteX4" fmla="*/ 948326 w 967674"/>
                      <a:gd name="connsiteY4" fmla="*/ 5500 h 72611"/>
                      <a:gd name="connsiteX5" fmla="*/ 967689 w 967674"/>
                      <a:gd name="connsiteY5" fmla="*/ 659 h 72611"/>
                      <a:gd name="connsiteX6" fmla="*/ 890720 w 967674"/>
                      <a:gd name="connsiteY6" fmla="*/ 73271 h 7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674" h="72611">
                        <a:moveTo>
                          <a:pt x="890720" y="73271"/>
                        </a:moveTo>
                        <a:lnTo>
                          <a:pt x="77468" y="73271"/>
                        </a:lnTo>
                        <a:cubicBezTo>
                          <a:pt x="36321" y="73271"/>
                          <a:pt x="2435" y="41322"/>
                          <a:pt x="15" y="659"/>
                        </a:cubicBezTo>
                        <a:lnTo>
                          <a:pt x="19378" y="5500"/>
                        </a:lnTo>
                        <a:lnTo>
                          <a:pt x="948326" y="5500"/>
                        </a:lnTo>
                        <a:lnTo>
                          <a:pt x="967689" y="659"/>
                        </a:lnTo>
                        <a:cubicBezTo>
                          <a:pt x="965269" y="41322"/>
                          <a:pt x="931867" y="73271"/>
                          <a:pt x="890720" y="73271"/>
                        </a:cubicBezTo>
                        <a:close/>
                      </a:path>
                    </a:pathLst>
                  </a:custGeom>
                  <a:solidFill>
                    <a:schemeClr val="bg1">
                      <a:lumMod val="95000"/>
                    </a:schemeClr>
                  </a:solidFill>
                  <a:ln w="4833" cap="flat">
                    <a:noFill/>
                    <a:prstDash val="solid"/>
                    <a:miter/>
                  </a:ln>
                  <a:effectLst>
                    <a:innerShdw blurRad="114300">
                      <a:prstClr val="black"/>
                    </a:inn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393" name="iṥļîḓè"/>
              <p:cNvSpPr/>
              <p:nvPr/>
            </p:nvSpPr>
            <p:spPr>
              <a:xfrm>
                <a:off x="3612855" y="3204955"/>
                <a:ext cx="5180999" cy="3244439"/>
              </a:xfrm>
              <a:custGeom>
                <a:avLst/>
                <a:gdLst>
                  <a:gd name="connsiteX0" fmla="*/ 4998 w 4468049"/>
                  <a:gd name="connsiteY0" fmla="*/ 46 h 2797976"/>
                  <a:gd name="connsiteX1" fmla="*/ 4463366 w 4468049"/>
                  <a:gd name="connsiteY1" fmla="*/ 46 h 2797976"/>
                  <a:gd name="connsiteX2" fmla="*/ 4468207 w 4468049"/>
                  <a:gd name="connsiteY2" fmla="*/ 4887 h 2797976"/>
                  <a:gd name="connsiteX3" fmla="*/ 4468207 w 4468049"/>
                  <a:gd name="connsiteY3" fmla="*/ 2793182 h 2797976"/>
                  <a:gd name="connsiteX4" fmla="*/ 4463366 w 4468049"/>
                  <a:gd name="connsiteY4" fmla="*/ 2798023 h 2797976"/>
                  <a:gd name="connsiteX5" fmla="*/ 4998 w 4468049"/>
                  <a:gd name="connsiteY5" fmla="*/ 2798023 h 2797976"/>
                  <a:gd name="connsiteX6" fmla="*/ 157 w 4468049"/>
                  <a:gd name="connsiteY6" fmla="*/ 2793182 h 2797976"/>
                  <a:gd name="connsiteX7" fmla="*/ 157 w 4468049"/>
                  <a:gd name="connsiteY7" fmla="*/ 4887 h 2797976"/>
                  <a:gd name="connsiteX8" fmla="*/ 4998 w 4468049"/>
                  <a:gd name="connsiteY8" fmla="*/ 46 h 27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049" h="2797976">
                    <a:moveTo>
                      <a:pt x="4998" y="46"/>
                    </a:moveTo>
                    <a:lnTo>
                      <a:pt x="4463366" y="46"/>
                    </a:lnTo>
                    <a:cubicBezTo>
                      <a:pt x="4466270" y="46"/>
                      <a:pt x="4468207" y="1982"/>
                      <a:pt x="4468207" y="4887"/>
                    </a:cubicBezTo>
                    <a:lnTo>
                      <a:pt x="4468207" y="2793182"/>
                    </a:lnTo>
                    <a:cubicBezTo>
                      <a:pt x="4468207" y="2796086"/>
                      <a:pt x="4466270" y="2798023"/>
                      <a:pt x="4463366" y="2798023"/>
                    </a:cubicBezTo>
                    <a:lnTo>
                      <a:pt x="4998" y="2798023"/>
                    </a:lnTo>
                    <a:cubicBezTo>
                      <a:pt x="2093" y="2798023"/>
                      <a:pt x="157" y="2796086"/>
                      <a:pt x="157" y="2793182"/>
                    </a:cubicBezTo>
                    <a:lnTo>
                      <a:pt x="157" y="4887"/>
                    </a:lnTo>
                    <a:cubicBezTo>
                      <a:pt x="157" y="1982"/>
                      <a:pt x="2093" y="46"/>
                      <a:pt x="4998" y="46"/>
                    </a:cubicBezTo>
                    <a:close/>
                  </a:path>
                </a:pathLst>
              </a:custGeom>
              <a:pattFill prst="pct5">
                <a:fgClr>
                  <a:srgbClr val="E4E6EA"/>
                </a:fgClr>
                <a:bgClr>
                  <a:srgbClr val="ADB5BF"/>
                </a:bgClr>
              </a:patt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grpSp>
        <p:grpSp>
          <p:nvGrpSpPr>
            <p:cNvPr id="372" name="ïṧľîdè"/>
            <p:cNvGrpSpPr/>
            <p:nvPr/>
          </p:nvGrpSpPr>
          <p:grpSpPr>
            <a:xfrm>
              <a:off x="10158344" y="4256470"/>
              <a:ext cx="444222" cy="444220"/>
              <a:chOff x="3630678" y="509913"/>
              <a:chExt cx="444222" cy="444220"/>
            </a:xfrm>
          </p:grpSpPr>
          <p:sp>
            <p:nvSpPr>
              <p:cNvPr id="390" name="íşḷídê"/>
              <p:cNvSpPr/>
              <p:nvPr/>
            </p:nvSpPr>
            <p:spPr>
              <a:xfrm>
                <a:off x="3630678" y="509913"/>
                <a:ext cx="444222" cy="444220"/>
              </a:xfrm>
              <a:prstGeom prst="ellipse">
                <a:avLst/>
              </a:prstGeom>
              <a:solidFill>
                <a:schemeClr val="accent2"/>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91" name="îŝḷiḍê"/>
              <p:cNvSpPr/>
              <p:nvPr/>
            </p:nvSpPr>
            <p:spPr bwMode="auto">
              <a:xfrm>
                <a:off x="3758481" y="629242"/>
                <a:ext cx="188615" cy="205561"/>
              </a:xfrm>
              <a:custGeom>
                <a:avLst/>
                <a:gdLst>
                  <a:gd name="connsiteX0" fmla="*/ 188888 w 557678"/>
                  <a:gd name="connsiteY0" fmla="*/ 367011 h 607780"/>
                  <a:gd name="connsiteX1" fmla="*/ 199785 w 557678"/>
                  <a:gd name="connsiteY1" fmla="*/ 373977 h 607780"/>
                  <a:gd name="connsiteX2" fmla="*/ 278839 w 557678"/>
                  <a:gd name="connsiteY2" fmla="*/ 490974 h 607780"/>
                  <a:gd name="connsiteX3" fmla="*/ 357893 w 557678"/>
                  <a:gd name="connsiteY3" fmla="*/ 373977 h 607780"/>
                  <a:gd name="connsiteX4" fmla="*/ 368886 w 557678"/>
                  <a:gd name="connsiteY4" fmla="*/ 367011 h 607780"/>
                  <a:gd name="connsiteX5" fmla="*/ 374908 w 557678"/>
                  <a:gd name="connsiteY5" fmla="*/ 368729 h 607780"/>
                  <a:gd name="connsiteX6" fmla="*/ 557678 w 557678"/>
                  <a:gd name="connsiteY6" fmla="*/ 480572 h 607780"/>
                  <a:gd name="connsiteX7" fmla="*/ 557678 w 557678"/>
                  <a:gd name="connsiteY7" fmla="*/ 607780 h 607780"/>
                  <a:gd name="connsiteX8" fmla="*/ 278839 w 557678"/>
                  <a:gd name="connsiteY8" fmla="*/ 607780 h 607780"/>
                  <a:gd name="connsiteX9" fmla="*/ 0 w 557678"/>
                  <a:gd name="connsiteY9" fmla="*/ 607780 h 607780"/>
                  <a:gd name="connsiteX10" fmla="*/ 0 w 557678"/>
                  <a:gd name="connsiteY10" fmla="*/ 480572 h 607780"/>
                  <a:gd name="connsiteX11" fmla="*/ 182770 w 557678"/>
                  <a:gd name="connsiteY11" fmla="*/ 368729 h 607780"/>
                  <a:gd name="connsiteX12" fmla="*/ 188888 w 557678"/>
                  <a:gd name="connsiteY12" fmla="*/ 367011 h 607780"/>
                  <a:gd name="connsiteX13" fmla="*/ 233347 w 557678"/>
                  <a:gd name="connsiteY13" fmla="*/ 332928 h 607780"/>
                  <a:gd name="connsiteX14" fmla="*/ 235832 w 557678"/>
                  <a:gd name="connsiteY14" fmla="*/ 333119 h 607780"/>
                  <a:gd name="connsiteX15" fmla="*/ 236501 w 557678"/>
                  <a:gd name="connsiteY15" fmla="*/ 333214 h 607780"/>
                  <a:gd name="connsiteX16" fmla="*/ 236692 w 557678"/>
                  <a:gd name="connsiteY16" fmla="*/ 333214 h 607780"/>
                  <a:gd name="connsiteX17" fmla="*/ 237934 w 557678"/>
                  <a:gd name="connsiteY17" fmla="*/ 333596 h 607780"/>
                  <a:gd name="connsiteX18" fmla="*/ 238508 w 557678"/>
                  <a:gd name="connsiteY18" fmla="*/ 333787 h 607780"/>
                  <a:gd name="connsiteX19" fmla="*/ 239177 w 557678"/>
                  <a:gd name="connsiteY19" fmla="*/ 333977 h 607780"/>
                  <a:gd name="connsiteX20" fmla="*/ 243478 w 557678"/>
                  <a:gd name="connsiteY20" fmla="*/ 336553 h 607780"/>
                  <a:gd name="connsiteX21" fmla="*/ 264981 w 557678"/>
                  <a:gd name="connsiteY21" fmla="*/ 353724 h 607780"/>
                  <a:gd name="connsiteX22" fmla="*/ 267657 w 557678"/>
                  <a:gd name="connsiteY22" fmla="*/ 353820 h 607780"/>
                  <a:gd name="connsiteX23" fmla="*/ 278839 w 557678"/>
                  <a:gd name="connsiteY23" fmla="*/ 353724 h 607780"/>
                  <a:gd name="connsiteX24" fmla="*/ 290021 w 557678"/>
                  <a:gd name="connsiteY24" fmla="*/ 353820 h 607780"/>
                  <a:gd name="connsiteX25" fmla="*/ 292792 w 557678"/>
                  <a:gd name="connsiteY25" fmla="*/ 353724 h 607780"/>
                  <a:gd name="connsiteX26" fmla="*/ 314200 w 557678"/>
                  <a:gd name="connsiteY26" fmla="*/ 336553 h 607780"/>
                  <a:gd name="connsiteX27" fmla="*/ 318596 w 557678"/>
                  <a:gd name="connsiteY27" fmla="*/ 333977 h 607780"/>
                  <a:gd name="connsiteX28" fmla="*/ 319265 w 557678"/>
                  <a:gd name="connsiteY28" fmla="*/ 333787 h 607780"/>
                  <a:gd name="connsiteX29" fmla="*/ 319743 w 557678"/>
                  <a:gd name="connsiteY29" fmla="*/ 333596 h 607780"/>
                  <a:gd name="connsiteX30" fmla="*/ 321081 w 557678"/>
                  <a:gd name="connsiteY30" fmla="*/ 333214 h 607780"/>
                  <a:gd name="connsiteX31" fmla="*/ 321272 w 557678"/>
                  <a:gd name="connsiteY31" fmla="*/ 333214 h 607780"/>
                  <a:gd name="connsiteX32" fmla="*/ 321846 w 557678"/>
                  <a:gd name="connsiteY32" fmla="*/ 333119 h 607780"/>
                  <a:gd name="connsiteX33" fmla="*/ 324426 w 557678"/>
                  <a:gd name="connsiteY33" fmla="*/ 332928 h 607780"/>
                  <a:gd name="connsiteX34" fmla="*/ 340195 w 557678"/>
                  <a:gd name="connsiteY34" fmla="*/ 347905 h 607780"/>
                  <a:gd name="connsiteX35" fmla="*/ 340195 w 557678"/>
                  <a:gd name="connsiteY35" fmla="*/ 380912 h 607780"/>
                  <a:gd name="connsiteX36" fmla="*/ 324426 w 557678"/>
                  <a:gd name="connsiteY36" fmla="*/ 396366 h 607780"/>
                  <a:gd name="connsiteX37" fmla="*/ 314869 w 557678"/>
                  <a:gd name="connsiteY37" fmla="*/ 393123 h 607780"/>
                  <a:gd name="connsiteX38" fmla="*/ 294417 w 557678"/>
                  <a:gd name="connsiteY38" fmla="*/ 374807 h 607780"/>
                  <a:gd name="connsiteX39" fmla="*/ 278839 w 557678"/>
                  <a:gd name="connsiteY39" fmla="*/ 374902 h 607780"/>
                  <a:gd name="connsiteX40" fmla="*/ 263261 w 557678"/>
                  <a:gd name="connsiteY40" fmla="*/ 374807 h 607780"/>
                  <a:gd name="connsiteX41" fmla="*/ 242809 w 557678"/>
                  <a:gd name="connsiteY41" fmla="*/ 393123 h 607780"/>
                  <a:gd name="connsiteX42" fmla="*/ 233347 w 557678"/>
                  <a:gd name="connsiteY42" fmla="*/ 396366 h 607780"/>
                  <a:gd name="connsiteX43" fmla="*/ 217482 w 557678"/>
                  <a:gd name="connsiteY43" fmla="*/ 380912 h 607780"/>
                  <a:gd name="connsiteX44" fmla="*/ 217482 w 557678"/>
                  <a:gd name="connsiteY44" fmla="*/ 347905 h 607780"/>
                  <a:gd name="connsiteX45" fmla="*/ 233347 w 557678"/>
                  <a:gd name="connsiteY45" fmla="*/ 332928 h 607780"/>
                  <a:gd name="connsiteX46" fmla="*/ 277214 w 557678"/>
                  <a:gd name="connsiteY46" fmla="*/ 0 h 607780"/>
                  <a:gd name="connsiteX47" fmla="*/ 278552 w 557678"/>
                  <a:gd name="connsiteY47" fmla="*/ 0 h 607780"/>
                  <a:gd name="connsiteX48" fmla="*/ 278744 w 557678"/>
                  <a:gd name="connsiteY48" fmla="*/ 0 h 607780"/>
                  <a:gd name="connsiteX49" fmla="*/ 278839 w 557678"/>
                  <a:gd name="connsiteY49" fmla="*/ 0 h 607780"/>
                  <a:gd name="connsiteX50" fmla="*/ 278935 w 557678"/>
                  <a:gd name="connsiteY50" fmla="*/ 0 h 607780"/>
                  <a:gd name="connsiteX51" fmla="*/ 279222 w 557678"/>
                  <a:gd name="connsiteY51" fmla="*/ 0 h 607780"/>
                  <a:gd name="connsiteX52" fmla="*/ 280560 w 557678"/>
                  <a:gd name="connsiteY52" fmla="*/ 0 h 607780"/>
                  <a:gd name="connsiteX53" fmla="*/ 404758 w 557678"/>
                  <a:gd name="connsiteY53" fmla="*/ 105659 h 607780"/>
                  <a:gd name="connsiteX54" fmla="*/ 396727 w 557678"/>
                  <a:gd name="connsiteY54" fmla="*/ 160159 h 607780"/>
                  <a:gd name="connsiteX55" fmla="*/ 408009 w 557678"/>
                  <a:gd name="connsiteY55" fmla="*/ 186120 h 607780"/>
                  <a:gd name="connsiteX56" fmla="*/ 379039 w 557678"/>
                  <a:gd name="connsiteY56" fmla="*/ 238616 h 607780"/>
                  <a:gd name="connsiteX57" fmla="*/ 317179 w 557678"/>
                  <a:gd name="connsiteY57" fmla="*/ 313541 h 607780"/>
                  <a:gd name="connsiteX58" fmla="*/ 278935 w 557678"/>
                  <a:gd name="connsiteY58" fmla="*/ 322131 h 607780"/>
                  <a:gd name="connsiteX59" fmla="*/ 278839 w 557678"/>
                  <a:gd name="connsiteY59" fmla="*/ 322131 h 607780"/>
                  <a:gd name="connsiteX60" fmla="*/ 278744 w 557678"/>
                  <a:gd name="connsiteY60" fmla="*/ 322131 h 607780"/>
                  <a:gd name="connsiteX61" fmla="*/ 240499 w 557678"/>
                  <a:gd name="connsiteY61" fmla="*/ 313541 h 607780"/>
                  <a:gd name="connsiteX62" fmla="*/ 178734 w 557678"/>
                  <a:gd name="connsiteY62" fmla="*/ 238616 h 607780"/>
                  <a:gd name="connsiteX63" fmla="*/ 149669 w 557678"/>
                  <a:gd name="connsiteY63" fmla="*/ 186120 h 607780"/>
                  <a:gd name="connsiteX64" fmla="*/ 161046 w 557678"/>
                  <a:gd name="connsiteY64" fmla="*/ 160159 h 607780"/>
                  <a:gd name="connsiteX65" fmla="*/ 153015 w 557678"/>
                  <a:gd name="connsiteY65" fmla="*/ 105659 h 607780"/>
                  <a:gd name="connsiteX66" fmla="*/ 277214 w 557678"/>
                  <a:gd name="connsiteY66"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57678" h="607780">
                    <a:moveTo>
                      <a:pt x="188888" y="367011"/>
                    </a:moveTo>
                    <a:cubicBezTo>
                      <a:pt x="193667" y="367011"/>
                      <a:pt x="197873" y="369874"/>
                      <a:pt x="199785" y="373977"/>
                    </a:cubicBezTo>
                    <a:cubicBezTo>
                      <a:pt x="218808" y="405851"/>
                      <a:pt x="254177" y="489256"/>
                      <a:pt x="278839" y="490974"/>
                    </a:cubicBezTo>
                    <a:cubicBezTo>
                      <a:pt x="303502" y="489256"/>
                      <a:pt x="338870" y="405851"/>
                      <a:pt x="357893" y="373977"/>
                    </a:cubicBezTo>
                    <a:cubicBezTo>
                      <a:pt x="359900" y="369874"/>
                      <a:pt x="364011" y="367011"/>
                      <a:pt x="368886" y="367011"/>
                    </a:cubicBezTo>
                    <a:cubicBezTo>
                      <a:pt x="371085" y="367011"/>
                      <a:pt x="372996" y="367870"/>
                      <a:pt x="374908" y="368729"/>
                    </a:cubicBezTo>
                    <a:cubicBezTo>
                      <a:pt x="382269" y="371878"/>
                      <a:pt x="557678" y="427132"/>
                      <a:pt x="557678" y="480572"/>
                    </a:cubicBezTo>
                    <a:lnTo>
                      <a:pt x="557678" y="607780"/>
                    </a:lnTo>
                    <a:lnTo>
                      <a:pt x="278839" y="607780"/>
                    </a:lnTo>
                    <a:lnTo>
                      <a:pt x="0" y="607780"/>
                    </a:lnTo>
                    <a:lnTo>
                      <a:pt x="0" y="480572"/>
                    </a:lnTo>
                    <a:cubicBezTo>
                      <a:pt x="0" y="421120"/>
                      <a:pt x="175314" y="371687"/>
                      <a:pt x="182770" y="368729"/>
                    </a:cubicBezTo>
                    <a:cubicBezTo>
                      <a:pt x="184682" y="367870"/>
                      <a:pt x="186593" y="367011"/>
                      <a:pt x="188888" y="367011"/>
                    </a:cubicBezTo>
                    <a:close/>
                    <a:moveTo>
                      <a:pt x="233347" y="332928"/>
                    </a:moveTo>
                    <a:cubicBezTo>
                      <a:pt x="234207" y="332928"/>
                      <a:pt x="235067" y="332928"/>
                      <a:pt x="235832" y="333119"/>
                    </a:cubicBezTo>
                    <a:cubicBezTo>
                      <a:pt x="236023" y="333119"/>
                      <a:pt x="236310" y="333119"/>
                      <a:pt x="236501" y="333214"/>
                    </a:cubicBezTo>
                    <a:cubicBezTo>
                      <a:pt x="236501" y="333214"/>
                      <a:pt x="236596" y="333214"/>
                      <a:pt x="236692" y="333214"/>
                    </a:cubicBezTo>
                    <a:cubicBezTo>
                      <a:pt x="237074" y="333310"/>
                      <a:pt x="237552" y="333405"/>
                      <a:pt x="237934" y="333596"/>
                    </a:cubicBezTo>
                    <a:cubicBezTo>
                      <a:pt x="238126" y="333596"/>
                      <a:pt x="238317" y="333691"/>
                      <a:pt x="238508" y="333787"/>
                    </a:cubicBezTo>
                    <a:cubicBezTo>
                      <a:pt x="238699" y="333787"/>
                      <a:pt x="238890" y="333882"/>
                      <a:pt x="239177" y="333977"/>
                    </a:cubicBezTo>
                    <a:cubicBezTo>
                      <a:pt x="240706" y="334645"/>
                      <a:pt x="242140" y="335504"/>
                      <a:pt x="243478" y="336553"/>
                    </a:cubicBezTo>
                    <a:cubicBezTo>
                      <a:pt x="250836" y="342372"/>
                      <a:pt x="255615" y="353056"/>
                      <a:pt x="264981" y="353724"/>
                    </a:cubicBezTo>
                    <a:cubicBezTo>
                      <a:pt x="265841" y="353820"/>
                      <a:pt x="266797" y="353820"/>
                      <a:pt x="267657" y="353820"/>
                    </a:cubicBezTo>
                    <a:cubicBezTo>
                      <a:pt x="268517" y="353820"/>
                      <a:pt x="274060" y="353724"/>
                      <a:pt x="278839" y="353724"/>
                    </a:cubicBezTo>
                    <a:cubicBezTo>
                      <a:pt x="283617" y="353724"/>
                      <a:pt x="289256" y="353820"/>
                      <a:pt x="290021" y="353820"/>
                    </a:cubicBezTo>
                    <a:cubicBezTo>
                      <a:pt x="290976" y="353820"/>
                      <a:pt x="291836" y="353820"/>
                      <a:pt x="292792" y="353724"/>
                    </a:cubicBezTo>
                    <a:cubicBezTo>
                      <a:pt x="302158" y="353056"/>
                      <a:pt x="306841" y="342372"/>
                      <a:pt x="314200" y="336553"/>
                    </a:cubicBezTo>
                    <a:cubicBezTo>
                      <a:pt x="315538" y="335504"/>
                      <a:pt x="316972" y="334645"/>
                      <a:pt x="318596" y="333977"/>
                    </a:cubicBezTo>
                    <a:cubicBezTo>
                      <a:pt x="318787" y="333882"/>
                      <a:pt x="318979" y="333787"/>
                      <a:pt x="319265" y="333787"/>
                    </a:cubicBezTo>
                    <a:cubicBezTo>
                      <a:pt x="319456" y="333691"/>
                      <a:pt x="319648" y="333596"/>
                      <a:pt x="319743" y="333596"/>
                    </a:cubicBezTo>
                    <a:cubicBezTo>
                      <a:pt x="320221" y="333405"/>
                      <a:pt x="320603" y="333310"/>
                      <a:pt x="321081" y="333214"/>
                    </a:cubicBezTo>
                    <a:cubicBezTo>
                      <a:pt x="321081" y="333214"/>
                      <a:pt x="321177" y="333214"/>
                      <a:pt x="321272" y="333214"/>
                    </a:cubicBezTo>
                    <a:cubicBezTo>
                      <a:pt x="321463" y="333119"/>
                      <a:pt x="321654" y="333119"/>
                      <a:pt x="321846" y="333119"/>
                    </a:cubicBezTo>
                    <a:cubicBezTo>
                      <a:pt x="322706" y="332928"/>
                      <a:pt x="323566" y="332928"/>
                      <a:pt x="324426" y="332928"/>
                    </a:cubicBezTo>
                    <a:cubicBezTo>
                      <a:pt x="332836" y="332928"/>
                      <a:pt x="339813" y="339510"/>
                      <a:pt x="340195" y="347905"/>
                    </a:cubicBezTo>
                    <a:lnTo>
                      <a:pt x="340195" y="380912"/>
                    </a:lnTo>
                    <a:cubicBezTo>
                      <a:pt x="340004" y="389498"/>
                      <a:pt x="333027" y="396366"/>
                      <a:pt x="324426" y="396366"/>
                    </a:cubicBezTo>
                    <a:cubicBezTo>
                      <a:pt x="320794" y="396366"/>
                      <a:pt x="317545" y="395126"/>
                      <a:pt x="314869" y="393123"/>
                    </a:cubicBezTo>
                    <a:cubicBezTo>
                      <a:pt x="305885" y="387208"/>
                      <a:pt x="299864" y="374997"/>
                      <a:pt x="294417" y="374807"/>
                    </a:cubicBezTo>
                    <a:lnTo>
                      <a:pt x="278839" y="374902"/>
                    </a:lnTo>
                    <a:lnTo>
                      <a:pt x="263261" y="374807"/>
                    </a:lnTo>
                    <a:cubicBezTo>
                      <a:pt x="257813" y="374997"/>
                      <a:pt x="251792" y="387208"/>
                      <a:pt x="242809" y="393123"/>
                    </a:cubicBezTo>
                    <a:cubicBezTo>
                      <a:pt x="240228" y="395126"/>
                      <a:pt x="236883" y="396366"/>
                      <a:pt x="233347" y="396366"/>
                    </a:cubicBezTo>
                    <a:cubicBezTo>
                      <a:pt x="224746" y="396366"/>
                      <a:pt x="217769" y="389498"/>
                      <a:pt x="217482" y="380912"/>
                    </a:cubicBezTo>
                    <a:lnTo>
                      <a:pt x="217482" y="347905"/>
                    </a:lnTo>
                    <a:cubicBezTo>
                      <a:pt x="217960" y="339510"/>
                      <a:pt x="224841" y="332928"/>
                      <a:pt x="233347" y="332928"/>
                    </a:cubicBezTo>
                    <a:close/>
                    <a:moveTo>
                      <a:pt x="277214" y="0"/>
                    </a:moveTo>
                    <a:cubicBezTo>
                      <a:pt x="277596" y="0"/>
                      <a:pt x="278074" y="0"/>
                      <a:pt x="278552" y="0"/>
                    </a:cubicBezTo>
                    <a:cubicBezTo>
                      <a:pt x="278648" y="0"/>
                      <a:pt x="278648" y="0"/>
                      <a:pt x="278744" y="0"/>
                    </a:cubicBezTo>
                    <a:cubicBezTo>
                      <a:pt x="278744" y="0"/>
                      <a:pt x="278839" y="0"/>
                      <a:pt x="278839" y="0"/>
                    </a:cubicBezTo>
                    <a:cubicBezTo>
                      <a:pt x="278935" y="0"/>
                      <a:pt x="278935" y="0"/>
                      <a:pt x="278935" y="0"/>
                    </a:cubicBezTo>
                    <a:cubicBezTo>
                      <a:pt x="279030" y="0"/>
                      <a:pt x="279126" y="0"/>
                      <a:pt x="279222" y="0"/>
                    </a:cubicBezTo>
                    <a:cubicBezTo>
                      <a:pt x="279604" y="0"/>
                      <a:pt x="280082" y="0"/>
                      <a:pt x="280560" y="0"/>
                    </a:cubicBezTo>
                    <a:cubicBezTo>
                      <a:pt x="387453" y="0"/>
                      <a:pt x="407531" y="76166"/>
                      <a:pt x="404758" y="105659"/>
                    </a:cubicBezTo>
                    <a:cubicBezTo>
                      <a:pt x="402464" y="129330"/>
                      <a:pt x="396727" y="160159"/>
                      <a:pt x="396727" y="160159"/>
                    </a:cubicBezTo>
                    <a:cubicBezTo>
                      <a:pt x="396727" y="160159"/>
                      <a:pt x="408009" y="165313"/>
                      <a:pt x="408009" y="186120"/>
                    </a:cubicBezTo>
                    <a:cubicBezTo>
                      <a:pt x="404089" y="238234"/>
                      <a:pt x="383246" y="215708"/>
                      <a:pt x="379039" y="238616"/>
                    </a:cubicBezTo>
                    <a:cubicBezTo>
                      <a:pt x="371868" y="276603"/>
                      <a:pt x="338213" y="304092"/>
                      <a:pt x="317179" y="313541"/>
                    </a:cubicBezTo>
                    <a:cubicBezTo>
                      <a:pt x="304941" y="319077"/>
                      <a:pt x="292225" y="321845"/>
                      <a:pt x="278935" y="322131"/>
                    </a:cubicBezTo>
                    <a:cubicBezTo>
                      <a:pt x="278935" y="322131"/>
                      <a:pt x="278935" y="322131"/>
                      <a:pt x="278839" y="322131"/>
                    </a:cubicBezTo>
                    <a:cubicBezTo>
                      <a:pt x="278839" y="322131"/>
                      <a:pt x="278744" y="322131"/>
                      <a:pt x="278744" y="322131"/>
                    </a:cubicBezTo>
                    <a:cubicBezTo>
                      <a:pt x="265454" y="321845"/>
                      <a:pt x="252738" y="319077"/>
                      <a:pt x="240499" y="313541"/>
                    </a:cubicBezTo>
                    <a:cubicBezTo>
                      <a:pt x="219561" y="304092"/>
                      <a:pt x="185810" y="276603"/>
                      <a:pt x="178734" y="238616"/>
                    </a:cubicBezTo>
                    <a:cubicBezTo>
                      <a:pt x="174432" y="215708"/>
                      <a:pt x="153684" y="238234"/>
                      <a:pt x="149669" y="186120"/>
                    </a:cubicBezTo>
                    <a:cubicBezTo>
                      <a:pt x="149669" y="165313"/>
                      <a:pt x="161046" y="160159"/>
                      <a:pt x="161046" y="160159"/>
                    </a:cubicBezTo>
                    <a:cubicBezTo>
                      <a:pt x="161046" y="160159"/>
                      <a:pt x="155214" y="129330"/>
                      <a:pt x="153015" y="105659"/>
                    </a:cubicBezTo>
                    <a:cubicBezTo>
                      <a:pt x="150147" y="76166"/>
                      <a:pt x="170225" y="0"/>
                      <a:pt x="27721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73" name="î$ļïḑé"/>
            <p:cNvGrpSpPr/>
            <p:nvPr/>
          </p:nvGrpSpPr>
          <p:grpSpPr>
            <a:xfrm>
              <a:off x="3358776" y="2402884"/>
              <a:ext cx="444222" cy="444220"/>
              <a:chOff x="4433681" y="509913"/>
              <a:chExt cx="444222" cy="444220"/>
            </a:xfrm>
          </p:grpSpPr>
          <p:sp>
            <p:nvSpPr>
              <p:cNvPr id="388" name="ïṥļiḑè"/>
              <p:cNvSpPr/>
              <p:nvPr/>
            </p:nvSpPr>
            <p:spPr>
              <a:xfrm>
                <a:off x="4433681" y="509913"/>
                <a:ext cx="444222" cy="444220"/>
              </a:xfrm>
              <a:prstGeom prst="ellipse">
                <a:avLst/>
              </a:prstGeom>
              <a:solidFill>
                <a:schemeClr val="accent3"/>
              </a:solid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89" name="iṩ1îḓe"/>
              <p:cNvSpPr/>
              <p:nvPr/>
            </p:nvSpPr>
            <p:spPr bwMode="auto">
              <a:xfrm>
                <a:off x="4553011" y="629243"/>
                <a:ext cx="205561" cy="205561"/>
              </a:xfrm>
              <a:custGeom>
                <a:avLst/>
                <a:gdLst>
                  <a:gd name="T0" fmla="*/ 5600 w 11200"/>
                  <a:gd name="T1" fmla="*/ 11200 h 11200"/>
                  <a:gd name="T2" fmla="*/ 0 w 11200"/>
                  <a:gd name="T3" fmla="*/ 5600 h 11200"/>
                  <a:gd name="T4" fmla="*/ 5600 w 11200"/>
                  <a:gd name="T5" fmla="*/ 0 h 11200"/>
                  <a:gd name="T6" fmla="*/ 11200 w 11200"/>
                  <a:gd name="T7" fmla="*/ 5600 h 11200"/>
                  <a:gd name="T8" fmla="*/ 5600 w 11200"/>
                  <a:gd name="T9" fmla="*/ 11200 h 11200"/>
                  <a:gd name="T10" fmla="*/ 5600 w 11200"/>
                  <a:gd name="T11" fmla="*/ 10400 h 11200"/>
                  <a:gd name="T12" fmla="*/ 10400 w 11200"/>
                  <a:gd name="T13" fmla="*/ 5600 h 11200"/>
                  <a:gd name="T14" fmla="*/ 5600 w 11200"/>
                  <a:gd name="T15" fmla="*/ 800 h 11200"/>
                  <a:gd name="T16" fmla="*/ 800 w 11200"/>
                  <a:gd name="T17" fmla="*/ 5600 h 11200"/>
                  <a:gd name="T18" fmla="*/ 5600 w 11200"/>
                  <a:gd name="T19" fmla="*/ 10400 h 11200"/>
                  <a:gd name="T20" fmla="*/ 5994 w 11200"/>
                  <a:gd name="T21" fmla="*/ 5207 h 11200"/>
                  <a:gd name="T22" fmla="*/ 5994 w 11200"/>
                  <a:gd name="T23" fmla="*/ 6007 h 11200"/>
                  <a:gd name="T24" fmla="*/ 7557 w 11200"/>
                  <a:gd name="T25" fmla="*/ 6007 h 11200"/>
                  <a:gd name="T26" fmla="*/ 7957 w 11200"/>
                  <a:gd name="T27" fmla="*/ 6407 h 11200"/>
                  <a:gd name="T28" fmla="*/ 7557 w 11200"/>
                  <a:gd name="T29" fmla="*/ 6807 h 11200"/>
                  <a:gd name="T30" fmla="*/ 5994 w 11200"/>
                  <a:gd name="T31" fmla="*/ 6807 h 11200"/>
                  <a:gd name="T32" fmla="*/ 5994 w 11200"/>
                  <a:gd name="T33" fmla="*/ 8644 h 11200"/>
                  <a:gd name="T34" fmla="*/ 5594 w 11200"/>
                  <a:gd name="T35" fmla="*/ 9044 h 11200"/>
                  <a:gd name="T36" fmla="*/ 5194 w 11200"/>
                  <a:gd name="T37" fmla="*/ 8644 h 11200"/>
                  <a:gd name="T38" fmla="*/ 5194 w 11200"/>
                  <a:gd name="T39" fmla="*/ 6807 h 11200"/>
                  <a:gd name="T40" fmla="*/ 3632 w 11200"/>
                  <a:gd name="T41" fmla="*/ 6807 h 11200"/>
                  <a:gd name="T42" fmla="*/ 3232 w 11200"/>
                  <a:gd name="T43" fmla="*/ 6407 h 11200"/>
                  <a:gd name="T44" fmla="*/ 3632 w 11200"/>
                  <a:gd name="T45" fmla="*/ 6007 h 11200"/>
                  <a:gd name="T46" fmla="*/ 5194 w 11200"/>
                  <a:gd name="T47" fmla="*/ 6007 h 11200"/>
                  <a:gd name="T48" fmla="*/ 5194 w 11200"/>
                  <a:gd name="T49" fmla="*/ 5207 h 11200"/>
                  <a:gd name="T50" fmla="*/ 3632 w 11200"/>
                  <a:gd name="T51" fmla="*/ 5207 h 11200"/>
                  <a:gd name="T52" fmla="*/ 3232 w 11200"/>
                  <a:gd name="T53" fmla="*/ 4807 h 11200"/>
                  <a:gd name="T54" fmla="*/ 3632 w 11200"/>
                  <a:gd name="T55" fmla="*/ 4407 h 11200"/>
                  <a:gd name="T56" fmla="*/ 4679 w 11200"/>
                  <a:gd name="T57" fmla="*/ 4407 h 11200"/>
                  <a:gd name="T58" fmla="*/ 3105 w 11200"/>
                  <a:gd name="T59" fmla="*/ 2833 h 11200"/>
                  <a:gd name="T60" fmla="*/ 3105 w 11200"/>
                  <a:gd name="T61" fmla="*/ 2267 h 11200"/>
                  <a:gd name="T62" fmla="*/ 3670 w 11200"/>
                  <a:gd name="T63" fmla="*/ 2267 h 11200"/>
                  <a:gd name="T64" fmla="*/ 5594 w 11200"/>
                  <a:gd name="T65" fmla="*/ 4191 h 11200"/>
                  <a:gd name="T66" fmla="*/ 7518 w 11200"/>
                  <a:gd name="T67" fmla="*/ 2267 h 11200"/>
                  <a:gd name="T68" fmla="*/ 8084 w 11200"/>
                  <a:gd name="T69" fmla="*/ 2267 h 11200"/>
                  <a:gd name="T70" fmla="*/ 8084 w 11200"/>
                  <a:gd name="T71" fmla="*/ 2833 h 11200"/>
                  <a:gd name="T72" fmla="*/ 6510 w 11200"/>
                  <a:gd name="T73" fmla="*/ 4407 h 11200"/>
                  <a:gd name="T74" fmla="*/ 7557 w 11200"/>
                  <a:gd name="T75" fmla="*/ 4407 h 11200"/>
                  <a:gd name="T76" fmla="*/ 7957 w 11200"/>
                  <a:gd name="T77" fmla="*/ 4807 h 11200"/>
                  <a:gd name="T78" fmla="*/ 7557 w 11200"/>
                  <a:gd name="T79" fmla="*/ 5207 h 11200"/>
                  <a:gd name="T80" fmla="*/ 5994 w 11200"/>
                  <a:gd name="T81" fmla="*/ 5207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00" h="11200">
                    <a:moveTo>
                      <a:pt x="5600" y="11200"/>
                    </a:moveTo>
                    <a:cubicBezTo>
                      <a:pt x="2507" y="11200"/>
                      <a:pt x="0" y="8693"/>
                      <a:pt x="0" y="5600"/>
                    </a:cubicBezTo>
                    <a:cubicBezTo>
                      <a:pt x="0" y="2507"/>
                      <a:pt x="2507" y="0"/>
                      <a:pt x="5600" y="0"/>
                    </a:cubicBezTo>
                    <a:cubicBezTo>
                      <a:pt x="8693" y="0"/>
                      <a:pt x="11200" y="2507"/>
                      <a:pt x="11200" y="5600"/>
                    </a:cubicBezTo>
                    <a:cubicBezTo>
                      <a:pt x="11200" y="8693"/>
                      <a:pt x="8693" y="11200"/>
                      <a:pt x="5600" y="11200"/>
                    </a:cubicBezTo>
                    <a:close/>
                    <a:moveTo>
                      <a:pt x="5600" y="10400"/>
                    </a:moveTo>
                    <a:cubicBezTo>
                      <a:pt x="8251" y="10400"/>
                      <a:pt x="10400" y="8251"/>
                      <a:pt x="10400" y="5600"/>
                    </a:cubicBezTo>
                    <a:cubicBezTo>
                      <a:pt x="10400" y="2949"/>
                      <a:pt x="8251" y="800"/>
                      <a:pt x="5600" y="800"/>
                    </a:cubicBezTo>
                    <a:cubicBezTo>
                      <a:pt x="2949" y="800"/>
                      <a:pt x="800" y="2949"/>
                      <a:pt x="800" y="5600"/>
                    </a:cubicBezTo>
                    <a:cubicBezTo>
                      <a:pt x="800" y="8251"/>
                      <a:pt x="2949" y="10400"/>
                      <a:pt x="5600" y="10400"/>
                    </a:cubicBezTo>
                    <a:close/>
                    <a:moveTo>
                      <a:pt x="5994" y="5207"/>
                    </a:moveTo>
                    <a:lnTo>
                      <a:pt x="5994" y="6007"/>
                    </a:lnTo>
                    <a:lnTo>
                      <a:pt x="7557" y="6007"/>
                    </a:lnTo>
                    <a:cubicBezTo>
                      <a:pt x="7778" y="6007"/>
                      <a:pt x="7957" y="6186"/>
                      <a:pt x="7957" y="6407"/>
                    </a:cubicBezTo>
                    <a:cubicBezTo>
                      <a:pt x="7957" y="6628"/>
                      <a:pt x="7778" y="6807"/>
                      <a:pt x="7557" y="6807"/>
                    </a:cubicBezTo>
                    <a:lnTo>
                      <a:pt x="5994" y="6807"/>
                    </a:lnTo>
                    <a:lnTo>
                      <a:pt x="5994" y="8644"/>
                    </a:lnTo>
                    <a:cubicBezTo>
                      <a:pt x="5994" y="8865"/>
                      <a:pt x="5815" y="9044"/>
                      <a:pt x="5594" y="9044"/>
                    </a:cubicBezTo>
                    <a:cubicBezTo>
                      <a:pt x="5373" y="9044"/>
                      <a:pt x="5194" y="8865"/>
                      <a:pt x="5194" y="8644"/>
                    </a:cubicBezTo>
                    <a:lnTo>
                      <a:pt x="5194" y="6807"/>
                    </a:lnTo>
                    <a:lnTo>
                      <a:pt x="3632" y="6807"/>
                    </a:lnTo>
                    <a:cubicBezTo>
                      <a:pt x="3411" y="6807"/>
                      <a:pt x="3232" y="6628"/>
                      <a:pt x="3232" y="6407"/>
                    </a:cubicBezTo>
                    <a:cubicBezTo>
                      <a:pt x="3232" y="6186"/>
                      <a:pt x="3411" y="6007"/>
                      <a:pt x="3632" y="6007"/>
                    </a:cubicBezTo>
                    <a:lnTo>
                      <a:pt x="5194" y="6007"/>
                    </a:lnTo>
                    <a:lnTo>
                      <a:pt x="5194" y="5207"/>
                    </a:lnTo>
                    <a:lnTo>
                      <a:pt x="3632" y="5207"/>
                    </a:lnTo>
                    <a:cubicBezTo>
                      <a:pt x="3411" y="5207"/>
                      <a:pt x="3232" y="5028"/>
                      <a:pt x="3232" y="4807"/>
                    </a:cubicBezTo>
                    <a:cubicBezTo>
                      <a:pt x="3232" y="4586"/>
                      <a:pt x="3411" y="4407"/>
                      <a:pt x="3632" y="4407"/>
                    </a:cubicBezTo>
                    <a:lnTo>
                      <a:pt x="4679" y="4407"/>
                    </a:lnTo>
                    <a:lnTo>
                      <a:pt x="3105" y="2833"/>
                    </a:lnTo>
                    <a:cubicBezTo>
                      <a:pt x="2948" y="2677"/>
                      <a:pt x="2948" y="2423"/>
                      <a:pt x="3105" y="2267"/>
                    </a:cubicBezTo>
                    <a:cubicBezTo>
                      <a:pt x="3261" y="2111"/>
                      <a:pt x="3514" y="2111"/>
                      <a:pt x="3670" y="2267"/>
                    </a:cubicBezTo>
                    <a:lnTo>
                      <a:pt x="5594" y="4191"/>
                    </a:lnTo>
                    <a:lnTo>
                      <a:pt x="7518" y="2267"/>
                    </a:lnTo>
                    <a:cubicBezTo>
                      <a:pt x="7674" y="2111"/>
                      <a:pt x="7928" y="2111"/>
                      <a:pt x="8084" y="2267"/>
                    </a:cubicBezTo>
                    <a:cubicBezTo>
                      <a:pt x="8240" y="2423"/>
                      <a:pt x="8240" y="2677"/>
                      <a:pt x="8084" y="2833"/>
                    </a:cubicBezTo>
                    <a:lnTo>
                      <a:pt x="6510" y="4407"/>
                    </a:lnTo>
                    <a:lnTo>
                      <a:pt x="7557" y="4407"/>
                    </a:lnTo>
                    <a:cubicBezTo>
                      <a:pt x="7778" y="4407"/>
                      <a:pt x="7957" y="4586"/>
                      <a:pt x="7957" y="4807"/>
                    </a:cubicBezTo>
                    <a:cubicBezTo>
                      <a:pt x="7957" y="5028"/>
                      <a:pt x="7778" y="5207"/>
                      <a:pt x="7557" y="5207"/>
                    </a:cubicBezTo>
                    <a:lnTo>
                      <a:pt x="5994" y="5207"/>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74" name="îṡļïďê"/>
            <p:cNvGrpSpPr/>
            <p:nvPr/>
          </p:nvGrpSpPr>
          <p:grpSpPr>
            <a:xfrm>
              <a:off x="8389004" y="2402884"/>
              <a:ext cx="444222" cy="444220"/>
              <a:chOff x="5955569" y="509913"/>
              <a:chExt cx="444222" cy="444220"/>
            </a:xfrm>
          </p:grpSpPr>
          <p:sp>
            <p:nvSpPr>
              <p:cNvPr id="386" name="ïsḻíḍé"/>
              <p:cNvSpPr/>
              <p:nvPr/>
            </p:nvSpPr>
            <p:spPr>
              <a:xfrm>
                <a:off x="5955569" y="509913"/>
                <a:ext cx="444222" cy="444220"/>
              </a:xfrm>
              <a:prstGeom prst="ellipse">
                <a:avLst/>
              </a:prstGeom>
              <a:solidFill>
                <a:schemeClr val="accent5"/>
              </a:solidFill>
              <a:ln w="12700" cap="rnd">
                <a:noFill/>
                <a:prstDash val="solid"/>
                <a:round/>
              </a:ln>
              <a:effectLst>
                <a:outerShdw blurRad="254000" dist="127000" algn="ctr" rotWithShape="0">
                  <a:schemeClr val="accent5">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87" name="ïṥḷîḓê"/>
              <p:cNvSpPr/>
              <p:nvPr/>
            </p:nvSpPr>
            <p:spPr bwMode="auto">
              <a:xfrm>
                <a:off x="6074899" y="651549"/>
                <a:ext cx="205561" cy="160946"/>
              </a:xfrm>
              <a:custGeom>
                <a:avLst/>
                <a:gdLst>
                  <a:gd name="T0" fmla="*/ 4314 w 10001"/>
                  <a:gd name="T1" fmla="*/ 444 h 7830"/>
                  <a:gd name="T2" fmla="*/ 8740 w 10001"/>
                  <a:gd name="T3" fmla="*/ 1260 h 7830"/>
                  <a:gd name="T4" fmla="*/ 9757 w 10001"/>
                  <a:gd name="T5" fmla="*/ 1361 h 7830"/>
                  <a:gd name="T6" fmla="*/ 10001 w 10001"/>
                  <a:gd name="T7" fmla="*/ 4964 h 7830"/>
                  <a:gd name="T8" fmla="*/ 9157 w 10001"/>
                  <a:gd name="T9" fmla="*/ 5206 h 7830"/>
                  <a:gd name="T10" fmla="*/ 8791 w 10001"/>
                  <a:gd name="T11" fmla="*/ 5399 h 7830"/>
                  <a:gd name="T12" fmla="*/ 5454 w 10001"/>
                  <a:gd name="T13" fmla="*/ 1494 h 7830"/>
                  <a:gd name="T14" fmla="*/ 3642 w 10001"/>
                  <a:gd name="T15" fmla="*/ 2251 h 7830"/>
                  <a:gd name="T16" fmla="*/ 2504 w 10001"/>
                  <a:gd name="T17" fmla="*/ 1868 h 7830"/>
                  <a:gd name="T18" fmla="*/ 295 w 10001"/>
                  <a:gd name="T19" fmla="*/ 5196 h 7830"/>
                  <a:gd name="T20" fmla="*/ 1180 w 10001"/>
                  <a:gd name="T21" fmla="*/ 4752 h 7830"/>
                  <a:gd name="T22" fmla="*/ 2797 w 10001"/>
                  <a:gd name="T23" fmla="*/ 5095 h 7830"/>
                  <a:gd name="T24" fmla="*/ 3988 w 10001"/>
                  <a:gd name="T25" fmla="*/ 6155 h 7830"/>
                  <a:gd name="T26" fmla="*/ 4639 w 10001"/>
                  <a:gd name="T27" fmla="*/ 7567 h 7830"/>
                  <a:gd name="T28" fmla="*/ 4588 w 10001"/>
                  <a:gd name="T29" fmla="*/ 7669 h 7830"/>
                  <a:gd name="T30" fmla="*/ 5411 w 10001"/>
                  <a:gd name="T31" fmla="*/ 7134 h 7830"/>
                  <a:gd name="T32" fmla="*/ 5421 w 10001"/>
                  <a:gd name="T33" fmla="*/ 7124 h 7830"/>
                  <a:gd name="T34" fmla="*/ 6154 w 10001"/>
                  <a:gd name="T35" fmla="*/ 7234 h 7830"/>
                  <a:gd name="T36" fmla="*/ 6367 w 10001"/>
                  <a:gd name="T37" fmla="*/ 6689 h 7830"/>
                  <a:gd name="T38" fmla="*/ 6419 w 10001"/>
                  <a:gd name="T39" fmla="*/ 6729 h 7830"/>
                  <a:gd name="T40" fmla="*/ 7334 w 10001"/>
                  <a:gd name="T41" fmla="*/ 6264 h 7830"/>
                  <a:gd name="T42" fmla="*/ 7344 w 10001"/>
                  <a:gd name="T43" fmla="*/ 6255 h 7830"/>
                  <a:gd name="T44" fmla="*/ 8036 w 10001"/>
                  <a:gd name="T45" fmla="*/ 6376 h 7830"/>
                  <a:gd name="T46" fmla="*/ 8159 w 10001"/>
                  <a:gd name="T47" fmla="*/ 5569 h 7830"/>
                  <a:gd name="T48" fmla="*/ 5199 w 10001"/>
                  <a:gd name="T49" fmla="*/ 1998 h 7830"/>
                  <a:gd name="T50" fmla="*/ 3825 w 10001"/>
                  <a:gd name="T51" fmla="*/ 2674 h 7830"/>
                  <a:gd name="T52" fmla="*/ 1984 w 10001"/>
                  <a:gd name="T53" fmla="*/ 2270 h 7830"/>
                  <a:gd name="T54" fmla="*/ 2024 w 10001"/>
                  <a:gd name="T55" fmla="*/ 1393 h 7830"/>
                  <a:gd name="T56" fmla="*/ 244 w 10001"/>
                  <a:gd name="T57" fmla="*/ 1383 h 7830"/>
                  <a:gd name="T58" fmla="*/ 0 w 10001"/>
                  <a:gd name="T59" fmla="*/ 4975 h 7830"/>
                  <a:gd name="T60" fmla="*/ 2126 w 10001"/>
                  <a:gd name="T61" fmla="*/ 4954 h 7830"/>
                  <a:gd name="T62" fmla="*/ 1180 w 10001"/>
                  <a:gd name="T63" fmla="*/ 5509 h 7830"/>
                  <a:gd name="T64" fmla="*/ 1251 w 10001"/>
                  <a:gd name="T65" fmla="*/ 6134 h 7830"/>
                  <a:gd name="T66" fmla="*/ 1801 w 10001"/>
                  <a:gd name="T67" fmla="*/ 6214 h 7830"/>
                  <a:gd name="T68" fmla="*/ 1831 w 10001"/>
                  <a:gd name="T69" fmla="*/ 6244 h 7830"/>
                  <a:gd name="T70" fmla="*/ 2035 w 10001"/>
                  <a:gd name="T71" fmla="*/ 6708 h 7830"/>
                  <a:gd name="T72" fmla="*/ 2554 w 10001"/>
                  <a:gd name="T73" fmla="*/ 6768 h 7830"/>
                  <a:gd name="T74" fmla="*/ 2726 w 10001"/>
                  <a:gd name="T75" fmla="*/ 7181 h 7830"/>
                  <a:gd name="T76" fmla="*/ 3245 w 10001"/>
                  <a:gd name="T77" fmla="*/ 7241 h 7830"/>
                  <a:gd name="T78" fmla="*/ 3275 w 10001"/>
                  <a:gd name="T79" fmla="*/ 7261 h 7830"/>
                  <a:gd name="T80" fmla="*/ 3468 w 10001"/>
                  <a:gd name="T81" fmla="*/ 7554 h 7830"/>
                  <a:gd name="T82" fmla="*/ 4150 w 10001"/>
                  <a:gd name="T83" fmla="*/ 7423 h 7830"/>
                  <a:gd name="T84" fmla="*/ 4130 w 10001"/>
                  <a:gd name="T85" fmla="*/ 6736 h 7830"/>
                  <a:gd name="T86" fmla="*/ 3611 w 10001"/>
                  <a:gd name="T87" fmla="*/ 6645 h 7830"/>
                  <a:gd name="T88" fmla="*/ 3184 w 10001"/>
                  <a:gd name="T89" fmla="*/ 6161 h 7830"/>
                  <a:gd name="T90" fmla="*/ 2949 w 10001"/>
                  <a:gd name="T91" fmla="*/ 6141 h 7830"/>
                  <a:gd name="T92" fmla="*/ 2319 w 10001"/>
                  <a:gd name="T93" fmla="*/ 5576 h 7830"/>
                  <a:gd name="T94" fmla="*/ 2126 w 10001"/>
                  <a:gd name="T95" fmla="*/ 4954 h 7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01" h="7830">
                    <a:moveTo>
                      <a:pt x="2574" y="1755"/>
                    </a:moveTo>
                    <a:lnTo>
                      <a:pt x="4314" y="444"/>
                    </a:lnTo>
                    <a:cubicBezTo>
                      <a:pt x="4791" y="91"/>
                      <a:pt x="5422" y="0"/>
                      <a:pt x="5972" y="211"/>
                    </a:cubicBezTo>
                    <a:lnTo>
                      <a:pt x="8740" y="1260"/>
                    </a:lnTo>
                    <a:cubicBezTo>
                      <a:pt x="8924" y="1331"/>
                      <a:pt x="9116" y="1361"/>
                      <a:pt x="9300" y="1361"/>
                    </a:cubicBezTo>
                    <a:lnTo>
                      <a:pt x="9757" y="1361"/>
                    </a:lnTo>
                    <a:cubicBezTo>
                      <a:pt x="9890" y="1361"/>
                      <a:pt x="10001" y="1463"/>
                      <a:pt x="10001" y="1594"/>
                    </a:cubicBezTo>
                    <a:lnTo>
                      <a:pt x="10001" y="4964"/>
                    </a:lnTo>
                    <a:cubicBezTo>
                      <a:pt x="10001" y="5095"/>
                      <a:pt x="9889" y="5206"/>
                      <a:pt x="9757" y="5206"/>
                    </a:cubicBezTo>
                    <a:lnTo>
                      <a:pt x="9157" y="5206"/>
                    </a:lnTo>
                    <a:cubicBezTo>
                      <a:pt x="9076" y="5206"/>
                      <a:pt x="8985" y="5236"/>
                      <a:pt x="8924" y="5288"/>
                    </a:cubicBezTo>
                    <a:lnTo>
                      <a:pt x="8791" y="5399"/>
                    </a:lnTo>
                    <a:cubicBezTo>
                      <a:pt x="8761" y="5429"/>
                      <a:pt x="8710" y="5419"/>
                      <a:pt x="8679" y="5389"/>
                    </a:cubicBezTo>
                    <a:lnTo>
                      <a:pt x="5454" y="1494"/>
                    </a:lnTo>
                    <a:cubicBezTo>
                      <a:pt x="5372" y="1393"/>
                      <a:pt x="5230" y="1373"/>
                      <a:pt x="5117" y="1434"/>
                    </a:cubicBezTo>
                    <a:lnTo>
                      <a:pt x="3642" y="2251"/>
                    </a:lnTo>
                    <a:cubicBezTo>
                      <a:pt x="3347" y="2413"/>
                      <a:pt x="2991" y="2433"/>
                      <a:pt x="2676" y="2301"/>
                    </a:cubicBezTo>
                    <a:cubicBezTo>
                      <a:pt x="2514" y="2230"/>
                      <a:pt x="2432" y="2039"/>
                      <a:pt x="2504" y="1868"/>
                    </a:cubicBezTo>
                    <a:cubicBezTo>
                      <a:pt x="2502" y="1826"/>
                      <a:pt x="2532" y="1786"/>
                      <a:pt x="2574" y="1755"/>
                    </a:cubicBezTo>
                    <a:close/>
                    <a:moveTo>
                      <a:pt x="295" y="5196"/>
                    </a:moveTo>
                    <a:lnTo>
                      <a:pt x="814" y="5196"/>
                    </a:lnTo>
                    <a:lnTo>
                      <a:pt x="1180" y="4752"/>
                    </a:lnTo>
                    <a:cubicBezTo>
                      <a:pt x="1505" y="4359"/>
                      <a:pt x="2095" y="4309"/>
                      <a:pt x="2492" y="4631"/>
                    </a:cubicBezTo>
                    <a:cubicBezTo>
                      <a:pt x="2635" y="4752"/>
                      <a:pt x="2746" y="4914"/>
                      <a:pt x="2797" y="5095"/>
                    </a:cubicBezTo>
                    <a:cubicBezTo>
                      <a:pt x="3112" y="5176"/>
                      <a:pt x="3358" y="5417"/>
                      <a:pt x="3449" y="5731"/>
                    </a:cubicBezTo>
                    <a:cubicBezTo>
                      <a:pt x="3672" y="5801"/>
                      <a:pt x="3876" y="5944"/>
                      <a:pt x="3988" y="6155"/>
                    </a:cubicBezTo>
                    <a:cubicBezTo>
                      <a:pt x="4181" y="6185"/>
                      <a:pt x="4364" y="6276"/>
                      <a:pt x="4506" y="6417"/>
                    </a:cubicBezTo>
                    <a:cubicBezTo>
                      <a:pt x="4801" y="6730"/>
                      <a:pt x="4863" y="7195"/>
                      <a:pt x="4639" y="7567"/>
                    </a:cubicBezTo>
                    <a:lnTo>
                      <a:pt x="4588" y="7659"/>
                    </a:lnTo>
                    <a:lnTo>
                      <a:pt x="4588" y="7669"/>
                    </a:lnTo>
                    <a:cubicBezTo>
                      <a:pt x="4831" y="7830"/>
                      <a:pt x="5158" y="7780"/>
                      <a:pt x="5330" y="7537"/>
                    </a:cubicBezTo>
                    <a:cubicBezTo>
                      <a:pt x="5411" y="7416"/>
                      <a:pt x="5443" y="7275"/>
                      <a:pt x="5411" y="7134"/>
                    </a:cubicBezTo>
                    <a:lnTo>
                      <a:pt x="5411" y="7124"/>
                    </a:lnTo>
                    <a:lnTo>
                      <a:pt x="5421" y="7124"/>
                    </a:lnTo>
                    <a:lnTo>
                      <a:pt x="5462" y="7164"/>
                    </a:lnTo>
                    <a:cubicBezTo>
                      <a:pt x="5646" y="7345"/>
                      <a:pt x="5941" y="7376"/>
                      <a:pt x="6154" y="7234"/>
                    </a:cubicBezTo>
                    <a:cubicBezTo>
                      <a:pt x="6326" y="7112"/>
                      <a:pt x="6407" y="6901"/>
                      <a:pt x="6367" y="6699"/>
                    </a:cubicBezTo>
                    <a:lnTo>
                      <a:pt x="6367" y="6689"/>
                    </a:lnTo>
                    <a:lnTo>
                      <a:pt x="6377" y="6689"/>
                    </a:lnTo>
                    <a:lnTo>
                      <a:pt x="6419" y="6729"/>
                    </a:lnTo>
                    <a:cubicBezTo>
                      <a:pt x="6601" y="6910"/>
                      <a:pt x="6886" y="6940"/>
                      <a:pt x="7110" y="6799"/>
                    </a:cubicBezTo>
                    <a:cubicBezTo>
                      <a:pt x="7282" y="6678"/>
                      <a:pt x="7375" y="6466"/>
                      <a:pt x="7334" y="6264"/>
                    </a:cubicBezTo>
                    <a:lnTo>
                      <a:pt x="7334" y="6255"/>
                    </a:lnTo>
                    <a:lnTo>
                      <a:pt x="7344" y="6255"/>
                    </a:lnTo>
                    <a:lnTo>
                      <a:pt x="7385" y="6295"/>
                    </a:lnTo>
                    <a:cubicBezTo>
                      <a:pt x="7557" y="6466"/>
                      <a:pt x="7832" y="6496"/>
                      <a:pt x="8036" y="6376"/>
                    </a:cubicBezTo>
                    <a:cubicBezTo>
                      <a:pt x="8290" y="6225"/>
                      <a:pt x="8372" y="5903"/>
                      <a:pt x="8220" y="5650"/>
                    </a:cubicBezTo>
                    <a:cubicBezTo>
                      <a:pt x="8200" y="5620"/>
                      <a:pt x="8179" y="5590"/>
                      <a:pt x="8159" y="5569"/>
                    </a:cubicBezTo>
                    <a:lnTo>
                      <a:pt x="7834" y="5175"/>
                    </a:lnTo>
                    <a:lnTo>
                      <a:pt x="5199" y="1998"/>
                    </a:lnTo>
                    <a:cubicBezTo>
                      <a:pt x="5169" y="1968"/>
                      <a:pt x="5127" y="1958"/>
                      <a:pt x="5086" y="1978"/>
                    </a:cubicBezTo>
                    <a:lnTo>
                      <a:pt x="3825" y="2674"/>
                    </a:lnTo>
                    <a:cubicBezTo>
                      <a:pt x="3418" y="2896"/>
                      <a:pt x="2940" y="2936"/>
                      <a:pt x="2503" y="2775"/>
                    </a:cubicBezTo>
                    <a:cubicBezTo>
                      <a:pt x="2259" y="2694"/>
                      <a:pt x="2075" y="2503"/>
                      <a:pt x="1984" y="2270"/>
                    </a:cubicBezTo>
                    <a:cubicBezTo>
                      <a:pt x="1913" y="2028"/>
                      <a:pt x="1942" y="1765"/>
                      <a:pt x="2075" y="1554"/>
                    </a:cubicBezTo>
                    <a:cubicBezTo>
                      <a:pt x="2105" y="1494"/>
                      <a:pt x="2085" y="1423"/>
                      <a:pt x="2024" y="1393"/>
                    </a:cubicBezTo>
                    <a:cubicBezTo>
                      <a:pt x="2004" y="1383"/>
                      <a:pt x="1982" y="1383"/>
                      <a:pt x="1963" y="1383"/>
                    </a:cubicBezTo>
                    <a:lnTo>
                      <a:pt x="244" y="1383"/>
                    </a:lnTo>
                    <a:cubicBezTo>
                      <a:pt x="111" y="1383"/>
                      <a:pt x="0" y="1484"/>
                      <a:pt x="0" y="1615"/>
                    </a:cubicBezTo>
                    <a:lnTo>
                      <a:pt x="0" y="4975"/>
                    </a:lnTo>
                    <a:cubicBezTo>
                      <a:pt x="51" y="5095"/>
                      <a:pt x="163" y="5196"/>
                      <a:pt x="295" y="5196"/>
                    </a:cubicBezTo>
                    <a:close/>
                    <a:moveTo>
                      <a:pt x="2126" y="4954"/>
                    </a:moveTo>
                    <a:cubicBezTo>
                      <a:pt x="1923" y="4843"/>
                      <a:pt x="1679" y="4894"/>
                      <a:pt x="1536" y="5075"/>
                    </a:cubicBezTo>
                    <a:lnTo>
                      <a:pt x="1180" y="5509"/>
                    </a:lnTo>
                    <a:cubicBezTo>
                      <a:pt x="1028" y="5700"/>
                      <a:pt x="1048" y="5983"/>
                      <a:pt x="1241" y="6134"/>
                    </a:cubicBezTo>
                    <a:lnTo>
                      <a:pt x="1251" y="6134"/>
                    </a:lnTo>
                    <a:lnTo>
                      <a:pt x="1303" y="6174"/>
                    </a:lnTo>
                    <a:cubicBezTo>
                      <a:pt x="1445" y="6285"/>
                      <a:pt x="1649" y="6295"/>
                      <a:pt x="1801" y="6214"/>
                    </a:cubicBezTo>
                    <a:cubicBezTo>
                      <a:pt x="1811" y="6204"/>
                      <a:pt x="1821" y="6214"/>
                      <a:pt x="1831" y="6224"/>
                    </a:cubicBezTo>
                    <a:lnTo>
                      <a:pt x="1831" y="6244"/>
                    </a:lnTo>
                    <a:cubicBezTo>
                      <a:pt x="1801" y="6405"/>
                      <a:pt x="1861" y="6576"/>
                      <a:pt x="1994" y="6678"/>
                    </a:cubicBezTo>
                    <a:lnTo>
                      <a:pt x="2035" y="6708"/>
                    </a:lnTo>
                    <a:cubicBezTo>
                      <a:pt x="2178" y="6819"/>
                      <a:pt x="2360" y="6829"/>
                      <a:pt x="2524" y="6758"/>
                    </a:cubicBezTo>
                    <a:cubicBezTo>
                      <a:pt x="2534" y="6748"/>
                      <a:pt x="2554" y="6758"/>
                      <a:pt x="2554" y="6768"/>
                    </a:cubicBezTo>
                    <a:lnTo>
                      <a:pt x="2554" y="6778"/>
                    </a:lnTo>
                    <a:cubicBezTo>
                      <a:pt x="2534" y="6929"/>
                      <a:pt x="2605" y="7080"/>
                      <a:pt x="2726" y="7181"/>
                    </a:cubicBezTo>
                    <a:lnTo>
                      <a:pt x="2756" y="7201"/>
                    </a:lnTo>
                    <a:cubicBezTo>
                      <a:pt x="2899" y="7313"/>
                      <a:pt x="3081" y="7333"/>
                      <a:pt x="3245" y="7241"/>
                    </a:cubicBezTo>
                    <a:cubicBezTo>
                      <a:pt x="3255" y="7231"/>
                      <a:pt x="3275" y="7241"/>
                      <a:pt x="3275" y="7251"/>
                    </a:cubicBezTo>
                    <a:lnTo>
                      <a:pt x="3275" y="7261"/>
                    </a:lnTo>
                    <a:cubicBezTo>
                      <a:pt x="3295" y="7373"/>
                      <a:pt x="3356" y="7474"/>
                      <a:pt x="3448" y="7544"/>
                    </a:cubicBezTo>
                    <a:lnTo>
                      <a:pt x="3468" y="7554"/>
                    </a:lnTo>
                    <a:cubicBezTo>
                      <a:pt x="3671" y="7705"/>
                      <a:pt x="3956" y="7675"/>
                      <a:pt x="4109" y="7473"/>
                    </a:cubicBezTo>
                    <a:cubicBezTo>
                      <a:pt x="4119" y="7453"/>
                      <a:pt x="4139" y="7433"/>
                      <a:pt x="4150" y="7423"/>
                    </a:cubicBezTo>
                    <a:lnTo>
                      <a:pt x="4211" y="7311"/>
                    </a:lnTo>
                    <a:cubicBezTo>
                      <a:pt x="4324" y="7120"/>
                      <a:pt x="4293" y="6888"/>
                      <a:pt x="4130" y="6736"/>
                    </a:cubicBezTo>
                    <a:cubicBezTo>
                      <a:pt x="3998" y="6615"/>
                      <a:pt x="3805" y="6585"/>
                      <a:pt x="3631" y="6655"/>
                    </a:cubicBezTo>
                    <a:cubicBezTo>
                      <a:pt x="3621" y="6655"/>
                      <a:pt x="3621" y="6655"/>
                      <a:pt x="3611" y="6645"/>
                    </a:cubicBezTo>
                    <a:lnTo>
                      <a:pt x="3611" y="6635"/>
                    </a:lnTo>
                    <a:cubicBezTo>
                      <a:pt x="3621" y="6393"/>
                      <a:pt x="3428" y="6181"/>
                      <a:pt x="3184" y="6161"/>
                    </a:cubicBezTo>
                    <a:cubicBezTo>
                      <a:pt x="3123" y="6161"/>
                      <a:pt x="3061" y="6171"/>
                      <a:pt x="3000" y="6191"/>
                    </a:cubicBezTo>
                    <a:cubicBezTo>
                      <a:pt x="2929" y="6201"/>
                      <a:pt x="2949" y="6141"/>
                      <a:pt x="2949" y="6141"/>
                    </a:cubicBezTo>
                    <a:cubicBezTo>
                      <a:pt x="3040" y="5909"/>
                      <a:pt x="2939" y="5658"/>
                      <a:pt x="2705" y="5556"/>
                    </a:cubicBezTo>
                    <a:cubicBezTo>
                      <a:pt x="2583" y="5506"/>
                      <a:pt x="2430" y="5516"/>
                      <a:pt x="2319" y="5576"/>
                    </a:cubicBezTo>
                    <a:cubicBezTo>
                      <a:pt x="2268" y="5586"/>
                      <a:pt x="2278" y="5536"/>
                      <a:pt x="2278" y="5536"/>
                    </a:cubicBezTo>
                    <a:cubicBezTo>
                      <a:pt x="2411" y="5348"/>
                      <a:pt x="2340" y="5075"/>
                      <a:pt x="2126" y="4954"/>
                    </a:cubicBezTo>
                    <a:close/>
                    <a:moveTo>
                      <a:pt x="2126" y="4954"/>
                    </a:move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75" name="íšľïdè"/>
            <p:cNvSpPr txBox="1"/>
            <p:nvPr/>
          </p:nvSpPr>
          <p:spPr>
            <a:xfrm>
              <a:off x="568138" y="3249404"/>
              <a:ext cx="2348233" cy="923330"/>
            </a:xfrm>
            <a:prstGeom prst="rect">
              <a:avLst/>
            </a:prstGeom>
            <a:noFill/>
          </p:spPr>
          <p:txBody>
            <a:bodyPr wrap="square" rtlCol="0">
              <a:spAutoFit/>
            </a:bodyPr>
            <a:lstStyle>
              <a:defPPr>
                <a:defRPr lang="zh-CN"/>
              </a:defPPr>
              <a:lvl1pPr>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按月自动生成结算单</a:t>
              </a:r>
              <a:endParaRPr lang="en-US" altLang="zh-CN" dirty="0"/>
            </a:p>
            <a:p>
              <a:r>
                <a:rPr lang="zh-CN" altLang="en-US" dirty="0"/>
                <a:t>各项目投资收益及分配数据一目了然</a:t>
              </a:r>
              <a:endParaRPr lang="en-US" altLang="zh-CN" dirty="0"/>
            </a:p>
          </p:txBody>
        </p:sp>
        <p:sp>
          <p:nvSpPr>
            <p:cNvPr id="376" name="ïṣliḍé"/>
            <p:cNvSpPr txBox="1"/>
            <p:nvPr/>
          </p:nvSpPr>
          <p:spPr>
            <a:xfrm>
              <a:off x="1637556" y="1278475"/>
              <a:ext cx="2348233" cy="1200329"/>
            </a:xfrm>
            <a:prstGeom prst="rect">
              <a:avLst/>
            </a:prstGeom>
            <a:noFill/>
          </p:spPr>
          <p:txBody>
            <a:bodyPr wrap="square" rtlCol="0">
              <a:spAutoFit/>
            </a:bodyPr>
            <a:lstStyle>
              <a:defPPr>
                <a:defRPr lang="zh-CN"/>
              </a:defPPr>
              <a:lvl1pPr algn="ctr">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t>区块链技术记录全部交易信息，广告投放及企业销售数据真实完整且不可篡改</a:t>
              </a:r>
              <a:endParaRPr lang="en-US" altLang="zh-CN" dirty="0"/>
            </a:p>
          </p:txBody>
        </p:sp>
        <p:grpSp>
          <p:nvGrpSpPr>
            <p:cNvPr id="377" name="ïśḷîḓé"/>
            <p:cNvGrpSpPr/>
            <p:nvPr/>
          </p:nvGrpSpPr>
          <p:grpSpPr>
            <a:xfrm>
              <a:off x="5873889" y="1704078"/>
              <a:ext cx="444222" cy="444220"/>
              <a:chOff x="2827675" y="509913"/>
              <a:chExt cx="444222" cy="444220"/>
            </a:xfrm>
          </p:grpSpPr>
          <p:sp>
            <p:nvSpPr>
              <p:cNvPr id="384" name="íś1íḋé"/>
              <p:cNvSpPr/>
              <p:nvPr/>
            </p:nvSpPr>
            <p:spPr>
              <a:xfrm>
                <a:off x="2827675" y="509913"/>
                <a:ext cx="444222" cy="444220"/>
              </a:xfrm>
              <a:prstGeom prst="ellipse">
                <a:avLst/>
              </a:prstGeom>
              <a:solidFill>
                <a:srgbClr val="C00218"/>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85" name="i$ḻïḑè"/>
              <p:cNvSpPr/>
              <p:nvPr/>
            </p:nvSpPr>
            <p:spPr bwMode="auto">
              <a:xfrm>
                <a:off x="2947006" y="654950"/>
                <a:ext cx="205561" cy="154145"/>
              </a:xfrm>
              <a:custGeom>
                <a:avLst/>
                <a:gdLst>
                  <a:gd name="T0" fmla="*/ 2240 w 12800"/>
                  <a:gd name="T1" fmla="*/ 7040 h 9600"/>
                  <a:gd name="T2" fmla="*/ 10560 w 12800"/>
                  <a:gd name="T3" fmla="*/ 7040 h 9600"/>
                  <a:gd name="T4" fmla="*/ 11520 w 12800"/>
                  <a:gd name="T5" fmla="*/ 6080 h 9600"/>
                  <a:gd name="T6" fmla="*/ 11520 w 12800"/>
                  <a:gd name="T7" fmla="*/ 960 h 9600"/>
                  <a:gd name="T8" fmla="*/ 10560 w 12800"/>
                  <a:gd name="T9" fmla="*/ 0 h 9600"/>
                  <a:gd name="T10" fmla="*/ 2240 w 12800"/>
                  <a:gd name="T11" fmla="*/ 0 h 9600"/>
                  <a:gd name="T12" fmla="*/ 1280 w 12800"/>
                  <a:gd name="T13" fmla="*/ 960 h 9600"/>
                  <a:gd name="T14" fmla="*/ 1280 w 12800"/>
                  <a:gd name="T15" fmla="*/ 6080 h 9600"/>
                  <a:gd name="T16" fmla="*/ 2240 w 12800"/>
                  <a:gd name="T17" fmla="*/ 7040 h 9600"/>
                  <a:gd name="T18" fmla="*/ 1920 w 12800"/>
                  <a:gd name="T19" fmla="*/ 960 h 9600"/>
                  <a:gd name="T20" fmla="*/ 2240 w 12800"/>
                  <a:gd name="T21" fmla="*/ 640 h 9600"/>
                  <a:gd name="T22" fmla="*/ 10560 w 12800"/>
                  <a:gd name="T23" fmla="*/ 640 h 9600"/>
                  <a:gd name="T24" fmla="*/ 10880 w 12800"/>
                  <a:gd name="T25" fmla="*/ 960 h 9600"/>
                  <a:gd name="T26" fmla="*/ 10880 w 12800"/>
                  <a:gd name="T27" fmla="*/ 6080 h 9600"/>
                  <a:gd name="T28" fmla="*/ 10560 w 12800"/>
                  <a:gd name="T29" fmla="*/ 6400 h 9600"/>
                  <a:gd name="T30" fmla="*/ 2240 w 12800"/>
                  <a:gd name="T31" fmla="*/ 6400 h 9600"/>
                  <a:gd name="T32" fmla="*/ 1920 w 12800"/>
                  <a:gd name="T33" fmla="*/ 6080 h 9600"/>
                  <a:gd name="T34" fmla="*/ 1920 w 12800"/>
                  <a:gd name="T35" fmla="*/ 960 h 9600"/>
                  <a:gd name="T36" fmla="*/ 12480 w 12800"/>
                  <a:gd name="T37" fmla="*/ 7680 h 9600"/>
                  <a:gd name="T38" fmla="*/ 320 w 12800"/>
                  <a:gd name="T39" fmla="*/ 7680 h 9600"/>
                  <a:gd name="T40" fmla="*/ 0 w 12800"/>
                  <a:gd name="T41" fmla="*/ 8000 h 9600"/>
                  <a:gd name="T42" fmla="*/ 0 w 12800"/>
                  <a:gd name="T43" fmla="*/ 8640 h 9600"/>
                  <a:gd name="T44" fmla="*/ 960 w 12800"/>
                  <a:gd name="T45" fmla="*/ 9600 h 9600"/>
                  <a:gd name="T46" fmla="*/ 11840 w 12800"/>
                  <a:gd name="T47" fmla="*/ 9600 h 9600"/>
                  <a:gd name="T48" fmla="*/ 12800 w 12800"/>
                  <a:gd name="T49" fmla="*/ 8640 h 9600"/>
                  <a:gd name="T50" fmla="*/ 12800 w 12800"/>
                  <a:gd name="T51" fmla="*/ 8000 h 9600"/>
                  <a:gd name="T52" fmla="*/ 12480 w 12800"/>
                  <a:gd name="T53" fmla="*/ 7680 h 9600"/>
                  <a:gd name="T54" fmla="*/ 11840 w 12800"/>
                  <a:gd name="T55" fmla="*/ 8960 h 9600"/>
                  <a:gd name="T56" fmla="*/ 960 w 12800"/>
                  <a:gd name="T57" fmla="*/ 8960 h 9600"/>
                  <a:gd name="T58" fmla="*/ 640 w 12800"/>
                  <a:gd name="T59" fmla="*/ 8640 h 9600"/>
                  <a:gd name="T60" fmla="*/ 640 w 12800"/>
                  <a:gd name="T61" fmla="*/ 8320 h 9600"/>
                  <a:gd name="T62" fmla="*/ 12160 w 12800"/>
                  <a:gd name="T63" fmla="*/ 8320 h 9600"/>
                  <a:gd name="T64" fmla="*/ 12160 w 12800"/>
                  <a:gd name="T65" fmla="*/ 8640 h 9600"/>
                  <a:gd name="T66" fmla="*/ 11840 w 12800"/>
                  <a:gd name="T67" fmla="*/ 8960 h 9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00" h="9600">
                    <a:moveTo>
                      <a:pt x="2240" y="7040"/>
                    </a:moveTo>
                    <a:lnTo>
                      <a:pt x="10560" y="7040"/>
                    </a:lnTo>
                    <a:cubicBezTo>
                      <a:pt x="11089" y="7040"/>
                      <a:pt x="11520" y="6609"/>
                      <a:pt x="11520" y="6080"/>
                    </a:cubicBezTo>
                    <a:lnTo>
                      <a:pt x="11520" y="960"/>
                    </a:lnTo>
                    <a:cubicBezTo>
                      <a:pt x="11520" y="431"/>
                      <a:pt x="11089" y="0"/>
                      <a:pt x="10560" y="0"/>
                    </a:cubicBezTo>
                    <a:lnTo>
                      <a:pt x="2240" y="0"/>
                    </a:lnTo>
                    <a:cubicBezTo>
                      <a:pt x="1711" y="0"/>
                      <a:pt x="1280" y="431"/>
                      <a:pt x="1280" y="960"/>
                    </a:cubicBezTo>
                    <a:lnTo>
                      <a:pt x="1280" y="6080"/>
                    </a:lnTo>
                    <a:cubicBezTo>
                      <a:pt x="1280" y="6609"/>
                      <a:pt x="1711" y="7040"/>
                      <a:pt x="2240" y="7040"/>
                    </a:cubicBezTo>
                    <a:close/>
                    <a:moveTo>
                      <a:pt x="1920" y="960"/>
                    </a:moveTo>
                    <a:cubicBezTo>
                      <a:pt x="1920" y="783"/>
                      <a:pt x="2063" y="640"/>
                      <a:pt x="2240" y="640"/>
                    </a:cubicBezTo>
                    <a:lnTo>
                      <a:pt x="10560" y="640"/>
                    </a:lnTo>
                    <a:cubicBezTo>
                      <a:pt x="10737" y="640"/>
                      <a:pt x="10880" y="783"/>
                      <a:pt x="10880" y="960"/>
                    </a:cubicBezTo>
                    <a:lnTo>
                      <a:pt x="10880" y="6080"/>
                    </a:lnTo>
                    <a:cubicBezTo>
                      <a:pt x="10880" y="6257"/>
                      <a:pt x="10737" y="6400"/>
                      <a:pt x="10560" y="6400"/>
                    </a:cubicBezTo>
                    <a:lnTo>
                      <a:pt x="2240" y="6400"/>
                    </a:lnTo>
                    <a:cubicBezTo>
                      <a:pt x="2063" y="6400"/>
                      <a:pt x="1920" y="6257"/>
                      <a:pt x="1920" y="6080"/>
                    </a:cubicBezTo>
                    <a:lnTo>
                      <a:pt x="1920" y="960"/>
                    </a:lnTo>
                    <a:close/>
                    <a:moveTo>
                      <a:pt x="12480" y="7680"/>
                    </a:moveTo>
                    <a:lnTo>
                      <a:pt x="320" y="7680"/>
                    </a:lnTo>
                    <a:cubicBezTo>
                      <a:pt x="143" y="7680"/>
                      <a:pt x="0" y="7823"/>
                      <a:pt x="0" y="8000"/>
                    </a:cubicBezTo>
                    <a:lnTo>
                      <a:pt x="0" y="8640"/>
                    </a:lnTo>
                    <a:cubicBezTo>
                      <a:pt x="0" y="9169"/>
                      <a:pt x="431" y="9600"/>
                      <a:pt x="960" y="9600"/>
                    </a:cubicBezTo>
                    <a:lnTo>
                      <a:pt x="11840" y="9600"/>
                    </a:lnTo>
                    <a:cubicBezTo>
                      <a:pt x="12369" y="9600"/>
                      <a:pt x="12800" y="9169"/>
                      <a:pt x="12800" y="8640"/>
                    </a:cubicBezTo>
                    <a:lnTo>
                      <a:pt x="12800" y="8000"/>
                    </a:lnTo>
                    <a:cubicBezTo>
                      <a:pt x="12800" y="7823"/>
                      <a:pt x="12657" y="7680"/>
                      <a:pt x="12480" y="7680"/>
                    </a:cubicBezTo>
                    <a:close/>
                    <a:moveTo>
                      <a:pt x="11840" y="8960"/>
                    </a:moveTo>
                    <a:lnTo>
                      <a:pt x="960" y="8960"/>
                    </a:lnTo>
                    <a:cubicBezTo>
                      <a:pt x="783" y="8960"/>
                      <a:pt x="640" y="8817"/>
                      <a:pt x="640" y="8640"/>
                    </a:cubicBezTo>
                    <a:lnTo>
                      <a:pt x="640" y="8320"/>
                    </a:lnTo>
                    <a:lnTo>
                      <a:pt x="12160" y="8320"/>
                    </a:lnTo>
                    <a:lnTo>
                      <a:pt x="12160" y="8640"/>
                    </a:lnTo>
                    <a:cubicBezTo>
                      <a:pt x="12160" y="8817"/>
                      <a:pt x="12017" y="8960"/>
                      <a:pt x="11840" y="896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78" name="iş1ïdé"/>
            <p:cNvSpPr txBox="1"/>
            <p:nvPr/>
          </p:nvSpPr>
          <p:spPr>
            <a:xfrm>
              <a:off x="4743450" y="733794"/>
              <a:ext cx="270510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dirty="0">
                  <a:latin typeface="思源黑体 CN Medium" panose="020B0600000000000000" pitchFamily="34" charset="-122"/>
                  <a:ea typeface="思源黑体 CN Medium" panose="020B0600000000000000" pitchFamily="34" charset="-122"/>
                </a:rPr>
                <a:t>和伙人自主研发智能广告业务管理系统，一站式搞定全国各类品牌广告投放</a:t>
              </a:r>
              <a:endParaRPr kumimoji="0" lang="en-US" altLang="zh-CN"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endParaRPr>
            </a:p>
          </p:txBody>
        </p:sp>
        <p:sp>
          <p:nvSpPr>
            <p:cNvPr id="379" name="ïṧļiḍé"/>
            <p:cNvSpPr txBox="1"/>
            <p:nvPr/>
          </p:nvSpPr>
          <p:spPr>
            <a:xfrm>
              <a:off x="8030495" y="1278475"/>
              <a:ext cx="2523138" cy="1200329"/>
            </a:xfrm>
            <a:prstGeom prst="rect">
              <a:avLst/>
            </a:prstGeom>
            <a:noFill/>
          </p:spPr>
          <p:txBody>
            <a:bodyPr wrap="square" rtlCol="0">
              <a:spAutoFit/>
            </a:bodyPr>
            <a:lstStyle>
              <a:defPPr>
                <a:defRPr lang="zh-CN"/>
              </a:defPPr>
              <a:lvl1pPr algn="ctr">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dirty="0"/>
                <a:t>企业与广告商均可查看对方完整信息，在线协商广告投放意向，共同确定交易价格</a:t>
              </a:r>
              <a:endParaRPr lang="en-US" altLang="zh-CN" dirty="0"/>
            </a:p>
          </p:txBody>
        </p:sp>
        <p:sp>
          <p:nvSpPr>
            <p:cNvPr id="380" name="ïṣlïďé"/>
            <p:cNvSpPr txBox="1"/>
            <p:nvPr/>
          </p:nvSpPr>
          <p:spPr>
            <a:xfrm>
              <a:off x="9292064" y="3249404"/>
              <a:ext cx="2312561" cy="923330"/>
            </a:xfrm>
            <a:prstGeom prst="rect">
              <a:avLst/>
            </a:prstGeom>
            <a:noFill/>
          </p:spPr>
          <p:txBody>
            <a:bodyPr wrap="square" rtlCol="0">
              <a:spAutoFit/>
            </a:bodyPr>
            <a:lstStyle>
              <a:defPPr>
                <a:defRPr lang="zh-CN"/>
              </a:defPPr>
              <a:lvl1pPr algn="r">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投放前在线签署标准化合同，节省大量人工成本，高效便捷</a:t>
              </a:r>
              <a:endParaRPr lang="en-US" altLang="zh-CN" dirty="0"/>
            </a:p>
          </p:txBody>
        </p:sp>
        <p:grpSp>
          <p:nvGrpSpPr>
            <p:cNvPr id="381" name="ï$ļíďê"/>
            <p:cNvGrpSpPr/>
            <p:nvPr/>
          </p:nvGrpSpPr>
          <p:grpSpPr>
            <a:xfrm>
              <a:off x="1580451" y="4256470"/>
              <a:ext cx="444222" cy="444220"/>
              <a:chOff x="5236684" y="509913"/>
              <a:chExt cx="444222" cy="444220"/>
            </a:xfrm>
          </p:grpSpPr>
          <p:sp>
            <p:nvSpPr>
              <p:cNvPr id="382" name="ís1íḍè"/>
              <p:cNvSpPr/>
              <p:nvPr/>
            </p:nvSpPr>
            <p:spPr>
              <a:xfrm>
                <a:off x="5236684" y="509913"/>
                <a:ext cx="444222" cy="444220"/>
              </a:xfrm>
              <a:prstGeom prst="ellipse">
                <a:avLst/>
              </a:prstGeom>
              <a:solidFill>
                <a:schemeClr val="accent4"/>
              </a:solidFill>
              <a:ln w="12700" cap="rnd">
                <a:noFill/>
                <a:prstDash val="solid"/>
                <a:rou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83" name="iśľíḋe"/>
              <p:cNvSpPr/>
              <p:nvPr/>
            </p:nvSpPr>
            <p:spPr bwMode="auto">
              <a:xfrm>
                <a:off x="5356014" y="641117"/>
                <a:ext cx="205561" cy="205332"/>
              </a:xfrm>
              <a:custGeom>
                <a:avLst/>
                <a:gdLst>
                  <a:gd name="T0" fmla="*/ 800 w 11212"/>
                  <a:gd name="T1" fmla="*/ 1600 h 11200"/>
                  <a:gd name="T2" fmla="*/ 0 w 11212"/>
                  <a:gd name="T3" fmla="*/ 800 h 11200"/>
                  <a:gd name="T4" fmla="*/ 800 w 11212"/>
                  <a:gd name="T5" fmla="*/ 0 h 11200"/>
                  <a:gd name="T6" fmla="*/ 1600 w 11212"/>
                  <a:gd name="T7" fmla="*/ 800 h 11200"/>
                  <a:gd name="T8" fmla="*/ 800 w 11212"/>
                  <a:gd name="T9" fmla="*/ 1600 h 11200"/>
                  <a:gd name="T10" fmla="*/ 800 w 11212"/>
                  <a:gd name="T11" fmla="*/ 6400 h 11200"/>
                  <a:gd name="T12" fmla="*/ 0 w 11212"/>
                  <a:gd name="T13" fmla="*/ 5600 h 11200"/>
                  <a:gd name="T14" fmla="*/ 800 w 11212"/>
                  <a:gd name="T15" fmla="*/ 4800 h 11200"/>
                  <a:gd name="T16" fmla="*/ 1600 w 11212"/>
                  <a:gd name="T17" fmla="*/ 5600 h 11200"/>
                  <a:gd name="T18" fmla="*/ 800 w 11212"/>
                  <a:gd name="T19" fmla="*/ 6400 h 11200"/>
                  <a:gd name="T20" fmla="*/ 800 w 11212"/>
                  <a:gd name="T21" fmla="*/ 11200 h 11200"/>
                  <a:gd name="T22" fmla="*/ 0 w 11212"/>
                  <a:gd name="T23" fmla="*/ 10400 h 11200"/>
                  <a:gd name="T24" fmla="*/ 800 w 11212"/>
                  <a:gd name="T25" fmla="*/ 9600 h 11200"/>
                  <a:gd name="T26" fmla="*/ 1600 w 11212"/>
                  <a:gd name="T27" fmla="*/ 10400 h 11200"/>
                  <a:gd name="T28" fmla="*/ 800 w 11212"/>
                  <a:gd name="T29" fmla="*/ 11200 h 11200"/>
                  <a:gd name="T30" fmla="*/ 2812 w 11212"/>
                  <a:gd name="T31" fmla="*/ 300 h 11200"/>
                  <a:gd name="T32" fmla="*/ 10712 w 11212"/>
                  <a:gd name="T33" fmla="*/ 300 h 11200"/>
                  <a:gd name="T34" fmla="*/ 11212 w 11212"/>
                  <a:gd name="T35" fmla="*/ 800 h 11200"/>
                  <a:gd name="T36" fmla="*/ 10712 w 11212"/>
                  <a:gd name="T37" fmla="*/ 1300 h 11200"/>
                  <a:gd name="T38" fmla="*/ 2812 w 11212"/>
                  <a:gd name="T39" fmla="*/ 1300 h 11200"/>
                  <a:gd name="T40" fmla="*/ 2312 w 11212"/>
                  <a:gd name="T41" fmla="*/ 800 h 11200"/>
                  <a:gd name="T42" fmla="*/ 2812 w 11212"/>
                  <a:gd name="T43" fmla="*/ 300 h 11200"/>
                  <a:gd name="T44" fmla="*/ 2812 w 11212"/>
                  <a:gd name="T45" fmla="*/ 5100 h 11200"/>
                  <a:gd name="T46" fmla="*/ 10712 w 11212"/>
                  <a:gd name="T47" fmla="*/ 5100 h 11200"/>
                  <a:gd name="T48" fmla="*/ 11212 w 11212"/>
                  <a:gd name="T49" fmla="*/ 5600 h 11200"/>
                  <a:gd name="T50" fmla="*/ 10712 w 11212"/>
                  <a:gd name="T51" fmla="*/ 6100 h 11200"/>
                  <a:gd name="T52" fmla="*/ 2812 w 11212"/>
                  <a:gd name="T53" fmla="*/ 6100 h 11200"/>
                  <a:gd name="T54" fmla="*/ 2312 w 11212"/>
                  <a:gd name="T55" fmla="*/ 5600 h 11200"/>
                  <a:gd name="T56" fmla="*/ 2812 w 11212"/>
                  <a:gd name="T57" fmla="*/ 5100 h 11200"/>
                  <a:gd name="T58" fmla="*/ 2812 w 11212"/>
                  <a:gd name="T59" fmla="*/ 9900 h 11200"/>
                  <a:gd name="T60" fmla="*/ 10712 w 11212"/>
                  <a:gd name="T61" fmla="*/ 9900 h 11200"/>
                  <a:gd name="T62" fmla="*/ 11212 w 11212"/>
                  <a:gd name="T63" fmla="*/ 10400 h 11200"/>
                  <a:gd name="T64" fmla="*/ 10712 w 11212"/>
                  <a:gd name="T65" fmla="*/ 10900 h 11200"/>
                  <a:gd name="T66" fmla="*/ 2812 w 11212"/>
                  <a:gd name="T67" fmla="*/ 10900 h 11200"/>
                  <a:gd name="T68" fmla="*/ 2312 w 11212"/>
                  <a:gd name="T69" fmla="*/ 10400 h 11200"/>
                  <a:gd name="T70" fmla="*/ 2812 w 11212"/>
                  <a:gd name="T71" fmla="*/ 99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12" h="11200">
                    <a:moveTo>
                      <a:pt x="800" y="1600"/>
                    </a:moveTo>
                    <a:cubicBezTo>
                      <a:pt x="358" y="1600"/>
                      <a:pt x="0" y="1242"/>
                      <a:pt x="0" y="800"/>
                    </a:cubicBezTo>
                    <a:cubicBezTo>
                      <a:pt x="0" y="358"/>
                      <a:pt x="358" y="0"/>
                      <a:pt x="800" y="0"/>
                    </a:cubicBezTo>
                    <a:cubicBezTo>
                      <a:pt x="1241" y="0"/>
                      <a:pt x="1600" y="358"/>
                      <a:pt x="1600" y="800"/>
                    </a:cubicBezTo>
                    <a:cubicBezTo>
                      <a:pt x="1600" y="1242"/>
                      <a:pt x="1241" y="1600"/>
                      <a:pt x="800" y="1600"/>
                    </a:cubicBezTo>
                    <a:close/>
                    <a:moveTo>
                      <a:pt x="800" y="6400"/>
                    </a:moveTo>
                    <a:cubicBezTo>
                      <a:pt x="358" y="6400"/>
                      <a:pt x="0" y="6042"/>
                      <a:pt x="0" y="5600"/>
                    </a:cubicBezTo>
                    <a:cubicBezTo>
                      <a:pt x="0" y="5158"/>
                      <a:pt x="358" y="4800"/>
                      <a:pt x="800" y="4800"/>
                    </a:cubicBezTo>
                    <a:cubicBezTo>
                      <a:pt x="1241" y="4800"/>
                      <a:pt x="1600" y="5158"/>
                      <a:pt x="1600" y="5600"/>
                    </a:cubicBezTo>
                    <a:cubicBezTo>
                      <a:pt x="1600" y="6042"/>
                      <a:pt x="1241" y="6400"/>
                      <a:pt x="800" y="6400"/>
                    </a:cubicBezTo>
                    <a:close/>
                    <a:moveTo>
                      <a:pt x="800" y="11200"/>
                    </a:moveTo>
                    <a:cubicBezTo>
                      <a:pt x="358" y="11200"/>
                      <a:pt x="0" y="10842"/>
                      <a:pt x="0" y="10400"/>
                    </a:cubicBezTo>
                    <a:cubicBezTo>
                      <a:pt x="0" y="9958"/>
                      <a:pt x="358" y="9600"/>
                      <a:pt x="800" y="9600"/>
                    </a:cubicBezTo>
                    <a:cubicBezTo>
                      <a:pt x="1241" y="9600"/>
                      <a:pt x="1600" y="9958"/>
                      <a:pt x="1600" y="10400"/>
                    </a:cubicBezTo>
                    <a:cubicBezTo>
                      <a:pt x="1600" y="10842"/>
                      <a:pt x="1241" y="11200"/>
                      <a:pt x="800" y="11200"/>
                    </a:cubicBezTo>
                    <a:close/>
                    <a:moveTo>
                      <a:pt x="2812" y="300"/>
                    </a:moveTo>
                    <a:lnTo>
                      <a:pt x="10712" y="300"/>
                    </a:lnTo>
                    <a:cubicBezTo>
                      <a:pt x="10988" y="300"/>
                      <a:pt x="11212" y="524"/>
                      <a:pt x="11212" y="800"/>
                    </a:cubicBezTo>
                    <a:cubicBezTo>
                      <a:pt x="11212" y="1076"/>
                      <a:pt x="10988" y="1300"/>
                      <a:pt x="10712" y="1300"/>
                    </a:cubicBezTo>
                    <a:lnTo>
                      <a:pt x="2812" y="1300"/>
                    </a:lnTo>
                    <a:cubicBezTo>
                      <a:pt x="2536" y="1300"/>
                      <a:pt x="2312" y="1076"/>
                      <a:pt x="2312" y="800"/>
                    </a:cubicBezTo>
                    <a:cubicBezTo>
                      <a:pt x="2312" y="524"/>
                      <a:pt x="2536" y="300"/>
                      <a:pt x="2812" y="300"/>
                    </a:cubicBezTo>
                    <a:close/>
                    <a:moveTo>
                      <a:pt x="2812" y="5100"/>
                    </a:moveTo>
                    <a:lnTo>
                      <a:pt x="10712" y="5100"/>
                    </a:lnTo>
                    <a:cubicBezTo>
                      <a:pt x="10988" y="5100"/>
                      <a:pt x="11212" y="5324"/>
                      <a:pt x="11212" y="5600"/>
                    </a:cubicBezTo>
                    <a:cubicBezTo>
                      <a:pt x="11212" y="5876"/>
                      <a:pt x="10988" y="6100"/>
                      <a:pt x="10712" y="6100"/>
                    </a:cubicBezTo>
                    <a:lnTo>
                      <a:pt x="2812" y="6100"/>
                    </a:lnTo>
                    <a:cubicBezTo>
                      <a:pt x="2536" y="6100"/>
                      <a:pt x="2312" y="5876"/>
                      <a:pt x="2312" y="5600"/>
                    </a:cubicBezTo>
                    <a:cubicBezTo>
                      <a:pt x="2312" y="5324"/>
                      <a:pt x="2536" y="5100"/>
                      <a:pt x="2812" y="5100"/>
                    </a:cubicBezTo>
                    <a:close/>
                    <a:moveTo>
                      <a:pt x="2812" y="9900"/>
                    </a:moveTo>
                    <a:lnTo>
                      <a:pt x="10712" y="9900"/>
                    </a:lnTo>
                    <a:cubicBezTo>
                      <a:pt x="10988" y="9900"/>
                      <a:pt x="11212" y="10124"/>
                      <a:pt x="11212" y="10400"/>
                    </a:cubicBezTo>
                    <a:cubicBezTo>
                      <a:pt x="11212" y="10676"/>
                      <a:pt x="10988" y="10900"/>
                      <a:pt x="10712" y="10900"/>
                    </a:cubicBezTo>
                    <a:lnTo>
                      <a:pt x="2812" y="10900"/>
                    </a:lnTo>
                    <a:cubicBezTo>
                      <a:pt x="2536" y="10900"/>
                      <a:pt x="2312" y="10676"/>
                      <a:pt x="2312" y="10400"/>
                    </a:cubicBezTo>
                    <a:cubicBezTo>
                      <a:pt x="2312" y="10124"/>
                      <a:pt x="2536" y="9900"/>
                      <a:pt x="2812" y="990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pic>
        <p:nvPicPr>
          <p:cNvPr id="5" name="图片 4" descr="图形用户界面, 网站&#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16531" y="3658506"/>
            <a:ext cx="4333042" cy="2720570"/>
          </a:xfrm>
          <a:prstGeom prst="rect">
            <a:avLst/>
          </a:prstGeom>
        </p:spPr>
      </p:pic>
      <p:grpSp>
        <p:nvGrpSpPr>
          <p:cNvPr id="10" name="组合 9"/>
          <p:cNvGrpSpPr/>
          <p:nvPr/>
        </p:nvGrpSpPr>
        <p:grpSpPr>
          <a:xfrm>
            <a:off x="2961200" y="3097961"/>
            <a:ext cx="1444933" cy="3186381"/>
            <a:chOff x="5836611" y="593142"/>
            <a:chExt cx="2888447" cy="6369633"/>
          </a:xfrm>
        </p:grpSpPr>
        <p:grpSp>
          <p:nvGrpSpPr>
            <p:cNvPr id="55" name="îṥļîḍé"/>
            <p:cNvGrpSpPr/>
            <p:nvPr/>
          </p:nvGrpSpPr>
          <p:grpSpPr>
            <a:xfrm>
              <a:off x="5836611" y="593142"/>
              <a:ext cx="2888447" cy="6369633"/>
              <a:chOff x="5270882" y="2061548"/>
              <a:chExt cx="1650236" cy="3324083"/>
            </a:xfrm>
          </p:grpSpPr>
          <p:grpSp>
            <p:nvGrpSpPr>
              <p:cNvPr id="56" name="ísḻîḑè"/>
              <p:cNvGrpSpPr/>
              <p:nvPr/>
            </p:nvGrpSpPr>
            <p:grpSpPr>
              <a:xfrm>
                <a:off x="5270882" y="2061548"/>
                <a:ext cx="1650236" cy="3324083"/>
                <a:chOff x="4822387" y="794461"/>
                <a:chExt cx="2547217" cy="5130884"/>
              </a:xfrm>
            </p:grpSpPr>
            <p:grpSp>
              <p:nvGrpSpPr>
                <p:cNvPr id="58" name="íṥ1ídé"/>
                <p:cNvGrpSpPr/>
                <p:nvPr/>
              </p:nvGrpSpPr>
              <p:grpSpPr bwMode="auto">
                <a:xfrm>
                  <a:off x="4822387" y="794461"/>
                  <a:ext cx="2547217" cy="5130884"/>
                  <a:chOff x="8853485" y="3998913"/>
                  <a:chExt cx="3106735" cy="6257925"/>
                </a:xfrm>
                <a:effectLst/>
              </p:grpSpPr>
              <p:sp>
                <p:nvSpPr>
                  <p:cNvPr id="60" name="îŝ1íḑè"/>
                  <p:cNvSpPr/>
                  <p:nvPr/>
                </p:nvSpPr>
                <p:spPr bwMode="auto">
                  <a:xfrm>
                    <a:off x="8853485" y="3998913"/>
                    <a:ext cx="3106735" cy="6257925"/>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solidFill>
                    <a:schemeClr val="tx2">
                      <a:lumMod val="50000"/>
                    </a:schemeClr>
                  </a:solidFill>
                  <a:ln>
                    <a:noFill/>
                  </a:ln>
                </p:spPr>
                <p:txBody>
                  <a:bodyPr wrap="none" anchor="ctr"/>
                  <a:lstStyle/>
                  <a:p>
                    <a:endParaRPr lang="en-US"/>
                  </a:p>
                </p:txBody>
              </p:sp>
              <p:sp>
                <p:nvSpPr>
                  <p:cNvPr id="61" name="iŝḻïḓé"/>
                  <p:cNvSpPr/>
                  <p:nvPr/>
                </p:nvSpPr>
                <p:spPr bwMode="auto">
                  <a:xfrm>
                    <a:off x="8888413" y="4021138"/>
                    <a:ext cx="3036887" cy="6211887"/>
                  </a:xfrm>
                  <a:custGeom>
                    <a:avLst/>
                    <a:gdLst>
                      <a:gd name="T0" fmla="*/ 947 w 8436"/>
                      <a:gd name="T1" fmla="*/ 17255 h 17256"/>
                      <a:gd name="T2" fmla="*/ 0 w 8436"/>
                      <a:gd name="T3" fmla="*/ 16308 h 17256"/>
                      <a:gd name="T4" fmla="*/ 0 w 8436"/>
                      <a:gd name="T5" fmla="*/ 947 h 17256"/>
                      <a:gd name="T6" fmla="*/ 947 w 8436"/>
                      <a:gd name="T7" fmla="*/ 0 h 17256"/>
                      <a:gd name="T8" fmla="*/ 7488 w 8436"/>
                      <a:gd name="T9" fmla="*/ 0 h 17256"/>
                      <a:gd name="T10" fmla="*/ 8435 w 8436"/>
                      <a:gd name="T11" fmla="*/ 947 h 17256"/>
                      <a:gd name="T12" fmla="*/ 8435 w 8436"/>
                      <a:gd name="T13" fmla="*/ 16308 h 17256"/>
                      <a:gd name="T14" fmla="*/ 7488 w 8436"/>
                      <a:gd name="T15" fmla="*/ 17255 h 17256"/>
                      <a:gd name="T16" fmla="*/ 947 w 8436"/>
                      <a:gd name="T17" fmla="*/ 17255 h 17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36"/>
                      <a:gd name="T28" fmla="*/ 0 h 17256"/>
                      <a:gd name="T29" fmla="*/ 8436 w 8436"/>
                      <a:gd name="T30" fmla="*/ 17256 h 17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36" h="1725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tx2">
                      <a:lumMod val="50000"/>
                    </a:schemeClr>
                  </a:solidFill>
                  <a:ln>
                    <a:noFill/>
                  </a:ln>
                </p:spPr>
                <p:txBody>
                  <a:bodyPr wrap="none" anchor="ctr"/>
                  <a:lstStyle/>
                  <a:p>
                    <a:endParaRPr lang="en-US"/>
                  </a:p>
                </p:txBody>
              </p:sp>
              <p:sp>
                <p:nvSpPr>
                  <p:cNvPr id="62" name="íšľïḓè"/>
                  <p:cNvSpPr/>
                  <p:nvPr/>
                </p:nvSpPr>
                <p:spPr bwMode="auto">
                  <a:xfrm>
                    <a:off x="9925050" y="4337050"/>
                    <a:ext cx="93663" cy="93663"/>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rgbClr val="FFFFFF"/>
                  </a:solidFill>
                  <a:ln>
                    <a:noFill/>
                  </a:ln>
                </p:spPr>
                <p:txBody>
                  <a:bodyPr wrap="none" anchor="ctr"/>
                  <a:lstStyle/>
                  <a:p>
                    <a:endParaRPr lang="en-US"/>
                  </a:p>
                </p:txBody>
              </p:sp>
              <p:sp>
                <p:nvSpPr>
                  <p:cNvPr id="63" name="ïsḻïḑê"/>
                  <p:cNvSpPr/>
                  <p:nvPr/>
                </p:nvSpPr>
                <p:spPr bwMode="auto">
                  <a:xfrm>
                    <a:off x="10369550" y="4167188"/>
                    <a:ext cx="68263" cy="68262"/>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rgbClr val="FFFFFF"/>
                  </a:solidFill>
                  <a:ln>
                    <a:noFill/>
                  </a:ln>
                </p:spPr>
                <p:txBody>
                  <a:bodyPr wrap="none" anchor="ctr"/>
                  <a:lstStyle/>
                  <a:p>
                    <a:endParaRPr lang="en-US"/>
                  </a:p>
                </p:txBody>
              </p:sp>
              <p:sp>
                <p:nvSpPr>
                  <p:cNvPr id="64" name="iṣḻïḑe"/>
                  <p:cNvSpPr/>
                  <p:nvPr/>
                </p:nvSpPr>
                <p:spPr bwMode="auto">
                  <a:xfrm>
                    <a:off x="10185400" y="4362450"/>
                    <a:ext cx="434975" cy="4603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rgbClr val="FFFFFF"/>
                  </a:solidFill>
                  <a:ln>
                    <a:noFill/>
                  </a:ln>
                </p:spPr>
                <p:txBody>
                  <a:bodyPr wrap="none" anchor="ctr"/>
                  <a:lstStyle/>
                  <a:p>
                    <a:endParaRPr lang="en-US"/>
                  </a:p>
                </p:txBody>
              </p:sp>
              <p:sp>
                <p:nvSpPr>
                  <p:cNvPr id="65" name="íṣlïḋê"/>
                  <p:cNvSpPr/>
                  <p:nvPr/>
                </p:nvSpPr>
                <p:spPr bwMode="auto">
                  <a:xfrm>
                    <a:off x="10190163" y="9671050"/>
                    <a:ext cx="427037" cy="427038"/>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rgbClr val="FFFFFF"/>
                  </a:solidFill>
                  <a:ln>
                    <a:noFill/>
                  </a:ln>
                </p:spPr>
                <p:txBody>
                  <a:bodyPr wrap="none" anchor="ctr"/>
                  <a:lstStyle/>
                  <a:p>
                    <a:endParaRPr lang="en-US"/>
                  </a:p>
                </p:txBody>
              </p:sp>
            </p:grpSp>
            <p:sp>
              <p:nvSpPr>
                <p:cNvPr id="59" name="íṣliḍè"/>
                <p:cNvSpPr/>
                <p:nvPr/>
              </p:nvSpPr>
              <p:spPr>
                <a:xfrm>
                  <a:off x="4944083" y="1234401"/>
                  <a:ext cx="2303835" cy="408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ïṩ1ide"/>
              <p:cNvSpPr/>
              <p:nvPr/>
            </p:nvSpPr>
            <p:spPr bwMode="auto">
              <a:xfrm>
                <a:off x="5349724" y="2338088"/>
                <a:ext cx="1492559" cy="2656278"/>
              </a:xfrm>
              <a:prstGeom prst="rect">
                <a:avLst/>
              </a:prstGeom>
              <a:pattFill prst="pct5">
                <a:fgClr>
                  <a:srgbClr val="E4E6EA"/>
                </a:fgClr>
                <a:bgClr>
                  <a:srgbClr val="ADB5BF"/>
                </a:bgClr>
              </a:pattFill>
              <a:ln w="9525">
                <a:solidFill>
                  <a:srgbClr val="000000"/>
                </a:solid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rmAutofit/>
              </a:bodyPr>
              <a:lstStyle/>
              <a:p>
                <a:pPr algn="ctr" defTabSz="914400"/>
                <a:endParaRPr lang="zh-CN" altLang="en-US" sz="2800" b="1" dirty="0">
                  <a:solidFill>
                    <a:schemeClr val="lt1"/>
                  </a:solidFill>
                </a:endParaRPr>
              </a:p>
            </p:txBody>
          </p:sp>
        </p:grpSp>
        <p:pic>
          <p:nvPicPr>
            <p:cNvPr id="9" name="图片 8" descr="图形用户界面, 文本, 应用程序, 电子邮件&#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352" b="3450"/>
            <a:stretch>
              <a:fillRect/>
            </a:stretch>
          </p:blipFill>
          <p:spPr>
            <a:xfrm>
              <a:off x="5969229" y="1117952"/>
              <a:ext cx="2612460" cy="5156387"/>
            </a:xfrm>
            <a:prstGeom prst="rect">
              <a:avLst/>
            </a:prstGeom>
          </p:spPr>
        </p:pic>
      </p:grpSp>
    </p:spTree>
    <p:custDataLst>
      <p:tags r:id="rId3"/>
    </p:custData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rotWithShape="1">
          <a:blip r:embed="rId1" cstate="email">
            <a:duotone>
              <a:schemeClr val="accent6">
                <a:shade val="45000"/>
                <a:satMod val="135000"/>
              </a:schemeClr>
              <a:prstClr val="white"/>
            </a:duotone>
            <a:extLst>
              <a:ext uri="{28A0092B-C50C-407E-A947-70E740481C1C}">
                <a14:useLocalDpi xmlns:a14="http://schemas.microsoft.com/office/drawing/2010/main" val="0"/>
              </a:ext>
            </a:extLst>
          </a:blip>
          <a:srcRect l="-13782" r="-13825" b="27241"/>
          <a:stretch>
            <a:fillRect/>
          </a:stretch>
        </p:blipFill>
        <p:spPr>
          <a:xfrm>
            <a:off x="1756606" y="2895811"/>
            <a:ext cx="8818187" cy="5027999"/>
          </a:xfrm>
          <a:custGeom>
            <a:avLst/>
            <a:gdLst>
              <a:gd name="connsiteX0" fmla="*/ 0 w 10500157"/>
              <a:gd name="connsiteY0" fmla="*/ 4053887 h 5987033"/>
              <a:gd name="connsiteX1" fmla="*/ 1134053 w 10500157"/>
              <a:gd name="connsiteY1" fmla="*/ 4053887 h 5987033"/>
              <a:gd name="connsiteX2" fmla="*/ 1134053 w 10500157"/>
              <a:gd name="connsiteY2" fmla="*/ 5750934 h 5987033"/>
              <a:gd name="connsiteX3" fmla="*/ 9362568 w 10500157"/>
              <a:gd name="connsiteY3" fmla="*/ 5750934 h 5987033"/>
              <a:gd name="connsiteX4" fmla="*/ 9362568 w 10500157"/>
              <a:gd name="connsiteY4" fmla="*/ 4053887 h 5987033"/>
              <a:gd name="connsiteX5" fmla="*/ 10500157 w 10500157"/>
              <a:gd name="connsiteY5" fmla="*/ 4053887 h 5987033"/>
              <a:gd name="connsiteX6" fmla="*/ 10500157 w 10500157"/>
              <a:gd name="connsiteY6" fmla="*/ 5987033 h 5987033"/>
              <a:gd name="connsiteX7" fmla="*/ 0 w 10500157"/>
              <a:gd name="connsiteY7" fmla="*/ 5987033 h 5987033"/>
              <a:gd name="connsiteX8" fmla="*/ 1134053 w 10500157"/>
              <a:gd name="connsiteY8" fmla="*/ 0 h 5987033"/>
              <a:gd name="connsiteX9" fmla="*/ 9362568 w 10500157"/>
              <a:gd name="connsiteY9" fmla="*/ 0 h 5987033"/>
              <a:gd name="connsiteX10" fmla="*/ 9362568 w 10500157"/>
              <a:gd name="connsiteY10" fmla="*/ 4053887 h 5987033"/>
              <a:gd name="connsiteX11" fmla="*/ 1134053 w 10500157"/>
              <a:gd name="connsiteY11" fmla="*/ 4053887 h 598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0157" h="5987033">
                <a:moveTo>
                  <a:pt x="0" y="4053887"/>
                </a:moveTo>
                <a:lnTo>
                  <a:pt x="1134053" y="4053887"/>
                </a:lnTo>
                <a:lnTo>
                  <a:pt x="1134053" y="5750934"/>
                </a:lnTo>
                <a:lnTo>
                  <a:pt x="9362568" y="5750934"/>
                </a:lnTo>
                <a:lnTo>
                  <a:pt x="9362568" y="4053887"/>
                </a:lnTo>
                <a:lnTo>
                  <a:pt x="10500157" y="4053887"/>
                </a:lnTo>
                <a:lnTo>
                  <a:pt x="10500157" y="5987033"/>
                </a:lnTo>
                <a:lnTo>
                  <a:pt x="0" y="5987033"/>
                </a:lnTo>
                <a:close/>
                <a:moveTo>
                  <a:pt x="1134053" y="0"/>
                </a:moveTo>
                <a:lnTo>
                  <a:pt x="9362568" y="0"/>
                </a:lnTo>
                <a:lnTo>
                  <a:pt x="9362568" y="4053887"/>
                </a:lnTo>
                <a:lnTo>
                  <a:pt x="1134053" y="4053887"/>
                </a:lnTo>
                <a:close/>
              </a:path>
            </a:pathLst>
          </a:custGeom>
        </p:spPr>
      </p:pic>
      <p:sp>
        <p:nvSpPr>
          <p:cNvPr id="58" name="任意多边形: 形状 57"/>
          <p:cNvSpPr/>
          <p:nvPr/>
        </p:nvSpPr>
        <p:spPr>
          <a:xfrm>
            <a:off x="3020651" y="3798748"/>
            <a:ext cx="6300048" cy="2545684"/>
          </a:xfrm>
          <a:custGeom>
            <a:avLst/>
            <a:gdLst>
              <a:gd name="connsiteX0" fmla="*/ 3731005 w 7501711"/>
              <a:gd name="connsiteY0" fmla="*/ 48 h 3031244"/>
              <a:gd name="connsiteX1" fmla="*/ 5823140 w 7501711"/>
              <a:gd name="connsiteY1" fmla="*/ 608112 h 3031244"/>
              <a:gd name="connsiteX2" fmla="*/ 7435577 w 7501711"/>
              <a:gd name="connsiteY2" fmla="*/ 2768639 h 3031244"/>
              <a:gd name="connsiteX3" fmla="*/ 7501711 w 7501711"/>
              <a:gd name="connsiteY3" fmla="*/ 3031244 h 3031244"/>
              <a:gd name="connsiteX4" fmla="*/ 0 w 7501711"/>
              <a:gd name="connsiteY4" fmla="*/ 3031244 h 3031244"/>
              <a:gd name="connsiteX5" fmla="*/ 54405 w 7501711"/>
              <a:gd name="connsiteY5" fmla="*/ 2805678 h 3031244"/>
              <a:gd name="connsiteX6" fmla="*/ 1645078 w 7501711"/>
              <a:gd name="connsiteY6" fmla="*/ 629077 h 3031244"/>
              <a:gd name="connsiteX7" fmla="*/ 3731005 w 7501711"/>
              <a:gd name="connsiteY7" fmla="*/ 48 h 30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1711" h="3031244">
                <a:moveTo>
                  <a:pt x="3731005" y="48"/>
                </a:moveTo>
                <a:cubicBezTo>
                  <a:pt x="4457874" y="-3599"/>
                  <a:pt x="5185776" y="198936"/>
                  <a:pt x="5823140" y="608112"/>
                </a:cubicBezTo>
                <a:cubicBezTo>
                  <a:pt x="6619845" y="1119582"/>
                  <a:pt x="7181870" y="1894089"/>
                  <a:pt x="7435577" y="2768639"/>
                </a:cubicBezTo>
                <a:lnTo>
                  <a:pt x="7501711" y="3031244"/>
                </a:lnTo>
                <a:lnTo>
                  <a:pt x="0" y="3031244"/>
                </a:lnTo>
                <a:lnTo>
                  <a:pt x="54405" y="2805678"/>
                </a:lnTo>
                <a:cubicBezTo>
                  <a:pt x="299322" y="1928626"/>
                  <a:pt x="853547" y="1148518"/>
                  <a:pt x="1645078" y="629077"/>
                </a:cubicBezTo>
                <a:cubicBezTo>
                  <a:pt x="2278304" y="213525"/>
                  <a:pt x="3004137" y="3696"/>
                  <a:pt x="3731005" y="48"/>
                </a:cubicBezTo>
                <a:close/>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767715"/>
            <a:endParaRPr lang="zh-CN" altLang="en-US" sz="1510">
              <a:solidFill>
                <a:prstClr val="black"/>
              </a:solidFill>
              <a:latin typeface="微软雅黑" panose="020B0503020204020204" charset="-122"/>
              <a:ea typeface="微软雅黑" panose="020B0503020204020204" charset="-122"/>
            </a:endParaRPr>
          </a:p>
        </p:txBody>
      </p:sp>
      <p:sp>
        <p:nvSpPr>
          <p:cNvPr id="54" name="任意多边形: 形状 53"/>
          <p:cNvSpPr/>
          <p:nvPr/>
        </p:nvSpPr>
        <p:spPr>
          <a:xfrm>
            <a:off x="2593544" y="3406468"/>
            <a:ext cx="7173734" cy="2940273"/>
          </a:xfrm>
          <a:custGeom>
            <a:avLst/>
            <a:gdLst>
              <a:gd name="connsiteX0" fmla="*/ 4283822 w 8542043"/>
              <a:gd name="connsiteY0" fmla="*/ 19 h 3501097"/>
              <a:gd name="connsiteX1" fmla="*/ 6582499 w 8542043"/>
              <a:gd name="connsiteY1" fmla="*/ 663411 h 3501097"/>
              <a:gd name="connsiteX2" fmla="*/ 8494438 w 8542043"/>
              <a:gd name="connsiteY2" fmla="*/ 3282864 h 3501097"/>
              <a:gd name="connsiteX3" fmla="*/ 8542043 w 8542043"/>
              <a:gd name="connsiteY3" fmla="*/ 3501097 h 3501097"/>
              <a:gd name="connsiteX4" fmla="*/ 0 w 8542043"/>
              <a:gd name="connsiteY4" fmla="*/ 3501097 h 3501097"/>
              <a:gd name="connsiteX5" fmla="*/ 54371 w 8542043"/>
              <a:gd name="connsiteY5" fmla="*/ 3258563 h 3501097"/>
              <a:gd name="connsiteX6" fmla="*/ 1981362 w 8542043"/>
              <a:gd name="connsiteY6" fmla="*/ 650163 h 3501097"/>
              <a:gd name="connsiteX7" fmla="*/ 4283822 w 8542043"/>
              <a:gd name="connsiteY7" fmla="*/ 19 h 350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42043" h="3501097">
                <a:moveTo>
                  <a:pt x="4283822" y="19"/>
                </a:moveTo>
                <a:cubicBezTo>
                  <a:pt x="5081927" y="2317"/>
                  <a:pt x="5879402" y="223538"/>
                  <a:pt x="6582499" y="663411"/>
                </a:cubicBezTo>
                <a:cubicBezTo>
                  <a:pt x="7549257" y="1268237"/>
                  <a:pt x="8222313" y="2214339"/>
                  <a:pt x="8494438" y="3282864"/>
                </a:cubicBezTo>
                <a:lnTo>
                  <a:pt x="8542043" y="3501097"/>
                </a:lnTo>
                <a:lnTo>
                  <a:pt x="0" y="3501097"/>
                </a:lnTo>
                <a:lnTo>
                  <a:pt x="54371" y="3258563"/>
                </a:lnTo>
                <a:cubicBezTo>
                  <a:pt x="332644" y="2191622"/>
                  <a:pt x="1011137" y="1249412"/>
                  <a:pt x="1981362" y="650163"/>
                </a:cubicBezTo>
                <a:cubicBezTo>
                  <a:pt x="2686981" y="214346"/>
                  <a:pt x="3485716" y="-2279"/>
                  <a:pt x="4283822" y="19"/>
                </a:cubicBezTo>
                <a:close/>
              </a:path>
            </a:pathLst>
          </a:custGeom>
          <a:noFill/>
          <a:ln w="76200">
            <a:gradFill>
              <a:gsLst>
                <a:gs pos="37000">
                  <a:srgbClr val="ED7D31"/>
                </a:gs>
                <a:gs pos="0">
                  <a:srgbClr val="FF6600"/>
                </a:gs>
                <a:gs pos="63000">
                  <a:srgbClr val="C34D95"/>
                </a:gs>
                <a:gs pos="90000">
                  <a:srgbClr val="FFC000"/>
                </a:gs>
              </a:gsLst>
              <a:lin ang="21594000" scaled="0"/>
            </a:gradFill>
            <a:round/>
            <a:tailEnd type="none" w="med" len="med"/>
          </a:ln>
        </p:spPr>
        <p:txBody>
          <a:bodyPr rot="0" spcFirstLastPara="0" vertOverflow="overflow" horzOverflow="overflow" vert="horz" wrap="square" lIns="76793" tIns="38396" rIns="76793" bIns="38396" numCol="1" spcCol="0" rtlCol="0" fromWordArt="0" anchor="ctr" anchorCtr="0" forceAA="0" compatLnSpc="1">
            <a:noAutofit/>
          </a:bodyPr>
          <a:lstStyle/>
          <a:p>
            <a:pPr defTabSz="767715"/>
            <a:endParaRPr lang="zh-CN" altLang="en-US" sz="3695">
              <a:solidFill>
                <a:prstClr val="black"/>
              </a:solidFill>
              <a:latin typeface="微软雅黑" panose="020B0503020204020204" charset="-122"/>
              <a:ea typeface="微软雅黑" panose="020B0503020204020204" charset="-122"/>
            </a:endParaRPr>
          </a:p>
        </p:txBody>
      </p:sp>
      <p:sp>
        <p:nvSpPr>
          <p:cNvPr id="22" name="椭圆 21"/>
          <p:cNvSpPr/>
          <p:nvPr/>
        </p:nvSpPr>
        <p:spPr>
          <a:xfrm>
            <a:off x="5735489" y="2850455"/>
            <a:ext cx="1322504" cy="1259408"/>
          </a:xfrm>
          <a:prstGeom prst="ellipse">
            <a:avLst/>
          </a:prstGeom>
          <a:solidFill>
            <a:srgbClr val="FF66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715"/>
            <a:endParaRPr lang="zh-CN" altLang="en-US" sz="1510">
              <a:solidFill>
                <a:prstClr val="white"/>
              </a:solidFill>
              <a:latin typeface="微软雅黑" panose="020B0503020204020204" charset="-122"/>
              <a:ea typeface="微软雅黑" panose="020B0503020204020204" charset="-122"/>
            </a:endParaRPr>
          </a:p>
        </p:txBody>
      </p:sp>
      <p:sp>
        <p:nvSpPr>
          <p:cNvPr id="23" name="文本框 22"/>
          <p:cNvSpPr txBox="1"/>
          <p:nvPr/>
        </p:nvSpPr>
        <p:spPr>
          <a:xfrm>
            <a:off x="5767039" y="3096062"/>
            <a:ext cx="1259407" cy="815864"/>
          </a:xfrm>
          <a:prstGeom prst="rect">
            <a:avLst/>
          </a:prstGeom>
          <a:noFill/>
        </p:spPr>
        <p:txBody>
          <a:bodyPr wrap="square" rtlCol="0">
            <a:spAutoFit/>
          </a:bodyPr>
          <a:lstStyle/>
          <a:p>
            <a:pPr algn="ctr" defTabSz="767715"/>
            <a:r>
              <a:rPr lang="zh-CN" altLang="en-US" sz="2350" b="1" dirty="0">
                <a:solidFill>
                  <a:prstClr val="white"/>
                </a:solidFill>
                <a:latin typeface="微软雅黑" panose="020B0503020204020204" charset="-122"/>
                <a:ea typeface="微软雅黑" panose="020B0503020204020204" charset="-122"/>
              </a:rPr>
              <a:t>信息流优化</a:t>
            </a:r>
            <a:endParaRPr lang="zh-CN" altLang="en-US" sz="2350" b="1" dirty="0">
              <a:solidFill>
                <a:prstClr val="white"/>
              </a:solidFill>
              <a:latin typeface="微软雅黑" panose="020B0503020204020204" charset="-122"/>
              <a:ea typeface="微软雅黑" panose="020B0503020204020204" charset="-122"/>
            </a:endParaRPr>
          </a:p>
        </p:txBody>
      </p:sp>
      <p:grpSp>
        <p:nvGrpSpPr>
          <p:cNvPr id="3" name="组合 2"/>
          <p:cNvGrpSpPr/>
          <p:nvPr/>
        </p:nvGrpSpPr>
        <p:grpSpPr>
          <a:xfrm>
            <a:off x="2477830" y="4692382"/>
            <a:ext cx="1147652" cy="1147652"/>
            <a:chOff x="1593850" y="3938696"/>
            <a:chExt cx="1650891" cy="1650891"/>
          </a:xfrm>
        </p:grpSpPr>
        <p:sp>
          <p:nvSpPr>
            <p:cNvPr id="24" name="椭圆 23"/>
            <p:cNvSpPr/>
            <p:nvPr/>
          </p:nvSpPr>
          <p:spPr>
            <a:xfrm>
              <a:off x="1593850" y="3938696"/>
              <a:ext cx="1650891" cy="1650891"/>
            </a:xfrm>
            <a:prstGeom prst="ellipse">
              <a:avLst/>
            </a:prstGeom>
            <a:solidFill>
              <a:srgbClr val="FF66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715"/>
              <a:endParaRPr lang="zh-CN" altLang="en-US" sz="1510" dirty="0">
                <a:solidFill>
                  <a:prstClr val="white"/>
                </a:solidFill>
                <a:latin typeface="微软雅黑" panose="020B0503020204020204" charset="-122"/>
                <a:ea typeface="微软雅黑" panose="020B0503020204020204" charset="-122"/>
              </a:endParaRPr>
            </a:p>
          </p:txBody>
        </p:sp>
        <p:sp>
          <p:nvSpPr>
            <p:cNvPr id="25" name="文本框 24"/>
            <p:cNvSpPr txBox="1"/>
            <p:nvPr/>
          </p:nvSpPr>
          <p:spPr>
            <a:xfrm>
              <a:off x="1650532" y="4203698"/>
              <a:ext cx="1499626" cy="1173616"/>
            </a:xfrm>
            <a:prstGeom prst="rect">
              <a:avLst/>
            </a:prstGeom>
            <a:noFill/>
          </p:spPr>
          <p:txBody>
            <a:bodyPr wrap="square" rtlCol="0">
              <a:spAutoFit/>
            </a:bodyPr>
            <a:lstStyle/>
            <a:p>
              <a:pPr algn="ctr" defTabSz="767715"/>
              <a:r>
                <a:rPr lang="zh-CN" altLang="en-US" sz="2350" b="1" dirty="0">
                  <a:solidFill>
                    <a:prstClr val="white"/>
                  </a:solidFill>
                  <a:latin typeface="微软雅黑" panose="020B0503020204020204" charset="-122"/>
                  <a:ea typeface="微软雅黑" panose="020B0503020204020204" charset="-122"/>
                </a:rPr>
                <a:t>种草业务</a:t>
              </a:r>
              <a:endParaRPr lang="zh-CN" altLang="en-US" sz="2350" b="1" dirty="0">
                <a:solidFill>
                  <a:prstClr val="white"/>
                </a:solidFill>
                <a:latin typeface="微软雅黑" panose="020B0503020204020204" charset="-122"/>
                <a:ea typeface="微软雅黑" panose="020B0503020204020204" charset="-122"/>
              </a:endParaRPr>
            </a:p>
          </p:txBody>
        </p:sp>
      </p:grpSp>
      <p:grpSp>
        <p:nvGrpSpPr>
          <p:cNvPr id="4" name="组合 3"/>
          <p:cNvGrpSpPr/>
          <p:nvPr/>
        </p:nvGrpSpPr>
        <p:grpSpPr>
          <a:xfrm>
            <a:off x="8077276" y="4075167"/>
            <a:ext cx="1446917" cy="1234430"/>
            <a:chOff x="8974789" y="3758817"/>
            <a:chExt cx="1935065" cy="1650891"/>
          </a:xfrm>
        </p:grpSpPr>
        <p:sp>
          <p:nvSpPr>
            <p:cNvPr id="26" name="椭圆 25"/>
            <p:cNvSpPr/>
            <p:nvPr/>
          </p:nvSpPr>
          <p:spPr>
            <a:xfrm>
              <a:off x="9102009" y="3758817"/>
              <a:ext cx="1650891" cy="1650891"/>
            </a:xfrm>
            <a:prstGeom prst="ellipse">
              <a:avLst/>
            </a:prstGeom>
            <a:solidFill>
              <a:srgbClr val="FF66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715"/>
              <a:endParaRPr lang="zh-CN" altLang="en-US" sz="1510">
                <a:solidFill>
                  <a:prstClr val="white"/>
                </a:solidFill>
                <a:latin typeface="微软雅黑" panose="020B0503020204020204" charset="-122"/>
                <a:ea typeface="微软雅黑" panose="020B0503020204020204" charset="-122"/>
              </a:endParaRPr>
            </a:p>
          </p:txBody>
        </p:sp>
        <p:sp>
          <p:nvSpPr>
            <p:cNvPr id="27" name="文本框 26"/>
            <p:cNvSpPr txBox="1"/>
            <p:nvPr/>
          </p:nvSpPr>
          <p:spPr>
            <a:xfrm>
              <a:off x="8974789" y="4038706"/>
              <a:ext cx="1935065" cy="1091113"/>
            </a:xfrm>
            <a:prstGeom prst="rect">
              <a:avLst/>
            </a:prstGeom>
            <a:noFill/>
          </p:spPr>
          <p:txBody>
            <a:bodyPr wrap="square" rtlCol="0">
              <a:spAutoFit/>
            </a:bodyPr>
            <a:lstStyle/>
            <a:p>
              <a:pPr algn="ctr" defTabSz="767715"/>
              <a:r>
                <a:rPr lang="zh-CN" altLang="en-US" sz="2350" b="1" dirty="0">
                  <a:solidFill>
                    <a:prstClr val="white"/>
                  </a:solidFill>
                  <a:latin typeface="微软雅黑" panose="020B0503020204020204" charset="-122"/>
                  <a:ea typeface="微软雅黑" panose="020B0503020204020204" charset="-122"/>
                </a:rPr>
                <a:t>搜索</a:t>
              </a:r>
              <a:endParaRPr lang="en-US" altLang="zh-CN" sz="2350" b="1" dirty="0">
                <a:solidFill>
                  <a:prstClr val="white"/>
                </a:solidFill>
                <a:latin typeface="微软雅黑" panose="020B0503020204020204" charset="-122"/>
                <a:ea typeface="微软雅黑" panose="020B0503020204020204" charset="-122"/>
              </a:endParaRPr>
            </a:p>
            <a:p>
              <a:pPr algn="ctr" defTabSz="767715"/>
              <a:r>
                <a:rPr lang="zh-CN" altLang="en-US" sz="2350" b="1" dirty="0">
                  <a:solidFill>
                    <a:prstClr val="white"/>
                  </a:solidFill>
                  <a:latin typeface="微软雅黑" panose="020B0503020204020204" charset="-122"/>
                  <a:ea typeface="微软雅黑" panose="020B0503020204020204" charset="-122"/>
                </a:rPr>
                <a:t>业务</a:t>
              </a:r>
              <a:endParaRPr lang="zh-CN" altLang="en-US" sz="2350" b="1" dirty="0">
                <a:solidFill>
                  <a:prstClr val="white"/>
                </a:solidFill>
                <a:latin typeface="微软雅黑" panose="020B0503020204020204" charset="-122"/>
                <a:ea typeface="微软雅黑" panose="020B0503020204020204" charset="-122"/>
              </a:endParaRPr>
            </a:p>
          </p:txBody>
        </p:sp>
      </p:grpSp>
      <p:sp>
        <p:nvSpPr>
          <p:cNvPr id="37" name="文本框 36"/>
          <p:cNvSpPr txBox="1"/>
          <p:nvPr/>
        </p:nvSpPr>
        <p:spPr>
          <a:xfrm>
            <a:off x="4741860" y="1901148"/>
            <a:ext cx="3390548" cy="923330"/>
          </a:xfrm>
          <a:prstGeom prst="rect">
            <a:avLst/>
          </a:prstGeom>
          <a:noFill/>
        </p:spPr>
        <p:txBody>
          <a:bodyPr wrap="square" rtlCol="0">
            <a:spAutoFit/>
          </a:bodyPr>
          <a:lstStyle/>
          <a:p>
            <a:pPr algn="ctr" defTabSz="767715"/>
            <a:r>
              <a:rPr lang="zh-CN" altLang="en-US" dirty="0">
                <a:latin typeface="思源黑体 CN Medium" panose="020B0600000000000000" pitchFamily="34" charset="-122"/>
                <a:ea typeface="思源黑体 CN Medium" panose="020B0600000000000000" pitchFamily="34" charset="-122"/>
              </a:rPr>
              <a:t>主流效果推广形式</a:t>
            </a:r>
            <a:endParaRPr lang="en-US" altLang="zh-CN" dirty="0">
              <a:latin typeface="思源黑体 CN Medium" panose="020B0600000000000000" pitchFamily="34" charset="-122"/>
              <a:ea typeface="思源黑体 CN Medium" panose="020B0600000000000000" pitchFamily="34" charset="-122"/>
            </a:endParaRPr>
          </a:p>
          <a:p>
            <a:pPr algn="ctr" defTabSz="767715"/>
            <a:r>
              <a:rPr lang="zh-CN" altLang="en-US" dirty="0">
                <a:latin typeface="思源黑体 CN Medium" panose="020B0600000000000000" pitchFamily="34" charset="-122"/>
                <a:ea typeface="思源黑体 CN Medium" panose="020B0600000000000000" pitchFamily="34" charset="-122"/>
              </a:rPr>
              <a:t>效果类产品全方位整合</a:t>
            </a:r>
            <a:endParaRPr lang="en-US" altLang="zh-CN" dirty="0">
              <a:latin typeface="思源黑体 CN Medium" panose="020B0600000000000000" pitchFamily="34" charset="-122"/>
              <a:ea typeface="思源黑体 CN Medium" panose="020B0600000000000000" pitchFamily="34" charset="-122"/>
            </a:endParaRPr>
          </a:p>
          <a:p>
            <a:pPr algn="ctr" defTabSz="767715"/>
            <a:r>
              <a:rPr lang="zh-CN" altLang="en-US" dirty="0">
                <a:latin typeface="思源黑体 CN Medium" panose="020B0600000000000000" pitchFamily="34" charset="-122"/>
                <a:ea typeface="思源黑体 CN Medium" panose="020B0600000000000000" pitchFamily="34" charset="-122"/>
              </a:rPr>
              <a:t>多维度运维优势达成高效推广</a:t>
            </a:r>
            <a:endParaRPr lang="zh-CN" altLang="en-US" dirty="0">
              <a:latin typeface="思源黑体 CN Medium" panose="020B0600000000000000" pitchFamily="34" charset="-122"/>
              <a:ea typeface="思源黑体 CN Medium" panose="020B0600000000000000" pitchFamily="34" charset="-122"/>
            </a:endParaRPr>
          </a:p>
        </p:txBody>
      </p:sp>
      <p:sp>
        <p:nvSpPr>
          <p:cNvPr id="39" name="文本框 38"/>
          <p:cNvSpPr txBox="1"/>
          <p:nvPr/>
        </p:nvSpPr>
        <p:spPr>
          <a:xfrm>
            <a:off x="1204111" y="4953059"/>
            <a:ext cx="1235564" cy="646331"/>
          </a:xfrm>
          <a:prstGeom prst="rect">
            <a:avLst/>
          </a:prstGeom>
          <a:noFill/>
        </p:spPr>
        <p:txBody>
          <a:bodyPr wrap="square" rtlCol="0">
            <a:spAutoFit/>
          </a:bodyPr>
          <a:lstStyle>
            <a:defPPr>
              <a:defRPr lang="zh-CN"/>
            </a:defPPr>
            <a:lvl1pPr algn="ctr" defTabSz="767715">
              <a:defRPr>
                <a:latin typeface="思源黑体 CN Medium" panose="020B0600000000000000" pitchFamily="34" charset="-122"/>
                <a:ea typeface="思源黑体 CN Medium" panose="020B0600000000000000" pitchFamily="34" charset="-122"/>
              </a:defRPr>
            </a:lvl1pPr>
          </a:lstStyle>
          <a:p>
            <a:r>
              <a:rPr lang="zh-CN" altLang="en-US" dirty="0"/>
              <a:t>双微一抖小红书</a:t>
            </a:r>
            <a:endParaRPr lang="zh-CN" altLang="en-US" dirty="0"/>
          </a:p>
        </p:txBody>
      </p:sp>
      <p:sp>
        <p:nvSpPr>
          <p:cNvPr id="41" name="文本框 40"/>
          <p:cNvSpPr txBox="1"/>
          <p:nvPr/>
        </p:nvSpPr>
        <p:spPr>
          <a:xfrm>
            <a:off x="9290060" y="4421866"/>
            <a:ext cx="1808649" cy="646331"/>
          </a:xfrm>
          <a:prstGeom prst="rect">
            <a:avLst/>
          </a:prstGeom>
          <a:noFill/>
        </p:spPr>
        <p:txBody>
          <a:bodyPr wrap="square" rtlCol="0">
            <a:spAutoFit/>
          </a:bodyPr>
          <a:lstStyle>
            <a:defPPr>
              <a:defRPr lang="zh-CN"/>
            </a:defPPr>
            <a:lvl1pPr algn="ctr" defTabSz="767715">
              <a:defRPr>
                <a:latin typeface="思源黑体 CN Medium" panose="020B0600000000000000" pitchFamily="34" charset="-122"/>
                <a:ea typeface="思源黑体 CN Medium" panose="020B0600000000000000" pitchFamily="34" charset="-122"/>
              </a:defRPr>
            </a:lvl1pPr>
          </a:lstStyle>
          <a:p>
            <a:r>
              <a:rPr lang="zh-CN" altLang="en-US" dirty="0"/>
              <a:t>以百度为主</a:t>
            </a:r>
            <a:endParaRPr lang="zh-CN" altLang="en-US" dirty="0"/>
          </a:p>
          <a:p>
            <a:r>
              <a:rPr lang="zh-CN" altLang="en-US" dirty="0"/>
              <a:t>辐射全媒体</a:t>
            </a:r>
            <a:endParaRPr lang="zh-CN" altLang="en-US" dirty="0"/>
          </a:p>
        </p:txBody>
      </p:sp>
      <p:pic>
        <p:nvPicPr>
          <p:cNvPr id="16" name="图片 15"/>
          <p:cNvPicPr>
            <a:picLocks noChangeAspect="1"/>
          </p:cNvPicPr>
          <p:nvPr/>
        </p:nvPicPr>
        <p:blipFill>
          <a:blip r:embed="rId2" cstate="print">
            <a:duotone>
              <a:schemeClr val="bg2">
                <a:shade val="45000"/>
                <a:satMod val="135000"/>
              </a:schemeClr>
              <a:prstClr val="white"/>
            </a:duotone>
          </a:blip>
          <a:stretch>
            <a:fillRect/>
          </a:stretch>
        </p:blipFill>
        <p:spPr>
          <a:xfrm>
            <a:off x="9595012" y="6009789"/>
            <a:ext cx="286934" cy="238609"/>
          </a:xfrm>
          <a:prstGeom prst="rect">
            <a:avLst/>
          </a:prstGeom>
        </p:spPr>
      </p:pic>
      <p:pic>
        <p:nvPicPr>
          <p:cNvPr id="97" name="图片 96"/>
          <p:cNvPicPr>
            <a:picLocks noChangeAspect="1"/>
          </p:cNvPicPr>
          <p:nvPr/>
        </p:nvPicPr>
        <p:blipFill>
          <a:blip r:embed="rId2" cstate="print">
            <a:duotone>
              <a:schemeClr val="bg2">
                <a:shade val="45000"/>
                <a:satMod val="135000"/>
              </a:schemeClr>
              <a:prstClr val="white"/>
            </a:duotone>
          </a:blip>
          <a:stretch>
            <a:fillRect/>
          </a:stretch>
        </p:blipFill>
        <p:spPr>
          <a:xfrm>
            <a:off x="2517234" y="5986364"/>
            <a:ext cx="286934" cy="238609"/>
          </a:xfrm>
          <a:prstGeom prst="rect">
            <a:avLst/>
          </a:prstGeom>
        </p:spPr>
      </p:pic>
      <p:pic>
        <p:nvPicPr>
          <p:cNvPr id="98" name="图片 97"/>
          <p:cNvPicPr>
            <a:picLocks noChangeAspect="1"/>
          </p:cNvPicPr>
          <p:nvPr/>
        </p:nvPicPr>
        <p:blipFill>
          <a:blip r:embed="rId2" cstate="print">
            <a:duotone>
              <a:schemeClr val="bg2">
                <a:shade val="45000"/>
                <a:satMod val="135000"/>
              </a:schemeClr>
              <a:prstClr val="white"/>
            </a:duotone>
          </a:blip>
          <a:stretch>
            <a:fillRect/>
          </a:stretch>
        </p:blipFill>
        <p:spPr>
          <a:xfrm>
            <a:off x="5094324" y="3412155"/>
            <a:ext cx="286934" cy="238609"/>
          </a:xfrm>
          <a:prstGeom prst="rect">
            <a:avLst/>
          </a:prstGeom>
        </p:spPr>
      </p:pic>
      <p:pic>
        <p:nvPicPr>
          <p:cNvPr id="99" name="图片 98"/>
          <p:cNvPicPr>
            <a:picLocks noChangeAspect="1"/>
          </p:cNvPicPr>
          <p:nvPr/>
        </p:nvPicPr>
        <p:blipFill>
          <a:blip r:embed="rId2" cstate="print">
            <a:duotone>
              <a:schemeClr val="bg2">
                <a:shade val="45000"/>
                <a:satMod val="135000"/>
              </a:schemeClr>
              <a:prstClr val="white"/>
            </a:duotone>
          </a:blip>
          <a:stretch>
            <a:fillRect/>
          </a:stretch>
        </p:blipFill>
        <p:spPr>
          <a:xfrm>
            <a:off x="7588751" y="3620767"/>
            <a:ext cx="286934" cy="238609"/>
          </a:xfrm>
          <a:prstGeom prst="rect">
            <a:avLst/>
          </a:prstGeom>
        </p:spPr>
      </p:pic>
      <p:sp>
        <p:nvSpPr>
          <p:cNvPr id="48" name="文本框 164"/>
          <p:cNvSpPr txBox="1"/>
          <p:nvPr/>
        </p:nvSpPr>
        <p:spPr>
          <a:xfrm>
            <a:off x="1581305" y="957697"/>
            <a:ext cx="9198211" cy="646331"/>
          </a:xfrm>
          <a:prstGeom prst="rect">
            <a:avLst/>
          </a:prstGeom>
        </p:spPr>
        <p:txBody>
          <a:bodyPr wrap="square">
            <a:spAutoFit/>
          </a:bodyPr>
          <a:lstStyle>
            <a:defPPr>
              <a:defRPr lang="zh-CN"/>
            </a:defPPr>
            <a:lvl1pPr algn="dist">
              <a:defRPr sz="2800" b="1">
                <a:latin typeface="Calibri" panose="020F0502020204030204" charset="0"/>
                <a:ea typeface="微软雅黑" panose="020B0503020204020204" charset="-122"/>
                <a:cs typeface="Times New Roman" panose="02020603050405020304" pitchFamily="18" charset="0"/>
              </a:defRPr>
            </a:lvl1pPr>
          </a:lstStyle>
          <a:p>
            <a:r>
              <a:rPr lang="zh-CN" altLang="en-US" sz="3600" dirty="0">
                <a:latin typeface="思源黑体 CN Medium" panose="020B0600000000000000" pitchFamily="34" charset="-122"/>
                <a:ea typeface="思源黑体 CN Medium" panose="020B0600000000000000" pitchFamily="34" charset="-122"/>
                <a:sym typeface="+mn-lt"/>
              </a:rPr>
              <a:t>为企业提供线上营销解决方案</a:t>
            </a:r>
            <a:endParaRPr lang="zh-CN" altLang="en-US" sz="3600" dirty="0">
              <a:latin typeface="思源黑体 CN Medium" panose="020B0600000000000000" pitchFamily="34" charset="-122"/>
              <a:ea typeface="思源黑体 CN Medium" panose="020B0600000000000000" pitchFamily="34" charset="-122"/>
              <a:sym typeface="+mn-lt"/>
            </a:endParaRPr>
          </a:p>
        </p:txBody>
      </p:sp>
      <p:grpSp>
        <p:nvGrpSpPr>
          <p:cNvPr id="50" name="组合 49"/>
          <p:cNvGrpSpPr/>
          <p:nvPr/>
        </p:nvGrpSpPr>
        <p:grpSpPr>
          <a:xfrm>
            <a:off x="3671292" y="3351052"/>
            <a:ext cx="1147652" cy="1147652"/>
            <a:chOff x="1593850" y="3938696"/>
            <a:chExt cx="1650891" cy="1650891"/>
          </a:xfrm>
        </p:grpSpPr>
        <p:sp>
          <p:nvSpPr>
            <p:cNvPr id="52" name="椭圆 51"/>
            <p:cNvSpPr/>
            <p:nvPr/>
          </p:nvSpPr>
          <p:spPr>
            <a:xfrm>
              <a:off x="1593850" y="3938696"/>
              <a:ext cx="1650891" cy="1650891"/>
            </a:xfrm>
            <a:prstGeom prst="ellipse">
              <a:avLst/>
            </a:prstGeom>
            <a:solidFill>
              <a:srgbClr val="FF66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715"/>
              <a:endParaRPr lang="zh-CN" altLang="en-US" sz="1510" dirty="0">
                <a:solidFill>
                  <a:prstClr val="white"/>
                </a:solidFill>
                <a:latin typeface="微软雅黑" panose="020B0503020204020204" charset="-122"/>
                <a:ea typeface="微软雅黑" panose="020B0503020204020204" charset="-122"/>
              </a:endParaRPr>
            </a:p>
          </p:txBody>
        </p:sp>
        <p:sp>
          <p:nvSpPr>
            <p:cNvPr id="53" name="文本框 52"/>
            <p:cNvSpPr txBox="1"/>
            <p:nvPr/>
          </p:nvSpPr>
          <p:spPr>
            <a:xfrm>
              <a:off x="1634230" y="4165344"/>
              <a:ext cx="1499626" cy="1173616"/>
            </a:xfrm>
            <a:prstGeom prst="rect">
              <a:avLst/>
            </a:prstGeom>
            <a:noFill/>
          </p:spPr>
          <p:txBody>
            <a:bodyPr wrap="square" rtlCol="0">
              <a:spAutoFit/>
            </a:bodyPr>
            <a:lstStyle/>
            <a:p>
              <a:pPr algn="ctr" defTabSz="767715"/>
              <a:r>
                <a:rPr lang="zh-CN" altLang="en-US" sz="2350" b="1" dirty="0">
                  <a:solidFill>
                    <a:prstClr val="white"/>
                  </a:solidFill>
                  <a:latin typeface="微软雅黑" panose="020B0503020204020204" charset="-122"/>
                  <a:ea typeface="微软雅黑" panose="020B0503020204020204" charset="-122"/>
                </a:rPr>
                <a:t>直播</a:t>
              </a:r>
              <a:endParaRPr lang="en-US" altLang="zh-CN" sz="2350" b="1" dirty="0">
                <a:solidFill>
                  <a:prstClr val="white"/>
                </a:solidFill>
                <a:latin typeface="微软雅黑" panose="020B0503020204020204" charset="-122"/>
                <a:ea typeface="微软雅黑" panose="020B0503020204020204" charset="-122"/>
              </a:endParaRPr>
            </a:p>
            <a:p>
              <a:pPr algn="ctr" defTabSz="767715"/>
              <a:r>
                <a:rPr lang="zh-CN" altLang="en-US" sz="2350" b="1" dirty="0">
                  <a:solidFill>
                    <a:prstClr val="white"/>
                  </a:solidFill>
                  <a:latin typeface="微软雅黑" panose="020B0503020204020204" charset="-122"/>
                  <a:ea typeface="微软雅黑" panose="020B0503020204020204" charset="-122"/>
                </a:rPr>
                <a:t>业务</a:t>
              </a:r>
              <a:endParaRPr lang="zh-CN" altLang="en-US" sz="2350" b="1" dirty="0">
                <a:solidFill>
                  <a:prstClr val="white"/>
                </a:solidFill>
                <a:latin typeface="微软雅黑" panose="020B0503020204020204" charset="-122"/>
                <a:ea typeface="微软雅黑" panose="020B0503020204020204" charset="-122"/>
              </a:endParaRPr>
            </a:p>
          </p:txBody>
        </p:sp>
      </p:grpSp>
      <p:sp>
        <p:nvSpPr>
          <p:cNvPr id="55" name="文本框 54"/>
          <p:cNvSpPr txBox="1"/>
          <p:nvPr/>
        </p:nvSpPr>
        <p:spPr>
          <a:xfrm>
            <a:off x="1978414" y="3412501"/>
            <a:ext cx="1894261" cy="646331"/>
          </a:xfrm>
          <a:prstGeom prst="rect">
            <a:avLst/>
          </a:prstGeom>
          <a:noFill/>
        </p:spPr>
        <p:txBody>
          <a:bodyPr wrap="square" rtlCol="0">
            <a:spAutoFit/>
          </a:bodyPr>
          <a:lstStyle>
            <a:defPPr>
              <a:defRPr lang="zh-CN"/>
            </a:defPPr>
            <a:lvl1pPr algn="ctr" defTabSz="767715">
              <a:defRPr sz="1680">
                <a:latin typeface="思源黑体 CN Medium" panose="020B0600000000000000" pitchFamily="34" charset="-122"/>
                <a:ea typeface="思源黑体 CN Medium" panose="020B0600000000000000" pitchFamily="34" charset="-122"/>
              </a:defRPr>
            </a:lvl1pPr>
          </a:lstStyle>
          <a:p>
            <a:r>
              <a:rPr lang="zh-CN" altLang="en-US" sz="1800" dirty="0"/>
              <a:t>以抖音、快手</a:t>
            </a:r>
            <a:endParaRPr lang="en-US" altLang="zh-CN" sz="1800" dirty="0"/>
          </a:p>
          <a:p>
            <a:r>
              <a:rPr lang="zh-CN" altLang="en-US" sz="1800" dirty="0"/>
              <a:t>平台为核心</a:t>
            </a:r>
            <a:endParaRPr lang="zh-CN" altLang="en-US" sz="1800" dirty="0"/>
          </a:p>
        </p:txBody>
      </p:sp>
      <p:sp>
        <p:nvSpPr>
          <p:cNvPr id="56" name="文本框 55"/>
          <p:cNvSpPr txBox="1"/>
          <p:nvPr/>
        </p:nvSpPr>
        <p:spPr>
          <a:xfrm>
            <a:off x="3993069" y="5627433"/>
            <a:ext cx="4345258" cy="350865"/>
          </a:xfrm>
          <a:prstGeom prst="rect">
            <a:avLst/>
          </a:prstGeom>
          <a:noFill/>
        </p:spPr>
        <p:txBody>
          <a:bodyPr wrap="square" rtlCol="0">
            <a:spAutoFit/>
          </a:bodyPr>
          <a:lstStyle>
            <a:defPPr>
              <a:defRPr lang="zh-CN"/>
            </a:defPPr>
            <a:lvl1pPr algn="ctr" defTabSz="767715">
              <a:defRPr>
                <a:latin typeface="思源黑体 CN Medium" panose="020B0600000000000000" pitchFamily="34" charset="-122"/>
                <a:ea typeface="思源黑体 CN Medium" panose="020B0600000000000000" pitchFamily="34" charset="-122"/>
              </a:defRPr>
            </a:lvl1pPr>
          </a:lstStyle>
          <a:p>
            <a:r>
              <a:rPr lang="zh-CN" altLang="en-US" dirty="0"/>
              <a:t>多元内容生态打造，为品牌创造用户价值</a:t>
            </a:r>
            <a:endParaRPr lang="zh-CN" altLang="en-US" dirty="0"/>
          </a:p>
        </p:txBody>
      </p:sp>
      <p:pic>
        <p:nvPicPr>
          <p:cNvPr id="57" name="图片 56"/>
          <p:cNvPicPr>
            <a:picLocks noChangeAspect="1"/>
          </p:cNvPicPr>
          <p:nvPr/>
        </p:nvPicPr>
        <p:blipFill>
          <a:blip r:embed="rId2" cstate="print">
            <a:duotone>
              <a:schemeClr val="bg2">
                <a:shade val="45000"/>
                <a:satMod val="135000"/>
              </a:schemeClr>
              <a:prstClr val="white"/>
            </a:duotone>
          </a:blip>
          <a:stretch>
            <a:fillRect/>
          </a:stretch>
        </p:blipFill>
        <p:spPr>
          <a:xfrm>
            <a:off x="3384358" y="4376938"/>
            <a:ext cx="286934" cy="238609"/>
          </a:xfrm>
          <a:prstGeom prst="rect">
            <a:avLst/>
          </a:prstGeom>
        </p:spPr>
      </p:pic>
    </p:spTree>
  </p:cSld>
  <p:clrMapOvr>
    <a:masterClrMapping/>
  </p:clrMapOvr>
  <p:transition spd="med"/>
</p:sld>
</file>

<file path=ppt/tags/tag1.xml><?xml version="1.0" encoding="utf-8"?>
<p:tagLst xmlns:p="http://schemas.openxmlformats.org/presentationml/2006/main">
  <p:tag name="ISLIDE.ICON" val="#393751;#50391;#24992;#50549;#50227;#393656;#154721;#400456;#168371;#82006;#172120;#57734;#369648;#105842;#401037;#4883;#132862;#5914;#143312;#143312;"/>
</p:tagLst>
</file>

<file path=ppt/tags/tag2.xml><?xml version="1.0" encoding="utf-8"?>
<p:tagLst xmlns:p="http://schemas.openxmlformats.org/presentationml/2006/main">
  <p:tag name="ISLIDE.DIAGRAM" val="#507201;"/>
  <p:tag name="ISLIDE.ICON" val="#391332;#380095;#66117;#105842;#380115;#393656;"/>
</p:tagLst>
</file>

<file path=ppt/tags/tag3.xml><?xml version="1.0" encoding="utf-8"?>
<p:tagLst xmlns:p="http://schemas.openxmlformats.org/presentationml/2006/main">
  <p:tag name="ISLIDE.DIAGRAM" val="#635340;"/>
</p:tagLst>
</file>

<file path=ppt/tags/tag4.xml><?xml version="1.0" encoding="utf-8"?>
<p:tagLst xmlns:p="http://schemas.openxmlformats.org/presentationml/2006/main">
  <p:tag name="ISLIDE.DIAGRAM" val="#259897;"/>
  <p:tag name="ISLIDE.ICON" val="#381473;#46639;#393885;#170584;"/>
</p:tagLst>
</file>

<file path=ppt/tags/tag5.xml><?xml version="1.0" encoding="utf-8"?>
<p:tagLst xmlns:p="http://schemas.openxmlformats.org/presentationml/2006/main">
  <p:tag name="ISLIDE.DIAGRAM" val="#270699;"/>
  <p:tag name="ISLIDE.ICON" val="#32673;#135933;#135889;#370221;#156516;#66023;#132277;"/>
</p:tagLst>
</file>

<file path=ppt/tags/tag6.xml><?xml version="1.0" encoding="utf-8"?>
<p:tagLst xmlns:p="http://schemas.openxmlformats.org/presentationml/2006/main">
  <p:tag name="ISLIDE.GUIDESSETTING" val="{&quot;Id&quot;:&quot;cc94a0b2-05d9-49cc-ad25-5fa5f94e70da&quot;,&quot;Name&quot;:&quot;安全区&quot;,&quot;Kind&quot;:&quot;Custom&quot;,&quot;OldGuidesSetting&quot;:{&quot;HeaderHeight&quot;:0.0,&quot;FooterHeight&quot;:0.0,&quot;SideMargin&quot;:5.0,&quot;TopMargin&quot;:5.0,&quot;BottomMargin&quot;:5.0,&quot;IntervalMargin&quot;:0.0}}"/>
  <p:tag name="KSO_WPP_MARK_KEY" val="ab926fe7-8e44-4076-9611-9de685209343"/>
  <p:tag name="COMMONDATA" val="eyJoZGlkIjoiYTgzODJiZjg0ODEyNzcwMTI0OTM4ZTYwZDIwMzcxM2QifQ=="/>
</p:tagLst>
</file>

<file path=ppt/theme/theme1.xml><?xml version="1.0" encoding="utf-8"?>
<a:theme xmlns:a="http://schemas.openxmlformats.org/drawingml/2006/main" name="包图主题2">
  <a:themeElements>
    <a:clrScheme name="包图主题2">
      <a:dk1>
        <a:srgbClr val="000000"/>
      </a:dk1>
      <a:lt1>
        <a:srgbClr val="FFFFFF"/>
      </a:lt1>
      <a:dk2>
        <a:srgbClr val="A7A7A7"/>
      </a:dk2>
      <a:lt2>
        <a:srgbClr val="535353"/>
      </a:lt2>
      <a:accent1>
        <a:srgbClr val="CE1126"/>
      </a:accent1>
      <a:accent2>
        <a:srgbClr val="730A15"/>
      </a:accent2>
      <a:accent3>
        <a:srgbClr val="590710"/>
      </a:accent3>
      <a:accent4>
        <a:srgbClr val="3E050B"/>
      </a:accent4>
      <a:accent5>
        <a:srgbClr val="230306"/>
      </a:accent5>
      <a:accent6>
        <a:srgbClr val="080102"/>
      </a:accent6>
      <a:hlink>
        <a:srgbClr val="0000FF"/>
      </a:hlink>
      <a:folHlink>
        <a:srgbClr val="FF00FF"/>
      </a:folHlink>
    </a:clrScheme>
    <a:fontScheme name="包图主题2">
      <a:majorFont>
        <a:latin typeface="Helvetica"/>
        <a:ea typeface="Helvetica"/>
        <a:cs typeface="Helvetica"/>
      </a:majorFont>
      <a:minorFont>
        <a:latin typeface="等线"/>
        <a:ea typeface="等线"/>
        <a:cs typeface="等线"/>
      </a:minorFont>
    </a:fontScheme>
    <a:fmtScheme name="包图主题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2390</Words>
  <Application>WPS 演示</Application>
  <PresentationFormat>自定义</PresentationFormat>
  <Paragraphs>275</Paragraphs>
  <Slides>15</Slides>
  <Notes>5</Notes>
  <HiddenSlides>0</HiddenSlides>
  <MMClips>0</MMClips>
  <ScaleCrop>false</ScaleCrop>
  <HeadingPairs>
    <vt:vector size="6" baseType="variant">
      <vt:variant>
        <vt:lpstr>已用的字体</vt:lpstr>
      </vt:variant>
      <vt:variant>
        <vt:i4>34</vt:i4>
      </vt:variant>
      <vt:variant>
        <vt:lpstr>主题</vt:lpstr>
      </vt:variant>
      <vt:variant>
        <vt:i4>2</vt:i4>
      </vt:variant>
      <vt:variant>
        <vt:lpstr>幻灯片标题</vt:lpstr>
      </vt:variant>
      <vt:variant>
        <vt:i4>15</vt:i4>
      </vt:variant>
    </vt:vector>
  </HeadingPairs>
  <TitlesOfParts>
    <vt:vector size="51" baseType="lpstr">
      <vt:lpstr>Arial</vt:lpstr>
      <vt:lpstr>宋体</vt:lpstr>
      <vt:lpstr>Wingdings</vt:lpstr>
      <vt:lpstr>Arial</vt:lpstr>
      <vt:lpstr>思源黑体</vt:lpstr>
      <vt:lpstr>黑体</vt:lpstr>
      <vt:lpstr>思源黑体 CN Bold</vt:lpstr>
      <vt:lpstr>演示镇魂行楷</vt:lpstr>
      <vt:lpstr>思源宋体 CN ExtraLight</vt:lpstr>
      <vt:lpstr>微软雅黑</vt:lpstr>
      <vt:lpstr>思源黑体 CN Medium</vt:lpstr>
      <vt:lpstr>思源黑体 CN Normal</vt:lpstr>
      <vt:lpstr>造字工房悦黑（非商用）纤细体</vt:lpstr>
      <vt:lpstr>Gill Sans</vt:lpstr>
      <vt:lpstr>思源黑体 CN Heavy</vt:lpstr>
      <vt:lpstr>Lantinghei SC Demibold</vt:lpstr>
      <vt:lpstr>等线</vt:lpstr>
      <vt:lpstr>Arial Unicode MS</vt:lpstr>
      <vt:lpstr>华文行楷</vt:lpstr>
      <vt:lpstr>Wingdings</vt:lpstr>
      <vt:lpstr>方正字迹-曾柏求新魏碑简体</vt:lpstr>
      <vt:lpstr>汉仪雅酷黑简</vt:lpstr>
      <vt:lpstr>PingFang SC Thin</vt:lpstr>
      <vt:lpstr>Segoe Print</vt:lpstr>
      <vt:lpstr>Helvetica</vt:lpstr>
      <vt:lpstr>思源黑体 Medium</vt:lpstr>
      <vt:lpstr>苹方-简</vt:lpstr>
      <vt:lpstr>思源黑体 Regular</vt:lpstr>
      <vt:lpstr>等线</vt:lpstr>
      <vt:lpstr>Calibri</vt:lpstr>
      <vt:lpstr>Times New Roman</vt:lpstr>
      <vt:lpstr>Impact</vt:lpstr>
      <vt:lpstr>等线</vt:lpstr>
      <vt:lpstr>仿宋</vt:lpstr>
      <vt:lpstr>包图主题2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对投资品牌的要求</vt:lpstr>
      <vt:lpstr>广告资源授信和投资收益</vt:lpstr>
      <vt:lpstr>投后管理措施及跟踪服务</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陶 欣</dc:creator>
  <cp:lastModifiedBy>为中华之崛起而学习</cp:lastModifiedBy>
  <cp:revision>102</cp:revision>
  <dcterms:created xsi:type="dcterms:W3CDTF">2021-11-07T14:57:00Z</dcterms:created>
  <dcterms:modified xsi:type="dcterms:W3CDTF">2022-07-11T02:09:56Z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6BBA573E0923497DA69E84D73EC552B1</vt:lpwstr>
  </property>
  <property fmtid="{D5CDD505-2E9C-101B-9397-08002B2CF9AE}" pid="3" name="KSOProductBuildVer">
    <vt:lpwstr>2052-11.1.0.11830</vt:lpwstr>
  </property>
</Properties>
</file>