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3"/>
    <p:sldMasterId id="2147483667" r:id="rId4"/>
    <p:sldMasterId id="2147483691" r:id="rId5"/>
    <p:sldMasterId id="2147483716" r:id="rId6"/>
  </p:sldMasterIdLst>
  <p:notesMasterIdLst>
    <p:notesMasterId r:id="rId13"/>
  </p:notesMasterIdLst>
  <p:handoutMasterIdLst>
    <p:handoutMasterId r:id="rId21"/>
  </p:handoutMasterIdLst>
  <p:sldIdLst>
    <p:sldId id="12644" r:id="rId7"/>
    <p:sldId id="12756" r:id="rId8"/>
    <p:sldId id="12814" r:id="rId9"/>
    <p:sldId id="12702" r:id="rId10"/>
    <p:sldId id="12652" r:id="rId11"/>
    <p:sldId id="12827" r:id="rId12"/>
    <p:sldId id="12650" r:id="rId14"/>
    <p:sldId id="12890" r:id="rId15"/>
    <p:sldId id="12818" r:id="rId16"/>
    <p:sldId id="12886" r:id="rId17"/>
    <p:sldId id="12888" r:id="rId18"/>
    <p:sldId id="12698" r:id="rId19"/>
    <p:sldId id="12815" r:id="rId20"/>
  </p:sldIdLst>
  <p:sldSz cx="12192000" cy="6858000"/>
  <p:notesSz cx="6858000" cy="9144000"/>
  <p:embeddedFontLst>
    <p:embeddedFont>
      <p:font typeface="微软雅黑" panose="020B0503020204020204" pitchFamily="34" charset="-122"/>
      <p:regular r:id="rId26"/>
    </p:embeddedFont>
    <p:embeddedFont>
      <p:font typeface="Calibri" panose="020F0502020204030204"/>
      <p:regular r:id="rId27"/>
      <p:bold r:id="rId28"/>
      <p:italic r:id="rId29"/>
      <p:boldItalic r:id="rId30"/>
    </p:embeddedFont>
    <p:embeddedFont>
      <p:font typeface="楷体" panose="02010609060101010101" pitchFamily="49" charset="-122"/>
      <p:regular r:id="rId31"/>
    </p:embeddedFont>
    <p:embeddedFont>
      <p:font typeface="华文楷体" panose="02010600040101010101" pitchFamily="2" charset="-122"/>
      <p:regular r:id="rId32"/>
    </p:embeddedFont>
    <p:embeddedFont>
      <p:font typeface="Impact" panose="020B0806030902050204" pitchFamily="34" charset="0"/>
      <p:regular r:id="rId33"/>
    </p:embeddedFont>
    <p:embeddedFont>
      <p:font typeface="Aharoni" panose="02010803020104030203" pitchFamily="2" charset="-79"/>
      <p:bold r:id="rId34"/>
    </p:embeddedFont>
    <p:embeddedFont>
      <p:font typeface="Calibri" panose="020F0502020204030204" pitchFamily="34" charset="0"/>
      <p:regular r:id="rId35"/>
      <p:bold r:id="rId36"/>
      <p:italic r:id="rId37"/>
      <p:boldItalic r:id="rId38"/>
    </p:embeddedFont>
    <p:embeddedFont>
      <p:font typeface="Arial Unicode MS" panose="020B0604020202020204" charset="-122"/>
      <p:regular r:id="rId39"/>
    </p:embeddedFont>
    <p:embeddedFont>
      <p:font typeface="仿宋" panose="02010609060101010101" pitchFamily="49" charset="-122"/>
      <p:regular r:id="rId40"/>
    </p:embeddedFont>
    <p:embeddedFont>
      <p:font typeface="等线" panose="02010600030101010101" charset="-122"/>
      <p:regular r:id="rId41"/>
    </p:embeddedFont>
  </p:embeddedFontLst>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engdao Yang" initials="ZY" lastIdx="1" clrIdx="0"/>
  <p:cmAuthor id="0" name="PPTer_Tang" initials="z" lastIdx="1" clrIdx="0"/>
  <p:cmAuthor id="2" name="test" initials="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26CD4"/>
    <a:srgbClr val="0070C0"/>
    <a:srgbClr val="1A73B3"/>
    <a:srgbClr val="203864"/>
    <a:srgbClr val="F8F8F8"/>
    <a:srgbClr val="45A3E7"/>
    <a:srgbClr val="29B7F6"/>
    <a:srgbClr val="2BB6F4"/>
    <a:srgbClr val="28B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63" d="100"/>
          <a:sy n="63" d="100"/>
        </p:scale>
        <p:origin x="800" y="32"/>
      </p:cViewPr>
      <p:guideLst>
        <p:guide orient="horz" pos="2047"/>
        <p:guide pos="3899"/>
        <p:guide orient="horz" pos="504"/>
        <p:guide pos="796"/>
        <p:guide pos="71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2" Type="http://schemas.openxmlformats.org/officeDocument/2006/relationships/tags" Target="tags/tag189.xml"/><Relationship Id="rId41" Type="http://schemas.openxmlformats.org/officeDocument/2006/relationships/font" Target="fonts/font16.fntdata"/><Relationship Id="rId40" Type="http://schemas.openxmlformats.org/officeDocument/2006/relationships/font" Target="fonts/font15.fntdata"/><Relationship Id="rId4" Type="http://schemas.openxmlformats.org/officeDocument/2006/relationships/slideMaster" Target="slideMasters/slideMaster3.xml"/><Relationship Id="rId39" Type="http://schemas.openxmlformats.org/officeDocument/2006/relationships/font" Target="fonts/font14.fntdata"/><Relationship Id="rId38" Type="http://schemas.openxmlformats.org/officeDocument/2006/relationships/font" Target="fonts/font13.fntdata"/><Relationship Id="rId37" Type="http://schemas.openxmlformats.org/officeDocument/2006/relationships/font" Target="fonts/font12.fntdata"/><Relationship Id="rId36" Type="http://schemas.openxmlformats.org/officeDocument/2006/relationships/font" Target="fonts/font11.fntdata"/><Relationship Id="rId35" Type="http://schemas.openxmlformats.org/officeDocument/2006/relationships/font" Target="fonts/font10.fntdata"/><Relationship Id="rId34" Type="http://schemas.openxmlformats.org/officeDocument/2006/relationships/font" Target="fonts/font9.fntdata"/><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Master" Target="slideMasters/slideMaster2.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notesMaster" Target="notesMasters/notesMaster1.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F9F9F-8801-4F41-A506-4C1F4E7AE6F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9A4D8-C655-4CB2-AC87-CE159BCF3FA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sysClr val="windowText" lastClr="000000"/>
                </a:solidFill>
                <a:effectLst/>
                <a:uLnTx/>
                <a:uFillTx/>
              </a:rPr>
              <a:t>18</a:t>
            </a: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18F03C3-53C1-4F10-8DAF-D1F318E96C6E}" type="slidenum">
              <a:rPr kumimoji="0" lang="zh-CN"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18F03C3-53C1-4F10-8DAF-D1F318E96C6E}" type="slidenum">
              <a:rPr kumimoji="0" lang="zh-CN"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tags" Target="../tags/tag55.xml"/><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26110" y="130810"/>
            <a:ext cx="7672070" cy="969010"/>
          </a:xfrm>
        </p:spPr>
        <p:txBody>
          <a:bodyPr lIns="90000" tIns="46800" rIns="90000" bIns="46800" anchor="b" anchorCtr="0">
            <a:normAutofit/>
          </a:bodyPr>
          <a:lstStyle>
            <a:lvl1pPr algn="l">
              <a:defRPr sz="3200">
                <a:solidFill>
                  <a:srgbClr val="0070C0"/>
                </a:solidFill>
              </a:defRPr>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190580" y="6480034"/>
            <a:ext cx="2844877" cy="365125"/>
          </a:xfrm>
        </p:spPr>
        <p:txBody>
          <a:bodyPr/>
          <a:lstStyle>
            <a:lvl1pPr>
              <a:defRPr lang="zh-CN" altLang="en-US" dirty="0"/>
            </a:lvl1pPr>
          </a:lstStyle>
          <a:p>
            <a:fld id="{A31C8D95-9B38-4307-A8A1-0F34F80A86A8}" type="datetime5">
              <a:rPr lang="zh-CN" altLang="en-US" smtClean="0"/>
            </a:fld>
            <a:endParaRPr lang="zh-CN" altLang="en-US" dirty="0"/>
          </a:p>
        </p:txBody>
      </p:sp>
      <p:sp>
        <p:nvSpPr>
          <p:cNvPr id="5" name="灯片编号占位符 4"/>
          <p:cNvSpPr>
            <a:spLocks noGrp="1"/>
          </p:cNvSpPr>
          <p:nvPr>
            <p:ph type="sldNum" sz="quarter" idx="12"/>
          </p:nvPr>
        </p:nvSpPr>
        <p:spPr>
          <a:xfrm>
            <a:off x="9228880" y="6480034"/>
            <a:ext cx="2844877" cy="365125"/>
          </a:xfrm>
        </p:spPr>
        <p:txBody>
          <a:bodyPr/>
          <a:lstStyle/>
          <a:p>
            <a:r>
              <a:rPr lang="zh-CN" altLang="en-US" dirty="0"/>
              <a:t>第</a:t>
            </a:r>
            <a:fld id="{6E24C920-23A3-4416-AB8F-D33AD14DD175}" type="slidenum">
              <a:rPr lang="zh-CN" altLang="en-US" smtClean="0"/>
            </a:fld>
            <a:r>
              <a:rPr lang="zh-CN" altLang="en-US" dirty="0"/>
              <a:t>页</a:t>
            </a:r>
            <a:endParaRPr lang="zh-CN" altLang="en-US" dirty="0"/>
          </a:p>
        </p:txBody>
      </p:sp>
      <p:pic>
        <p:nvPicPr>
          <p:cNvPr id="16" name="图片 12"/>
          <p:cNvPicPr>
            <a:picLocks noChangeAspect="1" noChangeArrowheads="1"/>
          </p:cNvPicPr>
          <p:nvPr userDrawn="1"/>
        </p:nvPicPr>
        <p:blipFill>
          <a:blip r:embed="rId2" cstate="print"/>
          <a:srcRect/>
          <a:stretch>
            <a:fillRect/>
          </a:stretch>
        </p:blipFill>
        <p:spPr bwMode="auto">
          <a:xfrm>
            <a:off x="10201256" y="217138"/>
            <a:ext cx="1771930" cy="399961"/>
          </a:xfrm>
          <a:prstGeom prst="rect">
            <a:avLst/>
          </a:prstGeom>
          <a:noFill/>
          <a:ln w="9525">
            <a:noFill/>
            <a:bevel/>
          </a:ln>
        </p:spPr>
      </p:pic>
      <p:sp>
        <p:nvSpPr>
          <p:cNvPr id="18" name="标题 17"/>
          <p:cNvSpPr>
            <a:spLocks noGrp="1"/>
          </p:cNvSpPr>
          <p:nvPr>
            <p:ph type="title"/>
          </p:nvPr>
        </p:nvSpPr>
        <p:spPr>
          <a:xfrm>
            <a:off x="982792" y="114206"/>
            <a:ext cx="9085550" cy="576000"/>
          </a:xfrm>
        </p:spPr>
        <p:txBody>
          <a:bodyPr>
            <a:normAutofit/>
          </a:bodyPr>
          <a:lstStyle>
            <a:lvl1pPr algn="l">
              <a:defRPr kumimoji="0" lang="zh-CN" altLang="en-US" sz="2800" b="1" i="0" u="none" strike="noStrike" kern="1200" cap="none" spc="0" normalizeH="0" baseline="0" dirty="0">
                <a:ln>
                  <a:noFill/>
                </a:ln>
                <a:solidFill>
                  <a:srgbClr val="C00000"/>
                </a:solidFill>
                <a:effectLst/>
                <a:uLnTx/>
                <a:uFillTx/>
                <a:latin typeface="微软雅黑" panose="020B0503020204020204" pitchFamily="34" charset="-122"/>
                <a:ea typeface="微软雅黑" panose="020B0503020204020204" pitchFamily="34" charset="-122"/>
                <a:cs typeface="+mn-cs"/>
              </a:defRPr>
            </a:lvl1p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dirty="0"/>
              <a:t>单击此处编辑母版标题样式</a:t>
            </a:r>
            <a:endParaRPr lang="zh-CN" altLang="en-US" dirty="0"/>
          </a:p>
        </p:txBody>
      </p:sp>
      <p:sp>
        <p:nvSpPr>
          <p:cNvPr id="19" name="文本框 25"/>
          <p:cNvSpPr txBox="1"/>
          <p:nvPr userDrawn="1"/>
        </p:nvSpPr>
        <p:spPr>
          <a:xfrm>
            <a:off x="4474163" y="6503322"/>
            <a:ext cx="3566515" cy="306705"/>
          </a:xfrm>
          <a:prstGeom prst="rect">
            <a:avLst/>
          </a:prstGeom>
          <a:noFill/>
        </p:spPr>
        <p:txBody>
          <a:bodyPr wrap="square" rtlCol="0">
            <a:spAutoFit/>
          </a:bodyPr>
          <a:lstStyle/>
          <a:p>
            <a:r>
              <a:rPr lang="zh-CN" altLang="en-US" sz="1400" b="1" spc="600" dirty="0">
                <a:solidFill>
                  <a:srgbClr val="C00000"/>
                </a:solidFill>
                <a:latin typeface="微软雅黑" panose="020B0503020204020204" pitchFamily="34" charset="-122"/>
                <a:ea typeface="微软雅黑" panose="020B0503020204020204" pitchFamily="34" charset="-122"/>
              </a:rPr>
              <a:t>共享      共创      共赢</a:t>
            </a:r>
            <a:endParaRPr lang="zh-CN" altLang="en-US" sz="1400" b="1" spc="600" dirty="0">
              <a:solidFill>
                <a:srgbClr val="C00000"/>
              </a:solidFill>
              <a:latin typeface="微软雅黑" panose="020B0503020204020204" pitchFamily="34" charset="-122"/>
              <a:ea typeface="微软雅黑" panose="020B0503020204020204" pitchFamily="34" charset="-122"/>
            </a:endParaRPr>
          </a:p>
        </p:txBody>
      </p:sp>
      <p:grpSp>
        <p:nvGrpSpPr>
          <p:cNvPr id="17" name="组合 17"/>
          <p:cNvGrpSpPr/>
          <p:nvPr userDrawn="1"/>
        </p:nvGrpSpPr>
        <p:grpSpPr>
          <a:xfrm>
            <a:off x="-1" y="705533"/>
            <a:ext cx="12192318" cy="90000"/>
            <a:chOff x="0" y="908720"/>
            <a:chExt cx="12187238" cy="144016"/>
          </a:xfrm>
        </p:grpSpPr>
        <p:sp>
          <p:nvSpPr>
            <p:cNvPr id="20" name="矩形 40"/>
            <p:cNvSpPr/>
            <p:nvPr/>
          </p:nvSpPr>
          <p:spPr>
            <a:xfrm>
              <a:off x="2709243" y="908720"/>
              <a:ext cx="9477995" cy="144016"/>
            </a:xfrm>
            <a:prstGeom prst="rect">
              <a:avLst/>
            </a:prstGeom>
            <a:solidFill>
              <a:srgbClr val="B5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1" name="矩形 41"/>
            <p:cNvSpPr/>
            <p:nvPr/>
          </p:nvSpPr>
          <p:spPr>
            <a:xfrm>
              <a:off x="0" y="908720"/>
              <a:ext cx="2709243" cy="1440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6" name="内容占位符 5"/>
          <p:cNvSpPr>
            <a:spLocks noGrp="1"/>
          </p:cNvSpPr>
          <p:nvPr>
            <p:ph sz="quarter" idx="13" hasCustomPrompt="1"/>
          </p:nvPr>
        </p:nvSpPr>
        <p:spPr>
          <a:xfrm>
            <a:off x="694715" y="919876"/>
            <a:ext cx="11016956" cy="504000"/>
          </a:xfrm>
        </p:spPr>
        <p:txBody>
          <a:bodyPr>
            <a:normAutofit/>
          </a:bodyPr>
          <a:lstStyle>
            <a:lvl1pPr marL="342900" indent="-342900">
              <a:lnSpc>
                <a:spcPts val="2800"/>
              </a:lnSpc>
              <a:buClr>
                <a:srgbClr val="020BBE"/>
              </a:buClr>
              <a:buFont typeface="Wingdings" panose="05000000000000000000" pitchFamily="2" charset="2"/>
              <a:buChar char="n"/>
              <a:defRPr sz="2400" b="1">
                <a:latin typeface="微软雅黑" panose="020B0503020204020204" pitchFamily="34" charset="-122"/>
                <a:ea typeface="微软雅黑" panose="020B0503020204020204" pitchFamily="34" charset="-122"/>
              </a:defRPr>
            </a:lvl1pPr>
          </a:lstStyle>
          <a:p>
            <a:pPr lvl="0"/>
            <a:r>
              <a:rPr lang="zh-CN" altLang="en-US" dirty="0"/>
              <a:t>编辑母版文本样式</a:t>
            </a:r>
            <a:endParaRPr lang="zh-CN" altLang="en-US" dirty="0"/>
          </a:p>
        </p:txBody>
      </p:sp>
      <p:sp>
        <p:nvSpPr>
          <p:cNvPr id="2" name="椭圆 1"/>
          <p:cNvSpPr/>
          <p:nvPr userDrawn="1"/>
        </p:nvSpPr>
        <p:spPr>
          <a:xfrm>
            <a:off x="288431" y="132890"/>
            <a:ext cx="538716" cy="538632"/>
          </a:xfrm>
          <a:prstGeom prst="ellipse">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主标题">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9239250" y="6356350"/>
            <a:ext cx="2743200" cy="365125"/>
          </a:xfrm>
        </p:spPr>
        <p:txBody>
          <a:bodyPr/>
          <a:lstStyle/>
          <a:p>
            <a:fld id="{49AE70B2-8BF9-45C0-BB95-33D1B9D3A854}" type="slidenum">
              <a:rPr lang="zh-CN" altLang="en-US" smtClean="0"/>
            </a:fld>
            <a:endParaRPr lang="zh-CN" altLang="en-US"/>
          </a:p>
        </p:txBody>
      </p:sp>
      <p:cxnSp>
        <p:nvCxnSpPr>
          <p:cNvPr id="5" name="直接连接符 4"/>
          <p:cNvCxnSpPr/>
          <p:nvPr userDrawn="1"/>
        </p:nvCxnSpPr>
        <p:spPr>
          <a:xfrm>
            <a:off x="858520" y="0"/>
            <a:ext cx="0" cy="103854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userDrawn="1"/>
        </p:nvSpPr>
        <p:spPr>
          <a:xfrm>
            <a:off x="812800" y="350520"/>
            <a:ext cx="45719" cy="6941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D60CA13-1D35-FB4C-A00C-0558FB41B5AA}" type="slidenum">
              <a:rPr kumimoji="1" lang="zh-CN" altLang="en-US" smtClean="0"/>
            </a:fld>
            <a:endParaRPr kumimoji="1"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1014702" y="304835"/>
            <a:ext cx="4970462" cy="701731"/>
          </a:xfrm>
          <a:noFill/>
        </p:spPr>
        <p:txBody>
          <a:bodyPr wrap="square" rtlCol="0">
            <a:spAutoFit/>
          </a:bodyPr>
          <a:lstStyle>
            <a:lvl1pPr marL="0" indent="0">
              <a:buNone/>
              <a:defRPr lang="zh-CN" altLang="en-US" sz="4400" dirty="0" smtClean="0">
                <a:solidFill>
                  <a:srgbClr val="26323E"/>
                </a:solidFill>
                <a:latin typeface="微软雅黑" panose="020B0503020204020204" pitchFamily="34" charset="-122"/>
                <a:ea typeface="微软雅黑" panose="020B0503020204020204" pitchFamily="34" charset="-122"/>
              </a:defRPr>
            </a:lvl1pPr>
          </a:lstStyle>
          <a:p>
            <a:pPr marL="0" lvl="0"/>
            <a:r>
              <a:rPr lang="zh-CN" altLang="en-US" dirty="0"/>
              <a:t>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948815" y="437703"/>
            <a:ext cx="4970462" cy="480131"/>
          </a:xfrm>
          <a:noFill/>
        </p:spPr>
        <p:txBody>
          <a:bodyPr wrap="square" rtlCol="0">
            <a:spAutoFit/>
          </a:bodyPr>
          <a:lstStyle>
            <a:lvl1pPr marL="0" indent="0">
              <a:buNone/>
              <a:def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lvl="0"/>
            <a:r>
              <a:rPr lang="zh-CN" altLang="en-US" dirty="0"/>
              <a:t>编辑母版文本样式</a:t>
            </a:r>
            <a:endParaRPr lang="zh-CN" altLang="en-US" dirty="0"/>
          </a:p>
        </p:txBody>
      </p:sp>
      <p:sp>
        <p:nvSpPr>
          <p:cNvPr id="9" name="文本占位符 10"/>
          <p:cNvSpPr>
            <a:spLocks noGrp="1"/>
          </p:cNvSpPr>
          <p:nvPr>
            <p:ph type="body" sz="quarter" idx="11" hasCustomPrompt="1"/>
          </p:nvPr>
        </p:nvSpPr>
        <p:spPr>
          <a:xfrm>
            <a:off x="948815" y="250852"/>
            <a:ext cx="4970462" cy="258532"/>
          </a:xfrm>
          <a:noFill/>
        </p:spPr>
        <p:txBody>
          <a:bodyPr wrap="square" rtlCol="0">
            <a:spAutoFit/>
          </a:bodyPr>
          <a:lstStyle>
            <a:lvl1pPr marL="0" indent="0">
              <a:buNone/>
              <a:defRPr lang="zh-CN" altLang="en-US" sz="1200" b="0" dirty="0" smtClean="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lvl="0"/>
            <a:r>
              <a:rPr lang="zh-CN" altLang="en-US" dirty="0"/>
              <a:t>编辑母版文本样式</a:t>
            </a:r>
            <a:endParaRPr lang="zh-CN" altLang="en-US" dirty="0"/>
          </a:p>
        </p:txBody>
      </p:sp>
      <p:grpSp>
        <p:nvGrpSpPr>
          <p:cNvPr id="3" name="组合 2"/>
          <p:cNvGrpSpPr/>
          <p:nvPr userDrawn="1"/>
        </p:nvGrpSpPr>
        <p:grpSpPr>
          <a:xfrm>
            <a:off x="395154" y="413481"/>
            <a:ext cx="503494" cy="527129"/>
            <a:chOff x="589722" y="2064577"/>
            <a:chExt cx="1043876" cy="1092878"/>
          </a:xfrm>
        </p:grpSpPr>
        <p:sp>
          <p:nvSpPr>
            <p:cNvPr id="6" name="矩形 5"/>
            <p:cNvSpPr/>
            <p:nvPr userDrawn="1"/>
          </p:nvSpPr>
          <p:spPr>
            <a:xfrm>
              <a:off x="589722" y="2064577"/>
              <a:ext cx="791999" cy="792000"/>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矩形 6"/>
            <p:cNvSpPr/>
            <p:nvPr userDrawn="1"/>
          </p:nvSpPr>
          <p:spPr>
            <a:xfrm>
              <a:off x="841598" y="2365455"/>
              <a:ext cx="792000" cy="792000"/>
            </a:xfrm>
            <a:prstGeom prst="rect">
              <a:avLst/>
            </a:prstGeom>
            <a:gradFill>
              <a:gsLst>
                <a:gs pos="0">
                  <a:srgbClr val="0070C0"/>
                </a:gs>
                <a:gs pos="100000">
                  <a:srgbClr val="00B0F0"/>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61035"/>
          </a:xfrm>
        </p:spPr>
        <p:txBody>
          <a:bodyPr/>
          <a:lstStyle>
            <a:lvl1pPr>
              <a:defRPr sz="2800"/>
            </a:lvl1p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838200" y="1198880"/>
            <a:ext cx="10515600" cy="497808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60CC2A-B125-4277-B811-29F006F7362B}" type="slidenum">
              <a:rPr lang="zh-CN" altLang="en-US" smtClean="0"/>
            </a:fld>
            <a:endParaRPr lang="zh-CN" altLang="en-US"/>
          </a:p>
        </p:txBody>
      </p:sp>
      <p:sp>
        <p:nvSpPr>
          <p:cNvPr id="8" name="Line 2"/>
          <p:cNvSpPr>
            <a:spLocks noChangeShapeType="1"/>
          </p:cNvSpPr>
          <p:nvPr userDrawn="1"/>
        </p:nvSpPr>
        <p:spPr bwMode="auto">
          <a:xfrm>
            <a:off x="0" y="733343"/>
            <a:ext cx="12191999" cy="4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8" name="标题 17"/>
          <p:cNvSpPr>
            <a:spLocks noGrp="1"/>
          </p:cNvSpPr>
          <p:nvPr>
            <p:ph type="title"/>
          </p:nvPr>
        </p:nvSpPr>
        <p:spPr>
          <a:xfrm>
            <a:off x="129684" y="111722"/>
            <a:ext cx="9938657" cy="576030"/>
          </a:xfrm>
        </p:spPr>
        <p:txBody>
          <a:bodyPr>
            <a:normAutofit/>
          </a:bodyPr>
          <a:lstStyle>
            <a:lvl1pPr algn="l">
              <a:defRPr kumimoji="0" lang="zh-CN" altLang="en-US" sz="3200" b="1" i="0" u="none" strike="noStrike" kern="1200" cap="none" spc="0" normalizeH="0" baseline="0" dirty="0">
                <a:ln>
                  <a:noFill/>
                </a:ln>
                <a:solidFill>
                  <a:srgbClr val="C00000"/>
                </a:solidFill>
                <a:effectLst/>
                <a:uLnTx/>
                <a:uFillTx/>
                <a:latin typeface="微软雅黑" panose="020B0503020204020204" pitchFamily="34" charset="-122"/>
                <a:ea typeface="微软雅黑" panose="020B0503020204020204" pitchFamily="34" charset="-122"/>
                <a:cs typeface="+mn-cs"/>
              </a:defRPr>
            </a:lvl1p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dirty="0"/>
              <a:t>单击此处编辑母版标题样式</a:t>
            </a:r>
            <a:endParaRPr lang="zh-CN" altLang="en-US" dirty="0"/>
          </a:p>
        </p:txBody>
      </p:sp>
      <p:sp>
        <p:nvSpPr>
          <p:cNvPr id="19" name="文本框 25"/>
          <p:cNvSpPr txBox="1"/>
          <p:nvPr userDrawn="1"/>
        </p:nvSpPr>
        <p:spPr>
          <a:xfrm>
            <a:off x="3791373" y="6387311"/>
            <a:ext cx="4248573" cy="306705"/>
          </a:xfrm>
          <a:prstGeom prst="rect">
            <a:avLst/>
          </a:prstGeom>
          <a:noFill/>
        </p:spPr>
        <p:txBody>
          <a:bodyPr wrap="square" rtlCol="0">
            <a:spAutoFit/>
          </a:bodyPr>
          <a:lstStyle/>
          <a:p>
            <a:r>
              <a:rPr lang="zh-CN" altLang="en-US" sz="1400" spc="600" dirty="0">
                <a:solidFill>
                  <a:srgbClr val="C00000"/>
                </a:solidFill>
                <a:latin typeface="微软雅黑" panose="020B0503020204020204" pitchFamily="34" charset="-122"/>
                <a:ea typeface="微软雅黑" panose="020B0503020204020204" pitchFamily="34" charset="-122"/>
              </a:rPr>
              <a:t>     共创  </a:t>
            </a:r>
            <a:r>
              <a:rPr lang="zh-CN" altLang="en-US" sz="1400" spc="600" dirty="0">
                <a:solidFill>
                  <a:srgbClr val="C00000"/>
                </a:solidFill>
                <a:latin typeface="微软雅黑" panose="020B0503020204020204" pitchFamily="34" charset="-122"/>
                <a:ea typeface="微软雅黑" panose="020B0503020204020204" pitchFamily="34" charset="-122"/>
                <a:sym typeface="+mn-ea"/>
              </a:rPr>
              <a:t>共享</a:t>
            </a:r>
            <a:r>
              <a:rPr lang="zh-CN" altLang="en-US" sz="1400" spc="600" dirty="0">
                <a:solidFill>
                  <a:srgbClr val="C00000"/>
                </a:solidFill>
                <a:latin typeface="微软雅黑" panose="020B0503020204020204" pitchFamily="34" charset="-122"/>
                <a:ea typeface="微软雅黑" panose="020B0503020204020204" pitchFamily="34" charset="-122"/>
              </a:rPr>
              <a:t>   共赢</a:t>
            </a:r>
            <a:endParaRPr lang="zh-CN" altLang="en-US" sz="1400" spc="600" dirty="0">
              <a:solidFill>
                <a:srgbClr val="C00000"/>
              </a:solidFill>
              <a:latin typeface="微软雅黑" panose="020B0503020204020204" pitchFamily="34" charset="-122"/>
              <a:ea typeface="微软雅黑" panose="020B0503020204020204" pitchFamily="34" charset="-122"/>
            </a:endParaRPr>
          </a:p>
        </p:txBody>
      </p:sp>
      <p:sp>
        <p:nvSpPr>
          <p:cNvPr id="11" name="日期占位符 3"/>
          <p:cNvSpPr>
            <a:spLocks noGrp="1"/>
          </p:cNvSpPr>
          <p:nvPr>
            <p:ph type="dt" sz="half" idx="2"/>
          </p:nvPr>
        </p:nvSpPr>
        <p:spPr>
          <a:xfrm>
            <a:off x="334619" y="6551559"/>
            <a:ext cx="2844876" cy="365144"/>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pitchFamily="34" charset="-122"/>
              </a:defRPr>
            </a:lvl1pPr>
          </a:lstStyle>
          <a:p>
            <a:fld id="{A757FEC0-9C1B-4B85-B36C-E5FF6F010401}" type="datetime5">
              <a:rPr lang="zh-CN" altLang="en-US" smtClean="0"/>
            </a:fld>
            <a:endParaRPr lang="zh-CN" altLang="en-US" dirty="0"/>
          </a:p>
        </p:txBody>
      </p:sp>
      <p:sp>
        <p:nvSpPr>
          <p:cNvPr id="12" name="灯片编号占位符 5"/>
          <p:cNvSpPr>
            <a:spLocks noGrp="1"/>
          </p:cNvSpPr>
          <p:nvPr>
            <p:ph type="sldNum" sz="quarter" idx="4"/>
          </p:nvPr>
        </p:nvSpPr>
        <p:spPr>
          <a:xfrm>
            <a:off x="9012823" y="6499439"/>
            <a:ext cx="2844876" cy="365144"/>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grpSp>
        <p:nvGrpSpPr>
          <p:cNvPr id="17" name="组合 17"/>
          <p:cNvGrpSpPr/>
          <p:nvPr userDrawn="1"/>
        </p:nvGrpSpPr>
        <p:grpSpPr>
          <a:xfrm>
            <a:off x="-14608" y="687788"/>
            <a:ext cx="12215857" cy="144153"/>
            <a:chOff x="0" y="908720"/>
            <a:chExt cx="12210767" cy="230658"/>
          </a:xfrm>
        </p:grpSpPr>
        <p:sp>
          <p:nvSpPr>
            <p:cNvPr id="20" name="矩形 40"/>
            <p:cNvSpPr/>
            <p:nvPr/>
          </p:nvSpPr>
          <p:spPr>
            <a:xfrm>
              <a:off x="2709243" y="908720"/>
              <a:ext cx="9501524" cy="23042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lt1"/>
                </a:solidFill>
                <a:ea typeface="微软雅黑" panose="020B0503020204020204" pitchFamily="34" charset="-122"/>
              </a:endParaRPr>
            </a:p>
          </p:txBody>
        </p:sp>
        <p:sp>
          <p:nvSpPr>
            <p:cNvPr id="21" name="矩形 41"/>
            <p:cNvSpPr/>
            <p:nvPr/>
          </p:nvSpPr>
          <p:spPr>
            <a:xfrm>
              <a:off x="0" y="908720"/>
              <a:ext cx="4177212" cy="230658"/>
            </a:xfrm>
            <a:prstGeom prst="rect">
              <a:avLst/>
            </a:prstGeom>
            <a:solidFill>
              <a:srgbClr val="0070C0">
                <a:alpha val="86000"/>
              </a:srgbClr>
            </a:solidFill>
            <a:ln w="28575"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lt1"/>
                </a:solidFill>
                <a:ea typeface="微软雅黑" panose="020B0503020204020204" pitchFamily="34" charset="-122"/>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5" name="Picture Placeholder 24"/>
          <p:cNvSpPr>
            <a:spLocks noGrp="1"/>
          </p:cNvSpPr>
          <p:nvPr>
            <p:ph type="pic" sz="quarter" idx="15"/>
          </p:nvPr>
        </p:nvSpPr>
        <p:spPr>
          <a:xfrm>
            <a:off x="8005688" y="4252883"/>
            <a:ext cx="2437345" cy="1718640"/>
          </a:xfrm>
          <a:custGeom>
            <a:avLst/>
            <a:gdLst>
              <a:gd name="connsiteX0" fmla="*/ 0 w 2437345"/>
              <a:gd name="connsiteY0" fmla="*/ 0 h 1718640"/>
              <a:gd name="connsiteX1" fmla="*/ 2437345 w 2437345"/>
              <a:gd name="connsiteY1" fmla="*/ 0 h 1718640"/>
              <a:gd name="connsiteX2" fmla="*/ 1218673 w 2437345"/>
              <a:gd name="connsiteY2" fmla="*/ 1718640 h 1718640"/>
            </a:gdLst>
            <a:ahLst/>
            <a:cxnLst>
              <a:cxn ang="0">
                <a:pos x="connsiteX0" y="connsiteY0"/>
              </a:cxn>
              <a:cxn ang="0">
                <a:pos x="connsiteX1" y="connsiteY1"/>
              </a:cxn>
              <a:cxn ang="0">
                <a:pos x="connsiteX2" y="connsiteY2"/>
              </a:cxn>
            </a:cxnLst>
            <a:rect l="l" t="t" r="r" b="b"/>
            <a:pathLst>
              <a:path w="2437345" h="1718640">
                <a:moveTo>
                  <a:pt x="0" y="0"/>
                </a:moveTo>
                <a:lnTo>
                  <a:pt x="2437345" y="0"/>
                </a:lnTo>
                <a:lnTo>
                  <a:pt x="1218673" y="1718640"/>
                </a:lnTo>
                <a:close/>
              </a:path>
            </a:pathLst>
          </a:custGeom>
          <a:solidFill>
            <a:schemeClr val="bg1">
              <a:lumMod val="95000"/>
            </a:schemeClr>
          </a:solidFill>
        </p:spPr>
        <p:txBody>
          <a:bodyPr wrap="square">
            <a:noAutofit/>
          </a:bodyPr>
          <a:lstStyle/>
          <a:p>
            <a:endParaRPr lang="id-ID"/>
          </a:p>
        </p:txBody>
      </p:sp>
      <p:sp>
        <p:nvSpPr>
          <p:cNvPr id="23" name="Picture Placeholder 22"/>
          <p:cNvSpPr>
            <a:spLocks noGrp="1"/>
          </p:cNvSpPr>
          <p:nvPr>
            <p:ph type="pic" sz="quarter" idx="14"/>
          </p:nvPr>
        </p:nvSpPr>
        <p:spPr>
          <a:xfrm>
            <a:off x="9348260" y="2358671"/>
            <a:ext cx="2437345" cy="1718640"/>
          </a:xfrm>
          <a:custGeom>
            <a:avLst/>
            <a:gdLst>
              <a:gd name="connsiteX0" fmla="*/ 0 w 2437345"/>
              <a:gd name="connsiteY0" fmla="*/ 0 h 1718640"/>
              <a:gd name="connsiteX1" fmla="*/ 2437345 w 2437345"/>
              <a:gd name="connsiteY1" fmla="*/ 0 h 1718640"/>
              <a:gd name="connsiteX2" fmla="*/ 1218673 w 2437345"/>
              <a:gd name="connsiteY2" fmla="*/ 1718640 h 1718640"/>
            </a:gdLst>
            <a:ahLst/>
            <a:cxnLst>
              <a:cxn ang="0">
                <a:pos x="connsiteX0" y="connsiteY0"/>
              </a:cxn>
              <a:cxn ang="0">
                <a:pos x="connsiteX1" y="connsiteY1"/>
              </a:cxn>
              <a:cxn ang="0">
                <a:pos x="connsiteX2" y="connsiteY2"/>
              </a:cxn>
            </a:cxnLst>
            <a:rect l="l" t="t" r="r" b="b"/>
            <a:pathLst>
              <a:path w="2437345" h="1718640">
                <a:moveTo>
                  <a:pt x="0" y="0"/>
                </a:moveTo>
                <a:lnTo>
                  <a:pt x="2437345" y="0"/>
                </a:lnTo>
                <a:lnTo>
                  <a:pt x="1218673" y="1718640"/>
                </a:lnTo>
                <a:close/>
              </a:path>
            </a:pathLst>
          </a:custGeom>
          <a:solidFill>
            <a:schemeClr val="bg1">
              <a:lumMod val="95000"/>
            </a:schemeClr>
          </a:solidFill>
        </p:spPr>
        <p:txBody>
          <a:bodyPr wrap="square">
            <a:noAutofit/>
          </a:bodyPr>
          <a:lstStyle/>
          <a:p>
            <a:endParaRPr lang="id-ID"/>
          </a:p>
        </p:txBody>
      </p:sp>
      <p:sp>
        <p:nvSpPr>
          <p:cNvPr id="21" name="Picture Placeholder 20"/>
          <p:cNvSpPr>
            <a:spLocks noGrp="1"/>
          </p:cNvSpPr>
          <p:nvPr>
            <p:ph type="pic" sz="quarter" idx="13"/>
          </p:nvPr>
        </p:nvSpPr>
        <p:spPr>
          <a:xfrm>
            <a:off x="8005688" y="2402212"/>
            <a:ext cx="2437345" cy="1718640"/>
          </a:xfrm>
          <a:custGeom>
            <a:avLst/>
            <a:gdLst>
              <a:gd name="connsiteX0" fmla="*/ 1218672 w 2437345"/>
              <a:gd name="connsiteY0" fmla="*/ 0 h 1718640"/>
              <a:gd name="connsiteX1" fmla="*/ 2437345 w 2437345"/>
              <a:gd name="connsiteY1" fmla="*/ 1718640 h 1718640"/>
              <a:gd name="connsiteX2" fmla="*/ 0 w 2437345"/>
              <a:gd name="connsiteY2" fmla="*/ 1718640 h 1718640"/>
            </a:gdLst>
            <a:ahLst/>
            <a:cxnLst>
              <a:cxn ang="0">
                <a:pos x="connsiteX0" y="connsiteY0"/>
              </a:cxn>
              <a:cxn ang="0">
                <a:pos x="connsiteX1" y="connsiteY1"/>
              </a:cxn>
              <a:cxn ang="0">
                <a:pos x="connsiteX2" y="connsiteY2"/>
              </a:cxn>
            </a:cxnLst>
            <a:rect l="l" t="t" r="r" b="b"/>
            <a:pathLst>
              <a:path w="2437345" h="1718640">
                <a:moveTo>
                  <a:pt x="1218672" y="0"/>
                </a:moveTo>
                <a:lnTo>
                  <a:pt x="2437345" y="1718640"/>
                </a:lnTo>
                <a:lnTo>
                  <a:pt x="0" y="1718640"/>
                </a:lnTo>
                <a:close/>
              </a:path>
            </a:pathLst>
          </a:custGeom>
          <a:solidFill>
            <a:schemeClr val="bg1">
              <a:lumMod val="95000"/>
            </a:schemeClr>
          </a:solidFill>
        </p:spPr>
        <p:txBody>
          <a:bodyPr wrap="square">
            <a:noAutofit/>
          </a:bodyPr>
          <a:lstStyle/>
          <a:p>
            <a:endParaRPr lang="id-ID"/>
          </a:p>
        </p:txBody>
      </p:sp>
      <p:sp>
        <p:nvSpPr>
          <p:cNvPr id="19" name="Picture Placeholder 18"/>
          <p:cNvSpPr>
            <a:spLocks noGrp="1"/>
          </p:cNvSpPr>
          <p:nvPr>
            <p:ph type="pic" sz="quarter" idx="11"/>
          </p:nvPr>
        </p:nvSpPr>
        <p:spPr>
          <a:xfrm>
            <a:off x="6663115" y="2358671"/>
            <a:ext cx="2437345" cy="1718640"/>
          </a:xfrm>
          <a:custGeom>
            <a:avLst/>
            <a:gdLst>
              <a:gd name="connsiteX0" fmla="*/ 0 w 2437345"/>
              <a:gd name="connsiteY0" fmla="*/ 0 h 1718640"/>
              <a:gd name="connsiteX1" fmla="*/ 2437345 w 2437345"/>
              <a:gd name="connsiteY1" fmla="*/ 0 h 1718640"/>
              <a:gd name="connsiteX2" fmla="*/ 1218673 w 2437345"/>
              <a:gd name="connsiteY2" fmla="*/ 1718640 h 1718640"/>
            </a:gdLst>
            <a:ahLst/>
            <a:cxnLst>
              <a:cxn ang="0">
                <a:pos x="connsiteX0" y="connsiteY0"/>
              </a:cxn>
              <a:cxn ang="0">
                <a:pos x="connsiteX1" y="connsiteY1"/>
              </a:cxn>
              <a:cxn ang="0">
                <a:pos x="connsiteX2" y="connsiteY2"/>
              </a:cxn>
            </a:cxnLst>
            <a:rect l="l" t="t" r="r" b="b"/>
            <a:pathLst>
              <a:path w="2437345" h="1718640">
                <a:moveTo>
                  <a:pt x="0" y="0"/>
                </a:moveTo>
                <a:lnTo>
                  <a:pt x="2437345" y="0"/>
                </a:lnTo>
                <a:lnTo>
                  <a:pt x="1218673" y="1718640"/>
                </a:lnTo>
                <a:close/>
              </a:path>
            </a:pathLst>
          </a:custGeom>
          <a:solidFill>
            <a:schemeClr val="bg1">
              <a:lumMod val="95000"/>
            </a:schemeClr>
          </a:solidFill>
        </p:spPr>
        <p:txBody>
          <a:bodyPr wrap="square">
            <a:noAutofit/>
          </a:bodyPr>
          <a:lstStyle/>
          <a:p>
            <a:endParaRPr lang="id-ID"/>
          </a:p>
        </p:txBody>
      </p:sp>
      <p:sp>
        <p:nvSpPr>
          <p:cNvPr id="17" name="Picture Placeholder 16"/>
          <p:cNvSpPr>
            <a:spLocks noGrp="1"/>
          </p:cNvSpPr>
          <p:nvPr>
            <p:ph type="pic" sz="quarter" idx="10"/>
          </p:nvPr>
        </p:nvSpPr>
        <p:spPr>
          <a:xfrm>
            <a:off x="6663115" y="522515"/>
            <a:ext cx="2437345" cy="1718640"/>
          </a:xfrm>
          <a:custGeom>
            <a:avLst/>
            <a:gdLst>
              <a:gd name="connsiteX0" fmla="*/ 1218672 w 2437345"/>
              <a:gd name="connsiteY0" fmla="*/ 0 h 1718640"/>
              <a:gd name="connsiteX1" fmla="*/ 2437345 w 2437345"/>
              <a:gd name="connsiteY1" fmla="*/ 1718640 h 1718640"/>
              <a:gd name="connsiteX2" fmla="*/ 0 w 2437345"/>
              <a:gd name="connsiteY2" fmla="*/ 1718640 h 1718640"/>
            </a:gdLst>
            <a:ahLst/>
            <a:cxnLst>
              <a:cxn ang="0">
                <a:pos x="connsiteX0" y="connsiteY0"/>
              </a:cxn>
              <a:cxn ang="0">
                <a:pos x="connsiteX1" y="connsiteY1"/>
              </a:cxn>
              <a:cxn ang="0">
                <a:pos x="connsiteX2" y="connsiteY2"/>
              </a:cxn>
            </a:cxnLst>
            <a:rect l="l" t="t" r="r" b="b"/>
            <a:pathLst>
              <a:path w="2437345" h="1718640">
                <a:moveTo>
                  <a:pt x="1218672" y="0"/>
                </a:moveTo>
                <a:lnTo>
                  <a:pt x="2437345" y="1718640"/>
                </a:lnTo>
                <a:lnTo>
                  <a:pt x="0" y="1718640"/>
                </a:lnTo>
                <a:close/>
              </a:path>
            </a:pathLst>
          </a:custGeom>
          <a:solidFill>
            <a:schemeClr val="bg1">
              <a:lumMod val="95000"/>
            </a:schemeClr>
          </a:solidFill>
        </p:spPr>
        <p:txBody>
          <a:bodyPr wrap="square">
            <a:noAutofit/>
          </a:bodyPr>
          <a:lstStyle/>
          <a:p>
            <a:endParaRPr lang="id-ID"/>
          </a:p>
        </p:txBody>
      </p:sp>
      <p:grpSp>
        <p:nvGrpSpPr>
          <p:cNvPr id="7" name="组合 17"/>
          <p:cNvGrpSpPr/>
          <p:nvPr userDrawn="1"/>
        </p:nvGrpSpPr>
        <p:grpSpPr>
          <a:xfrm>
            <a:off x="-318" y="836712"/>
            <a:ext cx="12192319" cy="90016"/>
            <a:chOff x="0" y="908720"/>
            <a:chExt cx="12187238" cy="144016"/>
          </a:xfrm>
        </p:grpSpPr>
        <p:sp>
          <p:nvSpPr>
            <p:cNvPr id="8" name="矩形 40"/>
            <p:cNvSpPr/>
            <p:nvPr/>
          </p:nvSpPr>
          <p:spPr>
            <a:xfrm>
              <a:off x="2709243" y="908720"/>
              <a:ext cx="9477995" cy="144016"/>
            </a:xfrm>
            <a:prstGeom prst="rect">
              <a:avLst/>
            </a:prstGeom>
            <a:solidFill>
              <a:srgbClr val="B5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solidFill>
                  <a:schemeClr val="lt1"/>
                </a:solidFill>
                <a:ea typeface="微软雅黑" panose="020B0503020204020204" pitchFamily="34" charset="-122"/>
              </a:endParaRPr>
            </a:p>
          </p:txBody>
        </p:sp>
        <p:sp>
          <p:nvSpPr>
            <p:cNvPr id="9" name="矩形 41"/>
            <p:cNvSpPr/>
            <p:nvPr/>
          </p:nvSpPr>
          <p:spPr>
            <a:xfrm>
              <a:off x="0" y="908720"/>
              <a:ext cx="2709243" cy="1440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solidFill>
                  <a:schemeClr val="lt1"/>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3" grpId="0" bldLvl="0" animBg="1"/>
      <p:bldP spid="21" grpId="0" bldLvl="0" animBg="1"/>
      <p:bldP spid="19" grpId="0" bldLvl="0" animBg="1"/>
      <p:bldP spid="17" grpId="0" bldLvl="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9" name="文本占位符 10"/>
          <p:cNvSpPr>
            <a:spLocks noGrp="1"/>
          </p:cNvSpPr>
          <p:nvPr>
            <p:ph type="body" sz="quarter" idx="11" hasCustomPrompt="1"/>
          </p:nvPr>
        </p:nvSpPr>
        <p:spPr>
          <a:xfrm>
            <a:off x="1679510" y="252412"/>
            <a:ext cx="4970463" cy="307776"/>
          </a:xfrm>
          <a:noFill/>
        </p:spPr>
        <p:txBody>
          <a:bodyPr wrap="square" rtlCol="0">
            <a:spAutoFit/>
          </a:bodyPr>
          <a:lstStyle>
            <a:lvl1pPr marL="0" indent="0">
              <a:buNone/>
              <a:defRPr lang="zh-CN" altLang="en-US" sz="1200" b="0" dirty="0" smtClean="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lvl="0"/>
            <a:r>
              <a:rPr lang="zh-CN" altLang="en-US" dirty="0"/>
              <a:t>编辑母版文本样式</a:t>
            </a:r>
            <a:endParaRPr lang="zh-CN" altLang="en-US" dirty="0"/>
          </a:p>
        </p:txBody>
      </p:sp>
      <p:grpSp>
        <p:nvGrpSpPr>
          <p:cNvPr id="3" name="组合 17"/>
          <p:cNvGrpSpPr/>
          <p:nvPr userDrawn="1"/>
        </p:nvGrpSpPr>
        <p:grpSpPr>
          <a:xfrm>
            <a:off x="-14606" y="687874"/>
            <a:ext cx="12206607" cy="148839"/>
            <a:chOff x="0" y="908720"/>
            <a:chExt cx="12210767" cy="230658"/>
          </a:xfrm>
        </p:grpSpPr>
        <p:sp>
          <p:nvSpPr>
            <p:cNvPr id="4" name="矩形 40"/>
            <p:cNvSpPr/>
            <p:nvPr/>
          </p:nvSpPr>
          <p:spPr>
            <a:xfrm>
              <a:off x="2709243" y="908720"/>
              <a:ext cx="9501524" cy="23042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solidFill>
                  <a:schemeClr val="lt1"/>
                </a:solidFill>
                <a:ea typeface="微软雅黑" panose="020B0503020204020204" pitchFamily="34" charset="-122"/>
              </a:endParaRPr>
            </a:p>
          </p:txBody>
        </p:sp>
        <p:sp>
          <p:nvSpPr>
            <p:cNvPr id="5" name="矩形 41"/>
            <p:cNvSpPr/>
            <p:nvPr/>
          </p:nvSpPr>
          <p:spPr>
            <a:xfrm>
              <a:off x="0" y="908720"/>
              <a:ext cx="4177212" cy="230658"/>
            </a:xfrm>
            <a:prstGeom prst="rect">
              <a:avLst/>
            </a:prstGeom>
            <a:solidFill>
              <a:srgbClr val="0070C0">
                <a:alpha val="86000"/>
              </a:srgbClr>
            </a:solidFill>
            <a:ln w="28575"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solidFill>
                  <a:schemeClr val="lt1"/>
                </a:solidFill>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4" name="Picture Placeholder 7"/>
          <p:cNvSpPr>
            <a:spLocks noGrp="1"/>
          </p:cNvSpPr>
          <p:nvPr>
            <p:ph type="pic" sz="quarter" idx="10"/>
          </p:nvPr>
        </p:nvSpPr>
        <p:spPr>
          <a:xfrm>
            <a:off x="6096001" y="1390869"/>
            <a:ext cx="3614057" cy="476925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1014702" y="304835"/>
            <a:ext cx="4970462" cy="701731"/>
          </a:xfrm>
          <a:noFill/>
        </p:spPr>
        <p:txBody>
          <a:bodyPr wrap="square" rtlCol="0">
            <a:spAutoFit/>
          </a:bodyPr>
          <a:lstStyle>
            <a:lvl1pPr marL="0" indent="0">
              <a:buNone/>
              <a:defRPr lang="zh-CN" altLang="en-US" sz="4400" dirty="0" smtClean="0">
                <a:solidFill>
                  <a:srgbClr val="26323E"/>
                </a:solidFill>
                <a:latin typeface="微软雅黑" panose="020B0503020204020204" pitchFamily="34" charset="-122"/>
                <a:ea typeface="微软雅黑" panose="020B0503020204020204" pitchFamily="34" charset="-122"/>
              </a:defRPr>
            </a:lvl1pPr>
          </a:lstStyle>
          <a:p>
            <a:pPr marL="0" lvl="0"/>
            <a:r>
              <a:rPr lang="zh-CN" altLang="en-US" dirty="0"/>
              <a:t>编辑母版文本样式</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948815" y="437703"/>
            <a:ext cx="4970462" cy="480131"/>
          </a:xfrm>
          <a:noFill/>
        </p:spPr>
        <p:txBody>
          <a:bodyPr wrap="square" rtlCol="0">
            <a:spAutoFit/>
          </a:bodyPr>
          <a:lstStyle>
            <a:lvl1pPr marL="0" indent="0">
              <a:buNone/>
              <a:def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lvl="0"/>
            <a:r>
              <a:rPr lang="zh-CN" altLang="en-US" dirty="0"/>
              <a:t>编辑母版文本样式</a:t>
            </a:r>
            <a:endParaRPr lang="zh-CN" altLang="en-US" dirty="0"/>
          </a:p>
        </p:txBody>
      </p:sp>
      <p:sp>
        <p:nvSpPr>
          <p:cNvPr id="9" name="文本占位符 10"/>
          <p:cNvSpPr>
            <a:spLocks noGrp="1"/>
          </p:cNvSpPr>
          <p:nvPr>
            <p:ph type="body" sz="quarter" idx="11" hasCustomPrompt="1"/>
          </p:nvPr>
        </p:nvSpPr>
        <p:spPr>
          <a:xfrm>
            <a:off x="948815" y="250852"/>
            <a:ext cx="4970462" cy="258532"/>
          </a:xfrm>
          <a:noFill/>
        </p:spPr>
        <p:txBody>
          <a:bodyPr wrap="square" rtlCol="0">
            <a:spAutoFit/>
          </a:bodyPr>
          <a:lstStyle>
            <a:lvl1pPr marL="0" indent="0">
              <a:buNone/>
              <a:defRPr lang="zh-CN" altLang="en-US" sz="1200" b="0" dirty="0" smtClean="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lvl="0"/>
            <a:r>
              <a:rPr lang="zh-CN" altLang="en-US" dirty="0"/>
              <a:t>编辑母版文本样式</a:t>
            </a:r>
            <a:endParaRPr lang="zh-CN" altLang="en-US" dirty="0"/>
          </a:p>
        </p:txBody>
      </p:sp>
      <p:grpSp>
        <p:nvGrpSpPr>
          <p:cNvPr id="3" name="组合 2"/>
          <p:cNvGrpSpPr/>
          <p:nvPr userDrawn="1"/>
        </p:nvGrpSpPr>
        <p:grpSpPr>
          <a:xfrm>
            <a:off x="395154" y="413481"/>
            <a:ext cx="503494" cy="527129"/>
            <a:chOff x="589722" y="2064577"/>
            <a:chExt cx="1043876" cy="1092878"/>
          </a:xfrm>
        </p:grpSpPr>
        <p:sp>
          <p:nvSpPr>
            <p:cNvPr id="6" name="矩形 5"/>
            <p:cNvSpPr/>
            <p:nvPr userDrawn="1"/>
          </p:nvSpPr>
          <p:spPr>
            <a:xfrm>
              <a:off x="589722" y="2064577"/>
              <a:ext cx="791999" cy="792000"/>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841598" y="2365455"/>
              <a:ext cx="792000" cy="792000"/>
            </a:xfrm>
            <a:prstGeom prst="rect">
              <a:avLst/>
            </a:prstGeom>
            <a:gradFill>
              <a:gsLst>
                <a:gs pos="0">
                  <a:srgbClr val="0070C0"/>
                </a:gs>
                <a:gs pos="100000">
                  <a:srgbClr val="00B0F0"/>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61035"/>
          </a:xfrm>
        </p:spPr>
        <p:txBody>
          <a:bodyPr/>
          <a:lstStyle>
            <a:lvl1pPr>
              <a:defRPr sz="2800"/>
            </a:lvl1p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838200" y="1198880"/>
            <a:ext cx="10515600" cy="497808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a:t>2018/8/2</a:t>
            </a:r>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r>
              <a:rPr lang="en-US" altLang="zh-CN"/>
              <a:t>‹#›</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a:t>2018/8/2</a:t>
            </a:r>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r>
              <a:rPr lang="en-US" altLang="zh-CN"/>
              <a:t>‹#›</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60CC2A-B125-4277-B811-29F006F7362B}" type="slidenum">
              <a:rPr lang="zh-CN" altLang="en-US" smtClean="0"/>
            </a:fld>
            <a:endParaRPr lang="zh-CN" altLang="en-US"/>
          </a:p>
        </p:txBody>
      </p:sp>
      <p:sp>
        <p:nvSpPr>
          <p:cNvPr id="8" name="Line 2"/>
          <p:cNvSpPr>
            <a:spLocks noChangeShapeType="1"/>
          </p:cNvSpPr>
          <p:nvPr userDrawn="1"/>
        </p:nvSpPr>
        <p:spPr bwMode="auto">
          <a:xfrm>
            <a:off x="0" y="733343"/>
            <a:ext cx="12191999" cy="4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8" name="标题 17"/>
          <p:cNvSpPr>
            <a:spLocks noGrp="1"/>
          </p:cNvSpPr>
          <p:nvPr>
            <p:ph type="title"/>
          </p:nvPr>
        </p:nvSpPr>
        <p:spPr>
          <a:xfrm>
            <a:off x="129684" y="111722"/>
            <a:ext cx="9938657" cy="576030"/>
          </a:xfrm>
        </p:spPr>
        <p:txBody>
          <a:bodyPr>
            <a:normAutofit/>
          </a:bodyPr>
          <a:lstStyle>
            <a:lvl1pPr algn="l">
              <a:defRPr kumimoji="0" lang="zh-CN" altLang="en-US" sz="3200" b="1" i="0" u="none" strike="noStrike" kern="1200" cap="none" spc="0" normalizeH="0" baseline="0" dirty="0">
                <a:ln>
                  <a:noFill/>
                </a:ln>
                <a:solidFill>
                  <a:srgbClr val="C00000"/>
                </a:solidFill>
                <a:effectLst/>
                <a:uLnTx/>
                <a:uFillTx/>
                <a:latin typeface="微软雅黑" panose="020B0503020204020204" pitchFamily="34" charset="-122"/>
                <a:ea typeface="微软雅黑" panose="020B0503020204020204" pitchFamily="34" charset="-122"/>
                <a:cs typeface="+mn-cs"/>
              </a:defRPr>
            </a:lvl1p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dirty="0"/>
              <a:t>单击此处编辑母版标题样式</a:t>
            </a:r>
            <a:endParaRPr lang="zh-CN" altLang="en-US" dirty="0"/>
          </a:p>
        </p:txBody>
      </p:sp>
      <p:sp>
        <p:nvSpPr>
          <p:cNvPr id="19" name="文本框 25"/>
          <p:cNvSpPr txBox="1"/>
          <p:nvPr userDrawn="1"/>
        </p:nvSpPr>
        <p:spPr>
          <a:xfrm>
            <a:off x="3791373" y="6387311"/>
            <a:ext cx="4248573" cy="306705"/>
          </a:xfrm>
          <a:prstGeom prst="rect">
            <a:avLst/>
          </a:prstGeom>
          <a:noFill/>
        </p:spPr>
        <p:txBody>
          <a:bodyPr wrap="square" rtlCol="0">
            <a:spAutoFit/>
          </a:bodyPr>
          <a:lstStyle/>
          <a:p>
            <a:r>
              <a:rPr lang="zh-CN" altLang="en-US" sz="1400" spc="600" dirty="0">
                <a:solidFill>
                  <a:srgbClr val="C00000"/>
                </a:solidFill>
                <a:latin typeface="微软雅黑" panose="020B0503020204020204" pitchFamily="34" charset="-122"/>
                <a:ea typeface="微软雅黑" panose="020B0503020204020204" pitchFamily="34" charset="-122"/>
              </a:rPr>
              <a:t>     共创  </a:t>
            </a:r>
            <a:r>
              <a:rPr lang="zh-CN" altLang="en-US" sz="1400" spc="600" dirty="0">
                <a:solidFill>
                  <a:srgbClr val="C00000"/>
                </a:solidFill>
                <a:latin typeface="微软雅黑" panose="020B0503020204020204" pitchFamily="34" charset="-122"/>
                <a:ea typeface="微软雅黑" panose="020B0503020204020204" pitchFamily="34" charset="-122"/>
                <a:sym typeface="+mn-ea"/>
              </a:rPr>
              <a:t>共享</a:t>
            </a:r>
            <a:r>
              <a:rPr lang="zh-CN" altLang="en-US" sz="1400" spc="600" dirty="0">
                <a:solidFill>
                  <a:srgbClr val="C00000"/>
                </a:solidFill>
                <a:latin typeface="微软雅黑" panose="020B0503020204020204" pitchFamily="34" charset="-122"/>
                <a:ea typeface="微软雅黑" panose="020B0503020204020204" pitchFamily="34" charset="-122"/>
              </a:rPr>
              <a:t>   共赢</a:t>
            </a:r>
            <a:endParaRPr lang="zh-CN" altLang="en-US" sz="1400" spc="600" dirty="0">
              <a:solidFill>
                <a:srgbClr val="C00000"/>
              </a:solidFill>
              <a:latin typeface="微软雅黑" panose="020B0503020204020204" pitchFamily="34" charset="-122"/>
              <a:ea typeface="微软雅黑" panose="020B0503020204020204" pitchFamily="34" charset="-122"/>
            </a:endParaRPr>
          </a:p>
        </p:txBody>
      </p:sp>
      <p:sp>
        <p:nvSpPr>
          <p:cNvPr id="11" name="日期占位符 3"/>
          <p:cNvSpPr>
            <a:spLocks noGrp="1"/>
          </p:cNvSpPr>
          <p:nvPr>
            <p:ph type="dt" sz="half" idx="2"/>
          </p:nvPr>
        </p:nvSpPr>
        <p:spPr>
          <a:xfrm>
            <a:off x="334619" y="6551559"/>
            <a:ext cx="2844876" cy="365144"/>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pitchFamily="34" charset="-122"/>
              </a:defRPr>
            </a:lvl1pPr>
          </a:lstStyle>
          <a:p>
            <a:fld id="{A757FEC0-9C1B-4B85-B36C-E5FF6F010401}" type="datetime5">
              <a:rPr lang="zh-CN" altLang="en-US" smtClean="0"/>
            </a:fld>
            <a:endParaRPr lang="zh-CN" altLang="en-US" dirty="0"/>
          </a:p>
        </p:txBody>
      </p:sp>
      <p:sp>
        <p:nvSpPr>
          <p:cNvPr id="12" name="灯片编号占位符 5"/>
          <p:cNvSpPr>
            <a:spLocks noGrp="1"/>
          </p:cNvSpPr>
          <p:nvPr>
            <p:ph type="sldNum" sz="quarter" idx="4"/>
          </p:nvPr>
        </p:nvSpPr>
        <p:spPr>
          <a:xfrm>
            <a:off x="9012823" y="6499439"/>
            <a:ext cx="2844876" cy="365144"/>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grpSp>
        <p:nvGrpSpPr>
          <p:cNvPr id="17" name="组合 17"/>
          <p:cNvGrpSpPr/>
          <p:nvPr userDrawn="1"/>
        </p:nvGrpSpPr>
        <p:grpSpPr>
          <a:xfrm>
            <a:off x="-14608" y="687788"/>
            <a:ext cx="12215857" cy="144153"/>
            <a:chOff x="0" y="908720"/>
            <a:chExt cx="12210767" cy="230658"/>
          </a:xfrm>
        </p:grpSpPr>
        <p:sp>
          <p:nvSpPr>
            <p:cNvPr id="20" name="矩形 40"/>
            <p:cNvSpPr/>
            <p:nvPr/>
          </p:nvSpPr>
          <p:spPr>
            <a:xfrm>
              <a:off x="2709243" y="908720"/>
              <a:ext cx="9501524" cy="23042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ea typeface="微软雅黑" panose="020B0503020204020204" pitchFamily="34" charset="-122"/>
              </a:endParaRPr>
            </a:p>
          </p:txBody>
        </p:sp>
        <p:sp>
          <p:nvSpPr>
            <p:cNvPr id="21" name="矩形 41"/>
            <p:cNvSpPr/>
            <p:nvPr/>
          </p:nvSpPr>
          <p:spPr>
            <a:xfrm>
              <a:off x="0" y="908720"/>
              <a:ext cx="4177212" cy="230658"/>
            </a:xfrm>
            <a:prstGeom prst="rect">
              <a:avLst/>
            </a:prstGeom>
            <a:solidFill>
              <a:srgbClr val="0070C0">
                <a:alpha val="86000"/>
              </a:srgbClr>
            </a:solidFill>
            <a:ln w="28575"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ea typeface="微软雅黑" panose="020B0503020204020204" pitchFamily="34" charset="-122"/>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5" name="Picture Placeholder 24"/>
          <p:cNvSpPr>
            <a:spLocks noGrp="1"/>
          </p:cNvSpPr>
          <p:nvPr>
            <p:ph type="pic" sz="quarter" idx="15"/>
          </p:nvPr>
        </p:nvSpPr>
        <p:spPr>
          <a:xfrm>
            <a:off x="8005688" y="4252883"/>
            <a:ext cx="2437345" cy="1718640"/>
          </a:xfrm>
          <a:custGeom>
            <a:avLst/>
            <a:gdLst>
              <a:gd name="connsiteX0" fmla="*/ 0 w 2437345"/>
              <a:gd name="connsiteY0" fmla="*/ 0 h 1718640"/>
              <a:gd name="connsiteX1" fmla="*/ 2437345 w 2437345"/>
              <a:gd name="connsiteY1" fmla="*/ 0 h 1718640"/>
              <a:gd name="connsiteX2" fmla="*/ 1218673 w 2437345"/>
              <a:gd name="connsiteY2" fmla="*/ 1718640 h 1718640"/>
            </a:gdLst>
            <a:ahLst/>
            <a:cxnLst>
              <a:cxn ang="0">
                <a:pos x="connsiteX0" y="connsiteY0"/>
              </a:cxn>
              <a:cxn ang="0">
                <a:pos x="connsiteX1" y="connsiteY1"/>
              </a:cxn>
              <a:cxn ang="0">
                <a:pos x="connsiteX2" y="connsiteY2"/>
              </a:cxn>
            </a:cxnLst>
            <a:rect l="l" t="t" r="r" b="b"/>
            <a:pathLst>
              <a:path w="2437345" h="1718640">
                <a:moveTo>
                  <a:pt x="0" y="0"/>
                </a:moveTo>
                <a:lnTo>
                  <a:pt x="2437345" y="0"/>
                </a:lnTo>
                <a:lnTo>
                  <a:pt x="1218673" y="1718640"/>
                </a:lnTo>
                <a:close/>
              </a:path>
            </a:pathLst>
          </a:custGeom>
          <a:solidFill>
            <a:schemeClr val="bg1">
              <a:lumMod val="95000"/>
            </a:schemeClr>
          </a:solidFill>
        </p:spPr>
        <p:txBody>
          <a:bodyPr wrap="square">
            <a:noAutofit/>
          </a:bodyPr>
          <a:lstStyle/>
          <a:p>
            <a:endParaRPr lang="id-ID"/>
          </a:p>
        </p:txBody>
      </p:sp>
      <p:sp>
        <p:nvSpPr>
          <p:cNvPr id="23" name="Picture Placeholder 22"/>
          <p:cNvSpPr>
            <a:spLocks noGrp="1"/>
          </p:cNvSpPr>
          <p:nvPr>
            <p:ph type="pic" sz="quarter" idx="14"/>
          </p:nvPr>
        </p:nvSpPr>
        <p:spPr>
          <a:xfrm>
            <a:off x="9348260" y="2358671"/>
            <a:ext cx="2437345" cy="1718640"/>
          </a:xfrm>
          <a:custGeom>
            <a:avLst/>
            <a:gdLst>
              <a:gd name="connsiteX0" fmla="*/ 0 w 2437345"/>
              <a:gd name="connsiteY0" fmla="*/ 0 h 1718640"/>
              <a:gd name="connsiteX1" fmla="*/ 2437345 w 2437345"/>
              <a:gd name="connsiteY1" fmla="*/ 0 h 1718640"/>
              <a:gd name="connsiteX2" fmla="*/ 1218673 w 2437345"/>
              <a:gd name="connsiteY2" fmla="*/ 1718640 h 1718640"/>
            </a:gdLst>
            <a:ahLst/>
            <a:cxnLst>
              <a:cxn ang="0">
                <a:pos x="connsiteX0" y="connsiteY0"/>
              </a:cxn>
              <a:cxn ang="0">
                <a:pos x="connsiteX1" y="connsiteY1"/>
              </a:cxn>
              <a:cxn ang="0">
                <a:pos x="connsiteX2" y="connsiteY2"/>
              </a:cxn>
            </a:cxnLst>
            <a:rect l="l" t="t" r="r" b="b"/>
            <a:pathLst>
              <a:path w="2437345" h="1718640">
                <a:moveTo>
                  <a:pt x="0" y="0"/>
                </a:moveTo>
                <a:lnTo>
                  <a:pt x="2437345" y="0"/>
                </a:lnTo>
                <a:lnTo>
                  <a:pt x="1218673" y="1718640"/>
                </a:lnTo>
                <a:close/>
              </a:path>
            </a:pathLst>
          </a:custGeom>
          <a:solidFill>
            <a:schemeClr val="bg1">
              <a:lumMod val="95000"/>
            </a:schemeClr>
          </a:solidFill>
        </p:spPr>
        <p:txBody>
          <a:bodyPr wrap="square">
            <a:noAutofit/>
          </a:bodyPr>
          <a:lstStyle/>
          <a:p>
            <a:endParaRPr lang="id-ID"/>
          </a:p>
        </p:txBody>
      </p:sp>
      <p:sp>
        <p:nvSpPr>
          <p:cNvPr id="21" name="Picture Placeholder 20"/>
          <p:cNvSpPr>
            <a:spLocks noGrp="1"/>
          </p:cNvSpPr>
          <p:nvPr>
            <p:ph type="pic" sz="quarter" idx="13"/>
          </p:nvPr>
        </p:nvSpPr>
        <p:spPr>
          <a:xfrm>
            <a:off x="8005688" y="2402212"/>
            <a:ext cx="2437345" cy="1718640"/>
          </a:xfrm>
          <a:custGeom>
            <a:avLst/>
            <a:gdLst>
              <a:gd name="connsiteX0" fmla="*/ 1218672 w 2437345"/>
              <a:gd name="connsiteY0" fmla="*/ 0 h 1718640"/>
              <a:gd name="connsiteX1" fmla="*/ 2437345 w 2437345"/>
              <a:gd name="connsiteY1" fmla="*/ 1718640 h 1718640"/>
              <a:gd name="connsiteX2" fmla="*/ 0 w 2437345"/>
              <a:gd name="connsiteY2" fmla="*/ 1718640 h 1718640"/>
            </a:gdLst>
            <a:ahLst/>
            <a:cxnLst>
              <a:cxn ang="0">
                <a:pos x="connsiteX0" y="connsiteY0"/>
              </a:cxn>
              <a:cxn ang="0">
                <a:pos x="connsiteX1" y="connsiteY1"/>
              </a:cxn>
              <a:cxn ang="0">
                <a:pos x="connsiteX2" y="connsiteY2"/>
              </a:cxn>
            </a:cxnLst>
            <a:rect l="l" t="t" r="r" b="b"/>
            <a:pathLst>
              <a:path w="2437345" h="1718640">
                <a:moveTo>
                  <a:pt x="1218672" y="0"/>
                </a:moveTo>
                <a:lnTo>
                  <a:pt x="2437345" y="1718640"/>
                </a:lnTo>
                <a:lnTo>
                  <a:pt x="0" y="1718640"/>
                </a:lnTo>
                <a:close/>
              </a:path>
            </a:pathLst>
          </a:custGeom>
          <a:solidFill>
            <a:schemeClr val="bg1">
              <a:lumMod val="95000"/>
            </a:schemeClr>
          </a:solidFill>
        </p:spPr>
        <p:txBody>
          <a:bodyPr wrap="square">
            <a:noAutofit/>
          </a:bodyPr>
          <a:lstStyle/>
          <a:p>
            <a:endParaRPr lang="id-ID"/>
          </a:p>
        </p:txBody>
      </p:sp>
      <p:sp>
        <p:nvSpPr>
          <p:cNvPr id="19" name="Picture Placeholder 18"/>
          <p:cNvSpPr>
            <a:spLocks noGrp="1"/>
          </p:cNvSpPr>
          <p:nvPr>
            <p:ph type="pic" sz="quarter" idx="11"/>
          </p:nvPr>
        </p:nvSpPr>
        <p:spPr>
          <a:xfrm>
            <a:off x="6663115" y="2358671"/>
            <a:ext cx="2437345" cy="1718640"/>
          </a:xfrm>
          <a:custGeom>
            <a:avLst/>
            <a:gdLst>
              <a:gd name="connsiteX0" fmla="*/ 0 w 2437345"/>
              <a:gd name="connsiteY0" fmla="*/ 0 h 1718640"/>
              <a:gd name="connsiteX1" fmla="*/ 2437345 w 2437345"/>
              <a:gd name="connsiteY1" fmla="*/ 0 h 1718640"/>
              <a:gd name="connsiteX2" fmla="*/ 1218673 w 2437345"/>
              <a:gd name="connsiteY2" fmla="*/ 1718640 h 1718640"/>
            </a:gdLst>
            <a:ahLst/>
            <a:cxnLst>
              <a:cxn ang="0">
                <a:pos x="connsiteX0" y="connsiteY0"/>
              </a:cxn>
              <a:cxn ang="0">
                <a:pos x="connsiteX1" y="connsiteY1"/>
              </a:cxn>
              <a:cxn ang="0">
                <a:pos x="connsiteX2" y="connsiteY2"/>
              </a:cxn>
            </a:cxnLst>
            <a:rect l="l" t="t" r="r" b="b"/>
            <a:pathLst>
              <a:path w="2437345" h="1718640">
                <a:moveTo>
                  <a:pt x="0" y="0"/>
                </a:moveTo>
                <a:lnTo>
                  <a:pt x="2437345" y="0"/>
                </a:lnTo>
                <a:lnTo>
                  <a:pt x="1218673" y="1718640"/>
                </a:lnTo>
                <a:close/>
              </a:path>
            </a:pathLst>
          </a:custGeom>
          <a:solidFill>
            <a:schemeClr val="bg1">
              <a:lumMod val="95000"/>
            </a:schemeClr>
          </a:solidFill>
        </p:spPr>
        <p:txBody>
          <a:bodyPr wrap="square">
            <a:noAutofit/>
          </a:bodyPr>
          <a:lstStyle/>
          <a:p>
            <a:endParaRPr lang="id-ID"/>
          </a:p>
        </p:txBody>
      </p:sp>
      <p:sp>
        <p:nvSpPr>
          <p:cNvPr id="17" name="Picture Placeholder 16"/>
          <p:cNvSpPr>
            <a:spLocks noGrp="1"/>
          </p:cNvSpPr>
          <p:nvPr>
            <p:ph type="pic" sz="quarter" idx="10"/>
          </p:nvPr>
        </p:nvSpPr>
        <p:spPr>
          <a:xfrm>
            <a:off x="6663115" y="522515"/>
            <a:ext cx="2437345" cy="1718640"/>
          </a:xfrm>
          <a:custGeom>
            <a:avLst/>
            <a:gdLst>
              <a:gd name="connsiteX0" fmla="*/ 1218672 w 2437345"/>
              <a:gd name="connsiteY0" fmla="*/ 0 h 1718640"/>
              <a:gd name="connsiteX1" fmla="*/ 2437345 w 2437345"/>
              <a:gd name="connsiteY1" fmla="*/ 1718640 h 1718640"/>
              <a:gd name="connsiteX2" fmla="*/ 0 w 2437345"/>
              <a:gd name="connsiteY2" fmla="*/ 1718640 h 1718640"/>
            </a:gdLst>
            <a:ahLst/>
            <a:cxnLst>
              <a:cxn ang="0">
                <a:pos x="connsiteX0" y="connsiteY0"/>
              </a:cxn>
              <a:cxn ang="0">
                <a:pos x="connsiteX1" y="connsiteY1"/>
              </a:cxn>
              <a:cxn ang="0">
                <a:pos x="connsiteX2" y="connsiteY2"/>
              </a:cxn>
            </a:cxnLst>
            <a:rect l="l" t="t" r="r" b="b"/>
            <a:pathLst>
              <a:path w="2437345" h="1718640">
                <a:moveTo>
                  <a:pt x="1218672" y="0"/>
                </a:moveTo>
                <a:lnTo>
                  <a:pt x="2437345" y="1718640"/>
                </a:lnTo>
                <a:lnTo>
                  <a:pt x="0" y="1718640"/>
                </a:lnTo>
                <a:close/>
              </a:path>
            </a:pathLst>
          </a:custGeom>
          <a:solidFill>
            <a:schemeClr val="bg1">
              <a:lumMod val="95000"/>
            </a:schemeClr>
          </a:solidFill>
        </p:spPr>
        <p:txBody>
          <a:bodyPr wrap="square">
            <a:noAutofit/>
          </a:bodyPr>
          <a:lstStyle/>
          <a:p>
            <a:endParaRPr lang="id-ID"/>
          </a:p>
        </p:txBody>
      </p:sp>
      <p:grpSp>
        <p:nvGrpSpPr>
          <p:cNvPr id="7" name="组合 17"/>
          <p:cNvGrpSpPr/>
          <p:nvPr userDrawn="1"/>
        </p:nvGrpSpPr>
        <p:grpSpPr>
          <a:xfrm>
            <a:off x="-318" y="836712"/>
            <a:ext cx="12192319" cy="90016"/>
            <a:chOff x="0" y="908720"/>
            <a:chExt cx="12187238" cy="144016"/>
          </a:xfrm>
        </p:grpSpPr>
        <p:sp>
          <p:nvSpPr>
            <p:cNvPr id="8" name="矩形 40"/>
            <p:cNvSpPr/>
            <p:nvPr/>
          </p:nvSpPr>
          <p:spPr>
            <a:xfrm>
              <a:off x="2709243" y="908720"/>
              <a:ext cx="9477995" cy="144016"/>
            </a:xfrm>
            <a:prstGeom prst="rect">
              <a:avLst/>
            </a:prstGeom>
            <a:solidFill>
              <a:srgbClr val="B5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ea typeface="微软雅黑" panose="020B0503020204020204" pitchFamily="34" charset="-122"/>
              </a:endParaRPr>
            </a:p>
          </p:txBody>
        </p:sp>
        <p:sp>
          <p:nvSpPr>
            <p:cNvPr id="9" name="矩形 41"/>
            <p:cNvSpPr/>
            <p:nvPr/>
          </p:nvSpPr>
          <p:spPr>
            <a:xfrm>
              <a:off x="0" y="908720"/>
              <a:ext cx="2709243" cy="1440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3" grpId="0" bldLvl="0" animBg="1"/>
      <p:bldP spid="21" grpId="0" bldLvl="0" animBg="1"/>
      <p:bldP spid="19" grpId="0" bldLvl="0" animBg="1"/>
      <p:bldP spid="17" grpId="0" bldLvl="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9" name="文本占位符 10"/>
          <p:cNvSpPr>
            <a:spLocks noGrp="1"/>
          </p:cNvSpPr>
          <p:nvPr>
            <p:ph type="body" sz="quarter" idx="11" hasCustomPrompt="1"/>
          </p:nvPr>
        </p:nvSpPr>
        <p:spPr>
          <a:xfrm>
            <a:off x="1679510" y="252412"/>
            <a:ext cx="4970463" cy="307776"/>
          </a:xfrm>
          <a:noFill/>
        </p:spPr>
        <p:txBody>
          <a:bodyPr wrap="square" rtlCol="0">
            <a:spAutoFit/>
          </a:bodyPr>
          <a:lstStyle>
            <a:lvl1pPr marL="0" indent="0">
              <a:buNone/>
              <a:defRPr lang="zh-CN" altLang="en-US" sz="1200" b="0" dirty="0" smtClean="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lvl="0"/>
            <a:r>
              <a:rPr lang="zh-CN" altLang="en-US" dirty="0"/>
              <a:t>编辑母版文本样式</a:t>
            </a:r>
            <a:endParaRPr lang="zh-CN" altLang="en-US" dirty="0"/>
          </a:p>
        </p:txBody>
      </p:sp>
      <p:grpSp>
        <p:nvGrpSpPr>
          <p:cNvPr id="3" name="组合 17"/>
          <p:cNvGrpSpPr/>
          <p:nvPr userDrawn="1"/>
        </p:nvGrpSpPr>
        <p:grpSpPr>
          <a:xfrm>
            <a:off x="-14606" y="687874"/>
            <a:ext cx="12206607" cy="148839"/>
            <a:chOff x="0" y="908720"/>
            <a:chExt cx="12210767" cy="230658"/>
          </a:xfrm>
        </p:grpSpPr>
        <p:sp>
          <p:nvSpPr>
            <p:cNvPr id="4" name="矩形 40"/>
            <p:cNvSpPr/>
            <p:nvPr/>
          </p:nvSpPr>
          <p:spPr>
            <a:xfrm>
              <a:off x="2709243" y="908720"/>
              <a:ext cx="9501524" cy="23042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ea typeface="微软雅黑" panose="020B0503020204020204" pitchFamily="34" charset="-122"/>
              </a:endParaRPr>
            </a:p>
          </p:txBody>
        </p:sp>
        <p:sp>
          <p:nvSpPr>
            <p:cNvPr id="5" name="矩形 41"/>
            <p:cNvSpPr/>
            <p:nvPr/>
          </p:nvSpPr>
          <p:spPr>
            <a:xfrm>
              <a:off x="0" y="908720"/>
              <a:ext cx="4177212" cy="230658"/>
            </a:xfrm>
            <a:prstGeom prst="rect">
              <a:avLst/>
            </a:prstGeom>
            <a:solidFill>
              <a:srgbClr val="0070C0">
                <a:alpha val="86000"/>
              </a:srgbClr>
            </a:solidFill>
            <a:ln w="28575"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26110" y="130810"/>
            <a:ext cx="7672070" cy="969010"/>
          </a:xfrm>
        </p:spPr>
        <p:txBody>
          <a:bodyPr lIns="90000" tIns="46800" rIns="90000" bIns="46800" anchor="b" anchorCtr="0">
            <a:normAutofit/>
          </a:bodyPr>
          <a:lstStyle>
            <a:lvl1pPr algn="l">
              <a:defRPr sz="3200">
                <a:solidFill>
                  <a:srgbClr val="0070C0"/>
                </a:solidFill>
              </a:defRPr>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tags" Target="../tags/tag54.xml"/><Relationship Id="rId14" Type="http://schemas.openxmlformats.org/officeDocument/2006/relationships/image" Target="../media/image2.png"/><Relationship Id="rId13" Type="http://schemas.openxmlformats.org/officeDocument/2006/relationships/tags" Target="../tags/tag5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2.png"/><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5" Type="http://schemas.openxmlformats.org/officeDocument/2006/relationships/theme" Target="../theme/theme3.xml"/><Relationship Id="rId24" Type="http://schemas.openxmlformats.org/officeDocument/2006/relationships/image" Target="../media/image2.png"/><Relationship Id="rId23" Type="http://schemas.openxmlformats.org/officeDocument/2006/relationships/slideLayout" Target="../slideLayouts/slideLayout40.xml"/><Relationship Id="rId22" Type="http://schemas.openxmlformats.org/officeDocument/2006/relationships/slideLayout" Target="../slideLayouts/slideLayout39.xml"/><Relationship Id="rId21" Type="http://schemas.openxmlformats.org/officeDocument/2006/relationships/slideLayout" Target="../slideLayouts/slideLayout38.xml"/><Relationship Id="rId20" Type="http://schemas.openxmlformats.org/officeDocument/2006/relationships/slideLayout" Target="../slideLayouts/slideLayout37.xml"/><Relationship Id="rId2" Type="http://schemas.openxmlformats.org/officeDocument/2006/relationships/slideLayout" Target="../slideLayouts/slideLayout19.xml"/><Relationship Id="rId19" Type="http://schemas.openxmlformats.org/officeDocument/2006/relationships/slideLayout" Target="../slideLayouts/slideLayout36.xml"/><Relationship Id="rId18" Type="http://schemas.openxmlformats.org/officeDocument/2006/relationships/slideLayout" Target="../slideLayouts/slideLayout35.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6" Type="http://schemas.openxmlformats.org/officeDocument/2006/relationships/theme" Target="../theme/theme4.xml"/><Relationship Id="rId25" Type="http://schemas.openxmlformats.org/officeDocument/2006/relationships/image" Target="../media/image2.png"/><Relationship Id="rId24" Type="http://schemas.openxmlformats.org/officeDocument/2006/relationships/slideLayout" Target="../slideLayouts/slideLayout64.xml"/><Relationship Id="rId23" Type="http://schemas.openxmlformats.org/officeDocument/2006/relationships/slideLayout" Target="../slideLayouts/slideLayout63.xml"/><Relationship Id="rId22" Type="http://schemas.openxmlformats.org/officeDocument/2006/relationships/slideLayout" Target="../slideLayouts/slideLayout62.xml"/><Relationship Id="rId21" Type="http://schemas.openxmlformats.org/officeDocument/2006/relationships/slideLayout" Target="../slideLayouts/slideLayout61.xml"/><Relationship Id="rId20" Type="http://schemas.openxmlformats.org/officeDocument/2006/relationships/slideLayout" Target="../slideLayouts/slideLayout60.xml"/><Relationship Id="rId2" Type="http://schemas.openxmlformats.org/officeDocument/2006/relationships/slideLayout" Target="../slideLayouts/slideLayout42.xml"/><Relationship Id="rId19" Type="http://schemas.openxmlformats.org/officeDocument/2006/relationships/slideLayout" Target="../slideLayouts/slideLayout59.xml"/><Relationship Id="rId18" Type="http://schemas.openxmlformats.org/officeDocument/2006/relationships/slideLayout" Target="../slideLayouts/slideLayout58.xml"/><Relationship Id="rId17" Type="http://schemas.openxmlformats.org/officeDocument/2006/relationships/slideLayout" Target="../slideLayouts/slideLayout57.xml"/><Relationship Id="rId16" Type="http://schemas.openxmlformats.org/officeDocument/2006/relationships/slideLayout" Target="../slideLayouts/slideLayout56.xml"/><Relationship Id="rId15" Type="http://schemas.openxmlformats.org/officeDocument/2006/relationships/slideLayout" Target="../slideLayouts/slideLayout55.xml"/><Relationship Id="rId14" Type="http://schemas.openxmlformats.org/officeDocument/2006/relationships/slideLayout" Target="../slideLayouts/slideLayout54.xml"/><Relationship Id="rId13" Type="http://schemas.openxmlformats.org/officeDocument/2006/relationships/slideLayout" Target="../slideLayouts/slideLayout53.xml"/><Relationship Id="rId12" Type="http://schemas.openxmlformats.org/officeDocument/2006/relationships/slideLayout" Target="../slideLayouts/slideLayout52.xml"/><Relationship Id="rId11" Type="http://schemas.openxmlformats.org/officeDocument/2006/relationships/slideLayout" Target="../slideLayouts/slideLayout51.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3.xml"/><Relationship Id="rId8" Type="http://schemas.openxmlformats.org/officeDocument/2006/relationships/slideLayout" Target="../slideLayouts/slideLayout72.xml"/><Relationship Id="rId7" Type="http://schemas.openxmlformats.org/officeDocument/2006/relationships/slideLayout" Target="../slideLayouts/slideLayout71.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3" Type="http://schemas.openxmlformats.org/officeDocument/2006/relationships/slideLayout" Target="../slideLayouts/slideLayout67.xml"/><Relationship Id="rId2" Type="http://schemas.openxmlformats.org/officeDocument/2006/relationships/slideLayout" Target="../slideLayouts/slideLayout66.xml"/><Relationship Id="rId15" Type="http://schemas.openxmlformats.org/officeDocument/2006/relationships/theme" Target="../theme/theme5.xml"/><Relationship Id="rId14" Type="http://schemas.openxmlformats.org/officeDocument/2006/relationships/tags" Target="../tags/tag108.xml"/><Relationship Id="rId13" Type="http://schemas.openxmlformats.org/officeDocument/2006/relationships/image" Target="../media/image2.png"/><Relationship Id="rId12" Type="http://schemas.openxmlformats.org/officeDocument/2006/relationships/tags" Target="../tags/tag107.xml"/><Relationship Id="rId11" Type="http://schemas.openxmlformats.org/officeDocument/2006/relationships/slideLayout" Target="../slideLayouts/slideLayout75.xml"/><Relationship Id="rId10" Type="http://schemas.openxmlformats.org/officeDocument/2006/relationships/slideLayout" Target="../slideLayouts/slideLayout74.xml"/><Relationship Id="rId1"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13"/>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2097155" name="图片 3" descr="蓝源资本"/>
          <p:cNvPicPr>
            <a:picLocks noChangeAspect="1"/>
          </p:cNvPicPr>
          <p:nvPr userDrawn="1"/>
        </p:nvPicPr>
        <p:blipFill>
          <a:blip r:embed="rId14" cstate="print"/>
          <a:stretch>
            <a:fillRect/>
          </a:stretch>
        </p:blipFill>
        <p:spPr>
          <a:xfrm>
            <a:off x="9760585" y="551180"/>
            <a:ext cx="1639570" cy="374650"/>
          </a:xfrm>
          <a:prstGeom prst="rect">
            <a:avLst/>
          </a:prstGeom>
        </p:spPr>
      </p:pic>
      <p:cxnSp>
        <p:nvCxnSpPr>
          <p:cNvPr id="8" name="直接连接符 7"/>
          <p:cNvCxnSpPr/>
          <p:nvPr/>
        </p:nvCxnSpPr>
        <p:spPr>
          <a:xfrm>
            <a:off x="617855" y="1133475"/>
            <a:ext cx="10782300" cy="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92202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pic>
        <p:nvPicPr>
          <p:cNvPr id="2097155" name="图片 3" descr="蓝源资本"/>
          <p:cNvPicPr>
            <a:picLocks noChangeAspect="1"/>
          </p:cNvPicPr>
          <p:nvPr userDrawn="1"/>
        </p:nvPicPr>
        <p:blipFill>
          <a:blip r:embed="rId6" cstate="print"/>
          <a:stretch>
            <a:fillRect/>
          </a:stretch>
        </p:blipFill>
        <p:spPr>
          <a:xfrm>
            <a:off x="9760585" y="551180"/>
            <a:ext cx="1639570" cy="374650"/>
          </a:xfrm>
          <a:prstGeom prst="rect">
            <a:avLst/>
          </a:prstGeom>
        </p:spPr>
      </p:pic>
      <p:cxnSp>
        <p:nvCxnSpPr>
          <p:cNvPr id="8" name="直接连接符 7"/>
          <p:cNvCxnSpPr/>
          <p:nvPr userDrawn="1"/>
        </p:nvCxnSpPr>
        <p:spPr>
          <a:xfrm>
            <a:off x="617855" y="1133475"/>
            <a:ext cx="10782300" cy="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ransition/>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2018/8/2</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sp>
        <p:nvSpPr>
          <p:cNvPr id="9" name="Line 2"/>
          <p:cNvSpPr>
            <a:spLocks noChangeShapeType="1"/>
          </p:cNvSpPr>
          <p:nvPr userDrawn="1"/>
        </p:nvSpPr>
        <p:spPr bwMode="auto">
          <a:xfrm>
            <a:off x="1" y="870267"/>
            <a:ext cx="12191999" cy="4288"/>
          </a:xfrm>
          <a:prstGeom prst="line">
            <a:avLst/>
          </a:prstGeom>
          <a:noFill/>
          <a:ln w="28575">
            <a:solidFill>
              <a:srgbClr val="1A73B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solidFill>
            </a:endParaRPr>
          </a:p>
        </p:txBody>
      </p:sp>
      <p:pic>
        <p:nvPicPr>
          <p:cNvPr id="10" name="图片 3" descr="蓝源资本"/>
          <p:cNvPicPr>
            <a:picLocks noChangeAspect="1"/>
          </p:cNvPicPr>
          <p:nvPr userDrawn="1"/>
        </p:nvPicPr>
        <p:blipFill>
          <a:blip r:embed="rId24" cstate="print"/>
          <a:stretch>
            <a:fillRect/>
          </a:stretch>
        </p:blipFill>
        <p:spPr>
          <a:xfrm>
            <a:off x="10165715" y="253365"/>
            <a:ext cx="1639570" cy="37465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2018/8/2</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sp>
        <p:nvSpPr>
          <p:cNvPr id="9" name="Line 2"/>
          <p:cNvSpPr>
            <a:spLocks noChangeShapeType="1"/>
          </p:cNvSpPr>
          <p:nvPr userDrawn="1"/>
        </p:nvSpPr>
        <p:spPr bwMode="auto">
          <a:xfrm>
            <a:off x="1" y="870267"/>
            <a:ext cx="12191999" cy="4288"/>
          </a:xfrm>
          <a:prstGeom prst="line">
            <a:avLst/>
          </a:prstGeom>
          <a:noFill/>
          <a:ln w="28575">
            <a:solidFill>
              <a:srgbClr val="1A73B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2097153" name="图片 3" descr="蓝源资本"/>
          <p:cNvPicPr>
            <a:picLocks noChangeAspect="1"/>
          </p:cNvPicPr>
          <p:nvPr userDrawn="1"/>
        </p:nvPicPr>
        <p:blipFill>
          <a:blip r:embed="rId25" cstate="print"/>
          <a:stretch>
            <a:fillRect/>
          </a:stretch>
        </p:blipFill>
        <p:spPr>
          <a:xfrm>
            <a:off x="10008870" y="269240"/>
            <a:ext cx="1899920" cy="434340"/>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1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2097155" name="图片 3" descr="蓝源资本"/>
          <p:cNvPicPr>
            <a:picLocks noChangeAspect="1"/>
          </p:cNvPicPr>
          <p:nvPr userDrawn="1"/>
        </p:nvPicPr>
        <p:blipFill>
          <a:blip r:embed="rId13" cstate="print"/>
          <a:stretch>
            <a:fillRect/>
          </a:stretch>
        </p:blipFill>
        <p:spPr>
          <a:xfrm>
            <a:off x="9760585" y="551180"/>
            <a:ext cx="1639570" cy="374650"/>
          </a:xfrm>
          <a:prstGeom prst="rect">
            <a:avLst/>
          </a:prstGeom>
        </p:spPr>
      </p:pic>
      <p:cxnSp>
        <p:nvCxnSpPr>
          <p:cNvPr id="8" name="直接连接符 7"/>
          <p:cNvCxnSpPr/>
          <p:nvPr/>
        </p:nvCxnSpPr>
        <p:spPr>
          <a:xfrm>
            <a:off x="617855" y="1133475"/>
            <a:ext cx="10782300" cy="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4"/>
    </p:custData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image" Target="../media/image4.png"/><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1" Type="http://schemas.openxmlformats.org/officeDocument/2006/relationships/slideLayout" Target="../slideLayouts/slideLayout17.xml"/><Relationship Id="rId10" Type="http://schemas.openxmlformats.org/officeDocument/2006/relationships/image" Target="../media/image2.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0.xml"/><Relationship Id="rId2" Type="http://schemas.openxmlformats.org/officeDocument/2006/relationships/image" Target="../media/image1.png"/><Relationship Id="rId1" Type="http://schemas.openxmlformats.org/officeDocument/2006/relationships/tags" Target="../tags/tag174.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0.xml"/><Relationship Id="rId2" Type="http://schemas.openxmlformats.org/officeDocument/2006/relationships/image" Target="../media/image1.png"/><Relationship Id="rId1" Type="http://schemas.openxmlformats.org/officeDocument/2006/relationships/tags" Target="../tags/tag175.xml"/></Relationships>
</file>

<file path=ppt/slides/_rels/slide12.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4" Type="http://schemas.openxmlformats.org/officeDocument/2006/relationships/slideLayout" Target="../slideLayouts/slideLayout71.xml"/><Relationship Id="rId13" Type="http://schemas.openxmlformats.org/officeDocument/2006/relationships/tags" Target="../tags/tag188.xml"/><Relationship Id="rId12" Type="http://schemas.openxmlformats.org/officeDocument/2006/relationships/tags" Target="../tags/tag187.xml"/><Relationship Id="rId11" Type="http://schemas.openxmlformats.org/officeDocument/2006/relationships/tags" Target="../tags/tag186.xml"/><Relationship Id="rId10" Type="http://schemas.openxmlformats.org/officeDocument/2006/relationships/tags" Target="../tags/tag185.xml"/><Relationship Id="rId1" Type="http://schemas.openxmlformats.org/officeDocument/2006/relationships/tags" Target="../tags/tag176.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65.xml"/><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4" Type="http://schemas.openxmlformats.org/officeDocument/2006/relationships/slideLayout" Target="../slideLayouts/slideLayout21.xml"/><Relationship Id="rId53" Type="http://schemas.openxmlformats.org/officeDocument/2006/relationships/tags" Target="../tags/tag168.xml"/><Relationship Id="rId52" Type="http://schemas.openxmlformats.org/officeDocument/2006/relationships/tags" Target="../tags/tag167.xml"/><Relationship Id="rId51" Type="http://schemas.openxmlformats.org/officeDocument/2006/relationships/tags" Target="../tags/tag166.xml"/><Relationship Id="rId50" Type="http://schemas.openxmlformats.org/officeDocument/2006/relationships/tags" Target="../tags/tag165.xml"/><Relationship Id="rId5" Type="http://schemas.openxmlformats.org/officeDocument/2006/relationships/tags" Target="../tags/tag120.xml"/><Relationship Id="rId49" Type="http://schemas.openxmlformats.org/officeDocument/2006/relationships/tags" Target="../tags/tag164.xml"/><Relationship Id="rId48" Type="http://schemas.openxmlformats.org/officeDocument/2006/relationships/tags" Target="../tags/tag163.xml"/><Relationship Id="rId47" Type="http://schemas.openxmlformats.org/officeDocument/2006/relationships/tags" Target="../tags/tag162.xml"/><Relationship Id="rId46" Type="http://schemas.openxmlformats.org/officeDocument/2006/relationships/tags" Target="../tags/tag161.xml"/><Relationship Id="rId45" Type="http://schemas.openxmlformats.org/officeDocument/2006/relationships/tags" Target="../tags/tag160.xml"/><Relationship Id="rId44" Type="http://schemas.openxmlformats.org/officeDocument/2006/relationships/tags" Target="../tags/tag159.xml"/><Relationship Id="rId43" Type="http://schemas.openxmlformats.org/officeDocument/2006/relationships/tags" Target="../tags/tag158.xml"/><Relationship Id="rId42" Type="http://schemas.openxmlformats.org/officeDocument/2006/relationships/tags" Target="../tags/tag157.xml"/><Relationship Id="rId41" Type="http://schemas.openxmlformats.org/officeDocument/2006/relationships/tags" Target="../tags/tag156.xml"/><Relationship Id="rId40" Type="http://schemas.openxmlformats.org/officeDocument/2006/relationships/tags" Target="../tags/tag155.xml"/><Relationship Id="rId4" Type="http://schemas.openxmlformats.org/officeDocument/2006/relationships/tags" Target="../tags/tag119.xml"/><Relationship Id="rId39" Type="http://schemas.openxmlformats.org/officeDocument/2006/relationships/tags" Target="../tags/tag154.xml"/><Relationship Id="rId38" Type="http://schemas.openxmlformats.org/officeDocument/2006/relationships/tags" Target="../tags/tag153.xml"/><Relationship Id="rId37" Type="http://schemas.openxmlformats.org/officeDocument/2006/relationships/tags" Target="../tags/tag152.xml"/><Relationship Id="rId36" Type="http://schemas.openxmlformats.org/officeDocument/2006/relationships/tags" Target="../tags/tag151.xml"/><Relationship Id="rId35" Type="http://schemas.openxmlformats.org/officeDocument/2006/relationships/tags" Target="../tags/tag150.xml"/><Relationship Id="rId34" Type="http://schemas.openxmlformats.org/officeDocument/2006/relationships/tags" Target="../tags/tag149.xml"/><Relationship Id="rId33" Type="http://schemas.openxmlformats.org/officeDocument/2006/relationships/tags" Target="../tags/tag148.xml"/><Relationship Id="rId32" Type="http://schemas.openxmlformats.org/officeDocument/2006/relationships/tags" Target="../tags/tag147.xml"/><Relationship Id="rId31" Type="http://schemas.openxmlformats.org/officeDocument/2006/relationships/tags" Target="../tags/tag146.xml"/><Relationship Id="rId30" Type="http://schemas.openxmlformats.org/officeDocument/2006/relationships/tags" Target="../tags/tag145.xml"/><Relationship Id="rId3" Type="http://schemas.openxmlformats.org/officeDocument/2006/relationships/tags" Target="../tags/tag118.xml"/><Relationship Id="rId29" Type="http://schemas.openxmlformats.org/officeDocument/2006/relationships/tags" Target="../tags/tag144.xml"/><Relationship Id="rId28" Type="http://schemas.openxmlformats.org/officeDocument/2006/relationships/tags" Target="../tags/tag143.xml"/><Relationship Id="rId27" Type="http://schemas.openxmlformats.org/officeDocument/2006/relationships/tags" Target="../tags/tag142.xml"/><Relationship Id="rId26" Type="http://schemas.openxmlformats.org/officeDocument/2006/relationships/tags" Target="../tags/tag141.xml"/><Relationship Id="rId25" Type="http://schemas.openxmlformats.org/officeDocument/2006/relationships/tags" Target="../tags/tag140.xml"/><Relationship Id="rId24" Type="http://schemas.openxmlformats.org/officeDocument/2006/relationships/tags" Target="../tags/tag139.xml"/><Relationship Id="rId23" Type="http://schemas.openxmlformats.org/officeDocument/2006/relationships/tags" Target="../tags/tag138.xml"/><Relationship Id="rId22" Type="http://schemas.openxmlformats.org/officeDocument/2006/relationships/tags" Target="../tags/tag137.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tags" Target="../tags/tag117.xml"/><Relationship Id="rId19" Type="http://schemas.openxmlformats.org/officeDocument/2006/relationships/tags" Target="../tags/tag134.xml"/><Relationship Id="rId18" Type="http://schemas.openxmlformats.org/officeDocument/2006/relationships/tags" Target="../tags/tag133.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tags" Target="../tags/tag1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16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17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图片 112"/>
          <p:cNvPicPr>
            <a:picLocks noChangeAspect="1"/>
          </p:cNvPicPr>
          <p:nvPr/>
        </p:nvPicPr>
        <p:blipFill>
          <a:blip r:embed="rId1"/>
          <a:stretch>
            <a:fillRect/>
          </a:stretch>
        </p:blipFill>
        <p:spPr>
          <a:xfrm>
            <a:off x="10436769" y="519523"/>
            <a:ext cx="1127858" cy="280440"/>
          </a:xfrm>
          <a:prstGeom prst="rect">
            <a:avLst/>
          </a:prstGeom>
        </p:spPr>
      </p:pic>
      <p:sp>
        <p:nvSpPr>
          <p:cNvPr id="138" name="矩形 137"/>
          <p:cNvSpPr/>
          <p:nvPr>
            <p:custDataLst>
              <p:tags r:id="rId2"/>
            </p:custDataLst>
          </p:nvPr>
        </p:nvSpPr>
        <p:spPr>
          <a:xfrm>
            <a:off x="0" y="0"/>
            <a:ext cx="12192000" cy="6858000"/>
          </a:xfrm>
          <a:prstGeom prst="rect">
            <a:avLst/>
          </a:prstGeom>
          <a:gradFill>
            <a:gsLst>
              <a:gs pos="100000">
                <a:srgbClr val="1B68DD"/>
              </a:gs>
              <a:gs pos="0">
                <a:srgbClr val="1A48DB"/>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思源黑体 CN Bold" panose="020B0800000000000000" pitchFamily="34" charset="-122"/>
              <a:ea typeface="思源黑体 CN Bold" panose="020B0800000000000000" pitchFamily="34" charset="-122"/>
            </a:endParaRPr>
          </a:p>
        </p:txBody>
      </p:sp>
      <p:sp>
        <p:nvSpPr>
          <p:cNvPr id="12" name="矩形 11"/>
          <p:cNvSpPr/>
          <p:nvPr>
            <p:custDataLst>
              <p:tags r:id="rId3"/>
            </p:custDataLst>
          </p:nvPr>
        </p:nvSpPr>
        <p:spPr>
          <a:xfrm flipH="1">
            <a:off x="2693" y="1513574"/>
            <a:ext cx="11595617" cy="3425372"/>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129" name="任意多边形: 形状 15"/>
          <p:cNvSpPr>
            <a:spLocks noChangeAspect="1"/>
          </p:cNvSpPr>
          <p:nvPr>
            <p:custDataLst>
              <p:tags r:id="rId4"/>
            </p:custDataLst>
          </p:nvPr>
        </p:nvSpPr>
        <p:spPr>
          <a:xfrm flipV="1">
            <a:off x="5488159" y="-1"/>
            <a:ext cx="6709438" cy="6877838"/>
          </a:xfrm>
          <a:custGeom>
            <a:avLst/>
            <a:gdLst>
              <a:gd name="connsiteX0" fmla="*/ 235 w 5724"/>
              <a:gd name="connsiteY0" fmla="*/ 0 h 5290"/>
              <a:gd name="connsiteX1" fmla="*/ 5724 w 5724"/>
              <a:gd name="connsiteY1" fmla="*/ 0 h 5290"/>
              <a:gd name="connsiteX2" fmla="*/ 5724 w 5724"/>
              <a:gd name="connsiteY2" fmla="*/ 5290 h 5290"/>
              <a:gd name="connsiteX3" fmla="*/ 5666 w 5724"/>
              <a:gd name="connsiteY3" fmla="*/ 5272 h 5290"/>
              <a:gd name="connsiteX4" fmla="*/ 5359 w 5724"/>
              <a:gd name="connsiteY4" fmla="*/ 5163 h 5290"/>
              <a:gd name="connsiteX5" fmla="*/ 4463 w 5724"/>
              <a:gd name="connsiteY5" fmla="*/ 3503 h 5290"/>
              <a:gd name="connsiteX6" fmla="*/ 2982 w 5724"/>
              <a:gd name="connsiteY6" fmla="*/ 2966 h 5290"/>
              <a:gd name="connsiteX7" fmla="*/ 2297 w 5724"/>
              <a:gd name="connsiteY7" fmla="*/ 1540 h 5290"/>
              <a:gd name="connsiteX8" fmla="*/ 413 w 5724"/>
              <a:gd name="connsiteY8" fmla="*/ 991 h 5290"/>
              <a:gd name="connsiteX9" fmla="*/ 226 w 5724"/>
              <a:gd name="connsiteY9" fmla="*/ 6 h 5290"/>
              <a:gd name="connsiteX10" fmla="*/ 235 w 5724"/>
              <a:gd name="connsiteY10" fmla="*/ 0 h 5290"/>
              <a:gd name="connsiteX0-1" fmla="*/ 330 w 9919"/>
              <a:gd name="connsiteY0-2" fmla="*/ 0 h 10000"/>
              <a:gd name="connsiteX1-3" fmla="*/ 9919 w 9919"/>
              <a:gd name="connsiteY1-4" fmla="*/ 0 h 10000"/>
              <a:gd name="connsiteX2-5" fmla="*/ 9919 w 9919"/>
              <a:gd name="connsiteY2-6" fmla="*/ 10000 h 10000"/>
              <a:gd name="connsiteX3-7" fmla="*/ 9818 w 9919"/>
              <a:gd name="connsiteY3-8" fmla="*/ 9966 h 10000"/>
              <a:gd name="connsiteX4-9" fmla="*/ 9281 w 9919"/>
              <a:gd name="connsiteY4-10" fmla="*/ 9760 h 10000"/>
              <a:gd name="connsiteX5-11" fmla="*/ 7716 w 9919"/>
              <a:gd name="connsiteY5-12" fmla="*/ 6622 h 10000"/>
              <a:gd name="connsiteX6-13" fmla="*/ 5129 w 9919"/>
              <a:gd name="connsiteY6-14" fmla="*/ 5607 h 10000"/>
              <a:gd name="connsiteX7-15" fmla="*/ 3932 w 9919"/>
              <a:gd name="connsiteY7-16" fmla="*/ 2911 h 10000"/>
              <a:gd name="connsiteX8-17" fmla="*/ 932 w 9919"/>
              <a:gd name="connsiteY8-18" fmla="*/ 2336 h 10000"/>
              <a:gd name="connsiteX9-19" fmla="*/ 314 w 9919"/>
              <a:gd name="connsiteY9-20" fmla="*/ 11 h 10000"/>
              <a:gd name="connsiteX10-21" fmla="*/ 330 w 9919"/>
              <a:gd name="connsiteY10-22" fmla="*/ 0 h 10000"/>
              <a:gd name="connsiteX0-23" fmla="*/ 332 w 9999"/>
              <a:gd name="connsiteY0-24" fmla="*/ 0 h 10000"/>
              <a:gd name="connsiteX1-25" fmla="*/ 9999 w 9999"/>
              <a:gd name="connsiteY1-26" fmla="*/ 0 h 10000"/>
              <a:gd name="connsiteX2-27" fmla="*/ 9999 w 9999"/>
              <a:gd name="connsiteY2-28" fmla="*/ 10000 h 10000"/>
              <a:gd name="connsiteX3-29" fmla="*/ 9897 w 9999"/>
              <a:gd name="connsiteY3-30" fmla="*/ 9966 h 10000"/>
              <a:gd name="connsiteX4-31" fmla="*/ 9356 w 9999"/>
              <a:gd name="connsiteY4-32" fmla="*/ 9760 h 10000"/>
              <a:gd name="connsiteX5-33" fmla="*/ 7778 w 9999"/>
              <a:gd name="connsiteY5-34" fmla="*/ 6622 h 10000"/>
              <a:gd name="connsiteX6-35" fmla="*/ 5170 w 9999"/>
              <a:gd name="connsiteY6-36" fmla="*/ 5977 h 10000"/>
              <a:gd name="connsiteX7-37" fmla="*/ 3963 w 9999"/>
              <a:gd name="connsiteY7-38" fmla="*/ 2911 h 10000"/>
              <a:gd name="connsiteX8-39" fmla="*/ 939 w 9999"/>
              <a:gd name="connsiteY8-40" fmla="*/ 2336 h 10000"/>
              <a:gd name="connsiteX9-41" fmla="*/ 316 w 9999"/>
              <a:gd name="connsiteY9-42" fmla="*/ 11 h 10000"/>
              <a:gd name="connsiteX10-43" fmla="*/ 332 w 9999"/>
              <a:gd name="connsiteY10-44" fmla="*/ 0 h 10000"/>
              <a:gd name="connsiteX0-45" fmla="*/ 332 w 10000"/>
              <a:gd name="connsiteY0-46" fmla="*/ 0 h 10000"/>
              <a:gd name="connsiteX1-47" fmla="*/ 10000 w 10000"/>
              <a:gd name="connsiteY1-48" fmla="*/ 0 h 10000"/>
              <a:gd name="connsiteX2-49" fmla="*/ 10000 w 10000"/>
              <a:gd name="connsiteY2-50" fmla="*/ 10000 h 10000"/>
              <a:gd name="connsiteX3-51" fmla="*/ 9898 w 10000"/>
              <a:gd name="connsiteY3-52" fmla="*/ 9966 h 10000"/>
              <a:gd name="connsiteX4-53" fmla="*/ 9357 w 10000"/>
              <a:gd name="connsiteY4-54" fmla="*/ 9760 h 10000"/>
              <a:gd name="connsiteX5-55" fmla="*/ 7779 w 10000"/>
              <a:gd name="connsiteY5-56" fmla="*/ 6622 h 10000"/>
              <a:gd name="connsiteX6-57" fmla="*/ 5171 w 10000"/>
              <a:gd name="connsiteY6-58" fmla="*/ 5977 h 10000"/>
              <a:gd name="connsiteX7-59" fmla="*/ 3159 w 10000"/>
              <a:gd name="connsiteY7-60" fmla="*/ 3244 h 10000"/>
              <a:gd name="connsiteX8-61" fmla="*/ 939 w 10000"/>
              <a:gd name="connsiteY8-62" fmla="*/ 2336 h 10000"/>
              <a:gd name="connsiteX9-63" fmla="*/ 316 w 10000"/>
              <a:gd name="connsiteY9-64" fmla="*/ 11 h 10000"/>
              <a:gd name="connsiteX10-65" fmla="*/ 332 w 10000"/>
              <a:gd name="connsiteY10-66" fmla="*/ 0 h 10000"/>
              <a:gd name="connsiteX0-67" fmla="*/ 414 w 10000"/>
              <a:gd name="connsiteY0-68" fmla="*/ 0 h 10458"/>
              <a:gd name="connsiteX1-69" fmla="*/ 10000 w 10000"/>
              <a:gd name="connsiteY1-70" fmla="*/ 458 h 10458"/>
              <a:gd name="connsiteX2-71" fmla="*/ 10000 w 10000"/>
              <a:gd name="connsiteY2-72" fmla="*/ 10458 h 10458"/>
              <a:gd name="connsiteX3-73" fmla="*/ 9898 w 10000"/>
              <a:gd name="connsiteY3-74" fmla="*/ 10424 h 10458"/>
              <a:gd name="connsiteX4-75" fmla="*/ 9357 w 10000"/>
              <a:gd name="connsiteY4-76" fmla="*/ 10218 h 10458"/>
              <a:gd name="connsiteX5-77" fmla="*/ 7779 w 10000"/>
              <a:gd name="connsiteY5-78" fmla="*/ 7080 h 10458"/>
              <a:gd name="connsiteX6-79" fmla="*/ 5171 w 10000"/>
              <a:gd name="connsiteY6-80" fmla="*/ 6435 h 10458"/>
              <a:gd name="connsiteX7-81" fmla="*/ 3159 w 10000"/>
              <a:gd name="connsiteY7-82" fmla="*/ 3702 h 10458"/>
              <a:gd name="connsiteX8-83" fmla="*/ 939 w 10000"/>
              <a:gd name="connsiteY8-84" fmla="*/ 2794 h 10458"/>
              <a:gd name="connsiteX9-85" fmla="*/ 316 w 10000"/>
              <a:gd name="connsiteY9-86" fmla="*/ 469 h 10458"/>
              <a:gd name="connsiteX10-87" fmla="*/ 414 w 10000"/>
              <a:gd name="connsiteY10-88" fmla="*/ 0 h 10458"/>
              <a:gd name="connsiteX0-89" fmla="*/ 639 w 10225"/>
              <a:gd name="connsiteY0-90" fmla="*/ 0 h 10458"/>
              <a:gd name="connsiteX1-91" fmla="*/ 10225 w 10225"/>
              <a:gd name="connsiteY1-92" fmla="*/ 458 h 10458"/>
              <a:gd name="connsiteX2-93" fmla="*/ 10225 w 10225"/>
              <a:gd name="connsiteY2-94" fmla="*/ 10458 h 10458"/>
              <a:gd name="connsiteX3-95" fmla="*/ 10123 w 10225"/>
              <a:gd name="connsiteY3-96" fmla="*/ 10424 h 10458"/>
              <a:gd name="connsiteX4-97" fmla="*/ 9582 w 10225"/>
              <a:gd name="connsiteY4-98" fmla="*/ 10218 h 10458"/>
              <a:gd name="connsiteX5-99" fmla="*/ 8004 w 10225"/>
              <a:gd name="connsiteY5-100" fmla="*/ 7080 h 10458"/>
              <a:gd name="connsiteX6-101" fmla="*/ 5396 w 10225"/>
              <a:gd name="connsiteY6-102" fmla="*/ 6435 h 10458"/>
              <a:gd name="connsiteX7-103" fmla="*/ 3384 w 10225"/>
              <a:gd name="connsiteY7-104" fmla="*/ 3702 h 10458"/>
              <a:gd name="connsiteX8-105" fmla="*/ 1164 w 10225"/>
              <a:gd name="connsiteY8-106" fmla="*/ 2794 h 10458"/>
              <a:gd name="connsiteX9-107" fmla="*/ 639 w 10225"/>
              <a:gd name="connsiteY9-108" fmla="*/ 0 h 10458"/>
              <a:gd name="connsiteX0-109" fmla="*/ 676 w 10111"/>
              <a:gd name="connsiteY0-110" fmla="*/ 0 h 10125"/>
              <a:gd name="connsiteX1-111" fmla="*/ 10111 w 10111"/>
              <a:gd name="connsiteY1-112" fmla="*/ 125 h 10125"/>
              <a:gd name="connsiteX2-113" fmla="*/ 10111 w 10111"/>
              <a:gd name="connsiteY2-114" fmla="*/ 10125 h 10125"/>
              <a:gd name="connsiteX3-115" fmla="*/ 10009 w 10111"/>
              <a:gd name="connsiteY3-116" fmla="*/ 10091 h 10125"/>
              <a:gd name="connsiteX4-117" fmla="*/ 9468 w 10111"/>
              <a:gd name="connsiteY4-118" fmla="*/ 9885 h 10125"/>
              <a:gd name="connsiteX5-119" fmla="*/ 7890 w 10111"/>
              <a:gd name="connsiteY5-120" fmla="*/ 6747 h 10125"/>
              <a:gd name="connsiteX6-121" fmla="*/ 5282 w 10111"/>
              <a:gd name="connsiteY6-122" fmla="*/ 6102 h 10125"/>
              <a:gd name="connsiteX7-123" fmla="*/ 3270 w 10111"/>
              <a:gd name="connsiteY7-124" fmla="*/ 3369 h 10125"/>
              <a:gd name="connsiteX8-125" fmla="*/ 1050 w 10111"/>
              <a:gd name="connsiteY8-126" fmla="*/ 2461 h 10125"/>
              <a:gd name="connsiteX9-127" fmla="*/ 676 w 10111"/>
              <a:gd name="connsiteY9-128" fmla="*/ 0 h 10125"/>
              <a:gd name="connsiteX0-129" fmla="*/ 676 w 10111"/>
              <a:gd name="connsiteY0-130" fmla="*/ 0 h 10028"/>
              <a:gd name="connsiteX1-131" fmla="*/ 10111 w 10111"/>
              <a:gd name="connsiteY1-132" fmla="*/ 28 h 10028"/>
              <a:gd name="connsiteX2-133" fmla="*/ 10111 w 10111"/>
              <a:gd name="connsiteY2-134" fmla="*/ 10028 h 10028"/>
              <a:gd name="connsiteX3-135" fmla="*/ 10009 w 10111"/>
              <a:gd name="connsiteY3-136" fmla="*/ 9994 h 10028"/>
              <a:gd name="connsiteX4-137" fmla="*/ 9468 w 10111"/>
              <a:gd name="connsiteY4-138" fmla="*/ 9788 h 10028"/>
              <a:gd name="connsiteX5-139" fmla="*/ 7890 w 10111"/>
              <a:gd name="connsiteY5-140" fmla="*/ 6650 h 10028"/>
              <a:gd name="connsiteX6-141" fmla="*/ 5282 w 10111"/>
              <a:gd name="connsiteY6-142" fmla="*/ 6005 h 10028"/>
              <a:gd name="connsiteX7-143" fmla="*/ 3270 w 10111"/>
              <a:gd name="connsiteY7-144" fmla="*/ 3272 h 10028"/>
              <a:gd name="connsiteX8-145" fmla="*/ 1050 w 10111"/>
              <a:gd name="connsiteY8-146" fmla="*/ 2364 h 10028"/>
              <a:gd name="connsiteX9-147" fmla="*/ 676 w 10111"/>
              <a:gd name="connsiteY9-148" fmla="*/ 0 h 10028"/>
              <a:gd name="connsiteX0-149" fmla="*/ 220 w 9655"/>
              <a:gd name="connsiteY0-150" fmla="*/ 0 h 10028"/>
              <a:gd name="connsiteX1-151" fmla="*/ 9655 w 9655"/>
              <a:gd name="connsiteY1-152" fmla="*/ 28 h 10028"/>
              <a:gd name="connsiteX2-153" fmla="*/ 9655 w 9655"/>
              <a:gd name="connsiteY2-154" fmla="*/ 10028 h 10028"/>
              <a:gd name="connsiteX3-155" fmla="*/ 9553 w 9655"/>
              <a:gd name="connsiteY3-156" fmla="*/ 9994 h 10028"/>
              <a:gd name="connsiteX4-157" fmla="*/ 9012 w 9655"/>
              <a:gd name="connsiteY4-158" fmla="*/ 9788 h 10028"/>
              <a:gd name="connsiteX5-159" fmla="*/ 7434 w 9655"/>
              <a:gd name="connsiteY5-160" fmla="*/ 6650 h 10028"/>
              <a:gd name="connsiteX6-161" fmla="*/ 4826 w 9655"/>
              <a:gd name="connsiteY6-162" fmla="*/ 6005 h 10028"/>
              <a:gd name="connsiteX7-163" fmla="*/ 2814 w 9655"/>
              <a:gd name="connsiteY7-164" fmla="*/ 3272 h 10028"/>
              <a:gd name="connsiteX8-165" fmla="*/ 594 w 9655"/>
              <a:gd name="connsiteY8-166" fmla="*/ 2364 h 10028"/>
              <a:gd name="connsiteX9-167" fmla="*/ 220 w 9655"/>
              <a:gd name="connsiteY9-168" fmla="*/ 0 h 10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9655" h="10028">
                <a:moveTo>
                  <a:pt x="220" y="0"/>
                </a:moveTo>
                <a:lnTo>
                  <a:pt x="9655" y="28"/>
                </a:lnTo>
                <a:lnTo>
                  <a:pt x="9655" y="10028"/>
                </a:lnTo>
                <a:lnTo>
                  <a:pt x="9553" y="9994"/>
                </a:lnTo>
                <a:cubicBezTo>
                  <a:pt x="9338" y="9918"/>
                  <a:pt x="9155" y="9847"/>
                  <a:pt x="9012" y="9788"/>
                </a:cubicBezTo>
                <a:cubicBezTo>
                  <a:pt x="7887" y="9310"/>
                  <a:pt x="8132" y="7281"/>
                  <a:pt x="7434" y="6650"/>
                </a:cubicBezTo>
                <a:cubicBezTo>
                  <a:pt x="6736" y="6020"/>
                  <a:pt x="5596" y="6568"/>
                  <a:pt x="4826" y="6005"/>
                </a:cubicBezTo>
                <a:cubicBezTo>
                  <a:pt x="4056" y="5442"/>
                  <a:pt x="3519" y="3879"/>
                  <a:pt x="2814" y="3272"/>
                </a:cubicBezTo>
                <a:cubicBezTo>
                  <a:pt x="2109" y="2665"/>
                  <a:pt x="1438" y="3049"/>
                  <a:pt x="594" y="2364"/>
                </a:cubicBezTo>
                <a:cubicBezTo>
                  <a:pt x="137" y="1747"/>
                  <a:pt x="-262" y="1319"/>
                  <a:pt x="220" y="0"/>
                </a:cubicBezTo>
                <a:close/>
              </a:path>
            </a:pathLst>
          </a:custGeom>
          <a:solidFill>
            <a:schemeClr val="lt1"/>
          </a:solidFill>
          <a:ln>
            <a:noFill/>
          </a:ln>
          <a:effectLst>
            <a:outerShdw blurRad="254000" dist="38100" dir="13500000" algn="br" rotWithShape="0">
              <a:schemeClr val="dk1">
                <a:lumMod val="65000"/>
                <a:lumOff val="3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思源黑体 CN Light" panose="020B0300000000000000" pitchFamily="34" charset="-122"/>
              <a:ea typeface="思源黑体 CN Light" panose="020B0300000000000000" pitchFamily="34" charset="-122"/>
            </a:endParaRPr>
          </a:p>
        </p:txBody>
      </p:sp>
      <p:sp>
        <p:nvSpPr>
          <p:cNvPr id="17" name="文本框 16"/>
          <p:cNvSpPr txBox="1"/>
          <p:nvPr>
            <p:custDataLst>
              <p:tags r:id="rId5"/>
            </p:custDataLst>
          </p:nvPr>
        </p:nvSpPr>
        <p:spPr>
          <a:xfrm flipH="1">
            <a:off x="792350" y="2364968"/>
            <a:ext cx="6618880" cy="31692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0" b="0" i="0" u="none" strike="noStrike" kern="1200" cap="none" spc="0" normalizeH="0" baseline="0" noProof="0" dirty="0">
                <a:ln>
                  <a:noFill/>
                </a:ln>
                <a:solidFill>
                  <a:schemeClr val="lt1">
                    <a:lumMod val="95000"/>
                    <a:alpha val="50000"/>
                  </a:schemeClr>
                </a:solidFill>
                <a:effectLst/>
                <a:uLnTx/>
                <a:uFillTx/>
                <a:latin typeface="站酷庆科黄油体" panose="02000803000000020004" pitchFamily="2" charset="-122"/>
                <a:ea typeface="站酷庆科黄油体" panose="02000803000000020004"/>
              </a:rPr>
              <a:t>2022</a:t>
            </a:r>
            <a:endParaRPr kumimoji="0" lang="en-US" altLang="zh-CN" sz="20000" b="0" i="0" u="none" strike="noStrike" kern="1200" cap="none" spc="0" normalizeH="0" baseline="0" noProof="0" dirty="0">
              <a:ln>
                <a:noFill/>
              </a:ln>
              <a:solidFill>
                <a:schemeClr val="lt1">
                  <a:lumMod val="95000"/>
                  <a:alpha val="50000"/>
                </a:schemeClr>
              </a:solidFill>
              <a:effectLst/>
              <a:uLnTx/>
              <a:uFillTx/>
              <a:latin typeface="站酷庆科黄油体" panose="02000803000000020004" pitchFamily="2" charset="-122"/>
              <a:ea typeface="站酷庆科黄油体" panose="02000803000000020004"/>
            </a:endParaRPr>
          </a:p>
        </p:txBody>
      </p:sp>
      <p:grpSp>
        <p:nvGrpSpPr>
          <p:cNvPr id="2321" name="组合 2320"/>
          <p:cNvGrpSpPr/>
          <p:nvPr/>
        </p:nvGrpSpPr>
        <p:grpSpPr>
          <a:xfrm flipH="1">
            <a:off x="19449" y="2836315"/>
            <a:ext cx="2093260" cy="2093260"/>
            <a:chOff x="14965833" y="2911022"/>
            <a:chExt cx="2093260" cy="2093260"/>
          </a:xfrm>
        </p:grpSpPr>
        <p:grpSp>
          <p:nvGrpSpPr>
            <p:cNvPr id="2114" name="组合 2113"/>
            <p:cNvGrpSpPr/>
            <p:nvPr/>
          </p:nvGrpSpPr>
          <p:grpSpPr>
            <a:xfrm flipH="1">
              <a:off x="16940532" y="2911022"/>
              <a:ext cx="118561" cy="1052672"/>
              <a:chOff x="7772902" y="6204903"/>
              <a:chExt cx="228098" cy="2025225"/>
            </a:xfrm>
          </p:grpSpPr>
          <p:sp>
            <p:nvSpPr>
              <p:cNvPr id="2115" name="椭圆 2114"/>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116" name="椭圆 2115"/>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117" name="椭圆 2116"/>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118" name="椭圆 2117"/>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119" name="椭圆 2118"/>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120" name="椭圆 2119"/>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121" name="椭圆 2120"/>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122" name="椭圆 2121"/>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2207" name="组合 2206"/>
            <p:cNvGrpSpPr/>
            <p:nvPr/>
          </p:nvGrpSpPr>
          <p:grpSpPr>
            <a:xfrm rot="19200000" flipH="1">
              <a:off x="15971437" y="3263744"/>
              <a:ext cx="118561" cy="1052672"/>
              <a:chOff x="7772902" y="6204903"/>
              <a:chExt cx="228098" cy="2025225"/>
            </a:xfrm>
          </p:grpSpPr>
          <p:sp>
            <p:nvSpPr>
              <p:cNvPr id="2208" name="椭圆 2207"/>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09" name="椭圆 2208"/>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10" name="椭圆 2209"/>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11" name="椭圆 2210"/>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12" name="椭圆 2211"/>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13" name="椭圆 2212"/>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14" name="椭圆 2213"/>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15" name="椭圆 2214"/>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2220" name="组合 2219"/>
            <p:cNvGrpSpPr/>
            <p:nvPr/>
          </p:nvGrpSpPr>
          <p:grpSpPr>
            <a:xfrm rot="19800000" flipH="1">
              <a:off x="16186710" y="3113007"/>
              <a:ext cx="118561" cy="1052672"/>
              <a:chOff x="7772902" y="6204903"/>
              <a:chExt cx="228098" cy="2025225"/>
            </a:xfrm>
          </p:grpSpPr>
          <p:sp>
            <p:nvSpPr>
              <p:cNvPr id="2221" name="椭圆 2220"/>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22" name="椭圆 2221"/>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23" name="椭圆 2222"/>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24" name="椭圆 2223"/>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25" name="椭圆 2224"/>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26" name="椭圆 2225"/>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27" name="椭圆 2226"/>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28" name="椭圆 2227"/>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2233" name="组合 2232"/>
            <p:cNvGrpSpPr/>
            <p:nvPr/>
          </p:nvGrpSpPr>
          <p:grpSpPr>
            <a:xfrm rot="20400000" flipH="1">
              <a:off x="16424887" y="3001944"/>
              <a:ext cx="118561" cy="1052672"/>
              <a:chOff x="7772902" y="6204903"/>
              <a:chExt cx="228098" cy="2025225"/>
            </a:xfrm>
          </p:grpSpPr>
          <p:sp>
            <p:nvSpPr>
              <p:cNvPr id="2234" name="椭圆 2233"/>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35" name="椭圆 2234"/>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36" name="椭圆 2235"/>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37" name="椭圆 2236"/>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38" name="椭圆 2237"/>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39" name="椭圆 2238"/>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40" name="椭圆 2239"/>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41" name="椭圆 2240"/>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2246" name="组合 2245"/>
            <p:cNvGrpSpPr/>
            <p:nvPr/>
          </p:nvGrpSpPr>
          <p:grpSpPr>
            <a:xfrm rot="21000000" flipH="1">
              <a:off x="16678732" y="2933926"/>
              <a:ext cx="118561" cy="1052672"/>
              <a:chOff x="7772902" y="6204903"/>
              <a:chExt cx="228098" cy="2025225"/>
            </a:xfrm>
          </p:grpSpPr>
          <p:sp>
            <p:nvSpPr>
              <p:cNvPr id="2247" name="椭圆 2246"/>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48" name="椭圆 2247"/>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49" name="椭圆 2248"/>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50" name="椭圆 2249"/>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51" name="椭圆 2250"/>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52" name="椭圆 2251"/>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53" name="椭圆 2252"/>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54" name="椭圆 2253"/>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2259" name="组合 2258"/>
            <p:cNvGrpSpPr/>
            <p:nvPr/>
          </p:nvGrpSpPr>
          <p:grpSpPr>
            <a:xfrm rot="17400000" flipH="1">
              <a:off x="15523810" y="3903021"/>
              <a:ext cx="118561" cy="1052672"/>
              <a:chOff x="7772902" y="6204903"/>
              <a:chExt cx="228098" cy="2025225"/>
            </a:xfrm>
          </p:grpSpPr>
          <p:sp>
            <p:nvSpPr>
              <p:cNvPr id="2260" name="椭圆 2259"/>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61" name="椭圆 2260"/>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62" name="椭圆 2261"/>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63" name="椭圆 2262"/>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64" name="椭圆 2263"/>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65" name="椭圆 2264"/>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66" name="椭圆 2265"/>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67" name="椭圆 2266"/>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2272" name="组合 2271"/>
            <p:cNvGrpSpPr/>
            <p:nvPr/>
          </p:nvGrpSpPr>
          <p:grpSpPr>
            <a:xfrm rot="18000000" flipH="1">
              <a:off x="15634874" y="3664844"/>
              <a:ext cx="118561" cy="1052672"/>
              <a:chOff x="7772902" y="6204903"/>
              <a:chExt cx="228098" cy="2025225"/>
            </a:xfrm>
          </p:grpSpPr>
          <p:sp>
            <p:nvSpPr>
              <p:cNvPr id="2273" name="椭圆 2272"/>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74" name="椭圆 2273"/>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75" name="椭圆 2274"/>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76" name="椭圆 2275"/>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77" name="椭圆 2276"/>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78" name="椭圆 2277"/>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79" name="椭圆 2278"/>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80" name="椭圆 2279"/>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2285" name="组合 2284"/>
            <p:cNvGrpSpPr/>
            <p:nvPr/>
          </p:nvGrpSpPr>
          <p:grpSpPr>
            <a:xfrm rot="18600000" flipH="1">
              <a:off x="15785610" y="3449571"/>
              <a:ext cx="118561" cy="1052672"/>
              <a:chOff x="7772902" y="6204903"/>
              <a:chExt cx="228098" cy="2025225"/>
            </a:xfrm>
          </p:grpSpPr>
          <p:sp>
            <p:nvSpPr>
              <p:cNvPr id="2286" name="椭圆 2285"/>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87" name="椭圆 2286"/>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88" name="椭圆 2287"/>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89" name="椭圆 2288"/>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90" name="椭圆 2289"/>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91" name="椭圆 2290"/>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92" name="椭圆 2291"/>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93" name="椭圆 2292"/>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2298" name="组合 2297"/>
            <p:cNvGrpSpPr/>
            <p:nvPr/>
          </p:nvGrpSpPr>
          <p:grpSpPr>
            <a:xfrm rot="16200000" flipH="1">
              <a:off x="15432888" y="4418666"/>
              <a:ext cx="118561" cy="1052672"/>
              <a:chOff x="7772902" y="6204903"/>
              <a:chExt cx="228098" cy="2025225"/>
            </a:xfrm>
          </p:grpSpPr>
          <p:sp>
            <p:nvSpPr>
              <p:cNvPr id="2299" name="椭圆 2298"/>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00" name="椭圆 2299"/>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01" name="椭圆 2300"/>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02" name="椭圆 2301"/>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03" name="椭圆 2302"/>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04" name="椭圆 2303"/>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05" name="椭圆 2304"/>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06" name="椭圆 2305"/>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2311" name="组合 2310"/>
            <p:cNvGrpSpPr/>
            <p:nvPr/>
          </p:nvGrpSpPr>
          <p:grpSpPr>
            <a:xfrm rot="16800000" flipH="1">
              <a:off x="15455792" y="4156866"/>
              <a:ext cx="118561" cy="1052672"/>
              <a:chOff x="7772902" y="6204903"/>
              <a:chExt cx="228098" cy="2025225"/>
            </a:xfrm>
          </p:grpSpPr>
          <p:sp>
            <p:nvSpPr>
              <p:cNvPr id="2312" name="椭圆 2311"/>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13" name="椭圆 2312"/>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14" name="椭圆 2313"/>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15" name="椭圆 2314"/>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16" name="椭圆 2315"/>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17" name="椭圆 2316"/>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18" name="椭圆 2317"/>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19" name="椭圆 2318"/>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sp>
        <p:nvSpPr>
          <p:cNvPr id="2322" name="不完整圆 2321"/>
          <p:cNvSpPr/>
          <p:nvPr/>
        </p:nvSpPr>
        <p:spPr>
          <a:xfrm flipH="1">
            <a:off x="-741844" y="4209040"/>
            <a:ext cx="1467311" cy="1467311"/>
          </a:xfrm>
          <a:prstGeom prst="pie">
            <a:avLst>
              <a:gd name="adj1" fmla="val 10800000"/>
              <a:gd name="adj2" fmla="val 16200000"/>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26" name="矩形 2325"/>
          <p:cNvSpPr/>
          <p:nvPr>
            <p:custDataLst>
              <p:tags r:id="rId6"/>
            </p:custDataLst>
          </p:nvPr>
        </p:nvSpPr>
        <p:spPr>
          <a:xfrm flipH="1">
            <a:off x="725151" y="6399125"/>
            <a:ext cx="580573" cy="3600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nvGrpSpPr>
          <p:cNvPr id="2" name="组合 1"/>
          <p:cNvGrpSpPr/>
          <p:nvPr/>
        </p:nvGrpSpPr>
        <p:grpSpPr>
          <a:xfrm>
            <a:off x="609547" y="2787143"/>
            <a:ext cx="7794625" cy="1762757"/>
            <a:chOff x="609547" y="2787143"/>
            <a:chExt cx="7794625" cy="1762757"/>
          </a:xfrm>
        </p:grpSpPr>
        <p:sp>
          <p:nvSpPr>
            <p:cNvPr id="16" name="文本框 15"/>
            <p:cNvSpPr txBox="1"/>
            <p:nvPr/>
          </p:nvSpPr>
          <p:spPr>
            <a:xfrm>
              <a:off x="609547" y="2787143"/>
              <a:ext cx="7794625" cy="15684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gradFill>
                    <a:gsLst>
                      <a:gs pos="100000">
                        <a:schemeClr val="accent1"/>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rPr>
                <a:t>专精特新资本市场一站式</a:t>
              </a:r>
              <a:r>
                <a:rPr kumimoji="0" lang="zh-CN" altLang="en-US" sz="4800" b="0" i="0" u="none" strike="noStrike" kern="1200" cap="none" spc="0" normalizeH="0" baseline="0" noProof="0" dirty="0">
                  <a:ln>
                    <a:noFill/>
                  </a:ln>
                  <a:gradFill>
                    <a:gsLst>
                      <a:gs pos="100000">
                        <a:schemeClr val="accent1"/>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rPr>
                <a:t>服务平台方案</a:t>
              </a:r>
              <a:endParaRPr kumimoji="0" lang="zh-CN" altLang="en-US" sz="4800" b="0" i="0" u="none" strike="noStrike" kern="1200" cap="none" spc="0" normalizeH="0" baseline="0" noProof="0" dirty="0">
                <a:ln>
                  <a:noFill/>
                </a:ln>
                <a:gradFill>
                  <a:gsLst>
                    <a:gs pos="100000">
                      <a:schemeClr val="accent1"/>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endParaRPr>
            </a:p>
          </p:txBody>
        </p:sp>
        <p:cxnSp>
          <p:nvCxnSpPr>
            <p:cNvPr id="11" name="直接连接符 10"/>
            <p:cNvCxnSpPr/>
            <p:nvPr>
              <p:custDataLst>
                <p:tags r:id="rId7"/>
              </p:custDataLst>
            </p:nvPr>
          </p:nvCxnSpPr>
          <p:spPr>
            <a:xfrm>
              <a:off x="720211" y="4549900"/>
              <a:ext cx="5879841" cy="0"/>
            </a:xfrm>
            <a:prstGeom prst="line">
              <a:avLst/>
            </a:prstGeom>
            <a:ln>
              <a:solidFill>
                <a:schemeClr val="dk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3" name="图片 2" descr="07bfbcea14553d718d87abd377dce1e"/>
          <p:cNvPicPr>
            <a:picLocks noChangeAspect="1"/>
          </p:cNvPicPr>
          <p:nvPr/>
        </p:nvPicPr>
        <p:blipFill>
          <a:blip r:embed="rId8"/>
          <a:srcRect l="14973" t="-408" r="13898" b="408"/>
          <a:stretch>
            <a:fillRect/>
          </a:stretch>
        </p:blipFill>
        <p:spPr>
          <a:xfrm>
            <a:off x="8194040" y="3013710"/>
            <a:ext cx="3518535" cy="3552825"/>
          </a:xfrm>
          <a:prstGeom prst="ellipse">
            <a:avLst/>
          </a:prstGeom>
        </p:spPr>
      </p:pic>
      <p:sp>
        <p:nvSpPr>
          <p:cNvPr id="9" name="文本框 8"/>
          <p:cNvSpPr txBox="1"/>
          <p:nvPr>
            <p:custDataLst>
              <p:tags r:id="rId9"/>
            </p:custDataLst>
          </p:nvPr>
        </p:nvSpPr>
        <p:spPr>
          <a:xfrm>
            <a:off x="980381" y="5091569"/>
            <a:ext cx="3910988" cy="922020"/>
          </a:xfrm>
          <a:prstGeom prst="rect">
            <a:avLst/>
          </a:prstGeom>
          <a:noFill/>
        </p:spPr>
        <p:txBody>
          <a:bodyPr wrap="square">
            <a:spAutoFit/>
          </a:bodyPr>
          <a:p>
            <a:pPr algn="ctr">
              <a:lnSpc>
                <a:spcPct val="150000"/>
              </a:lnSpc>
            </a:pPr>
            <a:r>
              <a:rPr lang="zh-CN" altLang="en-US" sz="2000" b="1" kern="0" dirty="0">
                <a:solidFill>
                  <a:schemeClr val="lt1"/>
                </a:solidFill>
                <a:latin typeface="楷体" panose="02010609060101010101" pitchFamily="49" charset="-122"/>
                <a:ea typeface="楷体" panose="02010609060101010101" pitchFamily="49" charset="-122"/>
                <a:cs typeface="+mn-ea"/>
                <a:sym typeface="+mn-lt"/>
              </a:rPr>
              <a:t>蓝源产融集团</a:t>
            </a:r>
            <a:endParaRPr lang="en-US" altLang="zh-CN" sz="2000" b="1" kern="0" dirty="0">
              <a:solidFill>
                <a:schemeClr val="lt1"/>
              </a:solidFill>
              <a:latin typeface="楷体" panose="02010609060101010101" pitchFamily="49" charset="-122"/>
              <a:ea typeface="楷体" panose="02010609060101010101" pitchFamily="49" charset="-122"/>
              <a:cs typeface="+mn-ea"/>
              <a:sym typeface="+mn-lt"/>
            </a:endParaRPr>
          </a:p>
          <a:p>
            <a:pPr algn="ctr">
              <a:lnSpc>
                <a:spcPct val="150000"/>
              </a:lnSpc>
            </a:pPr>
            <a:r>
              <a:rPr lang="en-US" altLang="zh-CN" sz="1600" b="1" kern="0" dirty="0">
                <a:solidFill>
                  <a:schemeClr val="lt1"/>
                </a:solidFill>
                <a:latin typeface="楷体" panose="02010609060101010101" pitchFamily="49" charset="-122"/>
                <a:ea typeface="楷体" panose="02010609060101010101" pitchFamily="49" charset="-122"/>
                <a:cs typeface="+mn-ea"/>
                <a:sym typeface="+mn-lt"/>
              </a:rPr>
              <a:t>2022</a:t>
            </a:r>
            <a:r>
              <a:rPr lang="zh-CN" altLang="en-US" sz="1600" b="1" kern="0" dirty="0">
                <a:solidFill>
                  <a:schemeClr val="lt1"/>
                </a:solidFill>
                <a:latin typeface="楷体" panose="02010609060101010101" pitchFamily="49" charset="-122"/>
                <a:ea typeface="楷体" panose="02010609060101010101" pitchFamily="49" charset="-122"/>
                <a:cs typeface="+mn-ea"/>
                <a:sym typeface="+mn-lt"/>
              </a:rPr>
              <a:t>年</a:t>
            </a:r>
            <a:r>
              <a:rPr lang="en-US" altLang="zh-CN" sz="1600" b="1" kern="0" dirty="0">
                <a:solidFill>
                  <a:schemeClr val="lt1"/>
                </a:solidFill>
                <a:latin typeface="楷体" panose="02010609060101010101" pitchFamily="49" charset="-122"/>
                <a:ea typeface="楷体" panose="02010609060101010101" pitchFamily="49" charset="-122"/>
                <a:cs typeface="+mn-ea"/>
                <a:sym typeface="+mn-lt"/>
              </a:rPr>
              <a:t>2</a:t>
            </a:r>
            <a:r>
              <a:rPr lang="zh-CN" altLang="en-US" sz="1600" b="1" kern="0" dirty="0">
                <a:solidFill>
                  <a:schemeClr val="lt1"/>
                </a:solidFill>
                <a:latin typeface="楷体" panose="02010609060101010101" pitchFamily="49" charset="-122"/>
                <a:ea typeface="楷体" panose="02010609060101010101" pitchFamily="49" charset="-122"/>
                <a:cs typeface="+mn-ea"/>
                <a:sym typeface="+mn-lt"/>
              </a:rPr>
              <a:t>月</a:t>
            </a:r>
            <a:endParaRPr lang="zh-CN" altLang="en-US" sz="1600" b="1" kern="0" dirty="0">
              <a:solidFill>
                <a:schemeClr val="lt1"/>
              </a:solidFill>
              <a:latin typeface="楷体" panose="02010609060101010101" pitchFamily="49" charset="-122"/>
              <a:ea typeface="楷体" panose="02010609060101010101" pitchFamily="49" charset="-122"/>
              <a:cs typeface="+mn-ea"/>
              <a:sym typeface="+mn-lt"/>
            </a:endParaRPr>
          </a:p>
        </p:txBody>
      </p:sp>
      <p:pic>
        <p:nvPicPr>
          <p:cNvPr id="2097153" name="图片 3" descr="蓝源资本"/>
          <p:cNvPicPr>
            <a:picLocks noChangeAspect="1"/>
          </p:cNvPicPr>
          <p:nvPr userDrawn="1"/>
        </p:nvPicPr>
        <p:blipFill>
          <a:blip r:embed="rId10" cstate="print"/>
          <a:stretch>
            <a:fillRect/>
          </a:stretch>
        </p:blipFill>
        <p:spPr>
          <a:xfrm>
            <a:off x="732790" y="1781175"/>
            <a:ext cx="2552700" cy="5835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直角三角形 3"/>
          <p:cNvSpPr/>
          <p:nvPr/>
        </p:nvSpPr>
        <p:spPr>
          <a:xfrm rot="5400000">
            <a:off x="105555" y="119494"/>
            <a:ext cx="274602" cy="273014"/>
          </a:xfrm>
          <a:prstGeom prst="rtTriangle">
            <a:avLst/>
          </a:prstGeom>
          <a:solidFill>
            <a:srgbClr val="0176AB"/>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6147" name="直角三角形 4"/>
          <p:cNvSpPr/>
          <p:nvPr/>
        </p:nvSpPr>
        <p:spPr>
          <a:xfrm rot="-5400000">
            <a:off x="11822319" y="6525493"/>
            <a:ext cx="273014" cy="273014"/>
          </a:xfrm>
          <a:prstGeom prst="rtTriangle">
            <a:avLst/>
          </a:prstGeom>
          <a:solidFill>
            <a:srgbClr val="0070C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cxnSp>
        <p:nvCxnSpPr>
          <p:cNvPr id="18" name="直接连接符 17"/>
          <p:cNvCxnSpPr/>
          <p:nvPr>
            <p:custDataLst>
              <p:tags r:id="rId1"/>
            </p:custDataLst>
          </p:nvPr>
        </p:nvCxnSpPr>
        <p:spPr>
          <a:xfrm>
            <a:off x="22382" y="783934"/>
            <a:ext cx="12142159" cy="0"/>
          </a:xfrm>
          <a:prstGeom prst="line">
            <a:avLst/>
          </a:prstGeom>
          <a:ln w="12700">
            <a:solidFill>
              <a:schemeClr val="dk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文本框 22"/>
          <p:cNvSpPr txBox="1"/>
          <p:nvPr/>
        </p:nvSpPr>
        <p:spPr>
          <a:xfrm>
            <a:off x="10567420" y="6525576"/>
            <a:ext cx="1261884"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蓝源数科集团</a:t>
            </a:r>
            <a:endPar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pic>
        <p:nvPicPr>
          <p:cNvPr id="25" name="图片 12"/>
          <p:cNvPicPr>
            <a:picLocks noChangeAspect="1" noChangeArrowheads="1"/>
          </p:cNvPicPr>
          <p:nvPr/>
        </p:nvPicPr>
        <p:blipFill>
          <a:blip r:embed="rId2" cstate="print"/>
          <a:srcRect/>
          <a:stretch>
            <a:fillRect/>
          </a:stretch>
        </p:blipFill>
        <p:spPr bwMode="auto">
          <a:xfrm>
            <a:off x="9989337" y="253885"/>
            <a:ext cx="1833144" cy="432048"/>
          </a:xfrm>
          <a:prstGeom prst="rect">
            <a:avLst/>
          </a:prstGeom>
          <a:noFill/>
          <a:ln w="9525">
            <a:noFill/>
            <a:bevel/>
          </a:ln>
        </p:spPr>
      </p:pic>
      <p:sp>
        <p:nvSpPr>
          <p:cNvPr id="29" name="矩形 28"/>
          <p:cNvSpPr/>
          <p:nvPr/>
        </p:nvSpPr>
        <p:spPr>
          <a:xfrm>
            <a:off x="433705" y="254000"/>
            <a:ext cx="7503795" cy="521970"/>
          </a:xfrm>
          <a:prstGeom prst="rect">
            <a:avLst/>
          </a:prstGeom>
        </p:spPr>
        <p:txBody>
          <a:bodyPr wrap="square">
            <a:spAutoFit/>
          </a:bodyPr>
          <a:p>
            <a:pPr algn="l" defTabSz="1218565">
              <a:spcBef>
                <a:spcPts val="0"/>
              </a:spcBef>
              <a:buSzPct val="25000"/>
            </a:pPr>
            <a:r>
              <a:rPr lang="zh-CN" altLang="en-US" sz="2800" b="1" dirty="0">
                <a:solidFill>
                  <a:schemeClr val="accent1"/>
                </a:solidFill>
                <a:latin typeface="微软雅黑" panose="020B0503020204020204" pitchFamily="34" charset="-122"/>
                <a:sym typeface="+mn-ea"/>
              </a:rPr>
              <a:t>平台投资优势</a:t>
            </a:r>
            <a:r>
              <a:rPr lang="en-US" altLang="zh-CN" sz="2800" b="1" dirty="0">
                <a:solidFill>
                  <a:schemeClr val="accent1"/>
                </a:solidFill>
                <a:latin typeface="微软雅黑" panose="020B0503020204020204" pitchFamily="34" charset="-122"/>
                <a:sym typeface="+mn-ea"/>
              </a:rPr>
              <a:t>——</a:t>
            </a:r>
            <a:r>
              <a:rPr lang="zh-CN" altLang="en-US" sz="2800" b="1" dirty="0">
                <a:solidFill>
                  <a:schemeClr val="accent1"/>
                </a:solidFill>
                <a:latin typeface="微软雅黑" panose="020B0503020204020204" pitchFamily="34" charset="-122"/>
                <a:sym typeface="+mn-ea"/>
              </a:rPr>
              <a:t>精准定位，双轮驱动</a:t>
            </a:r>
            <a:endParaRPr lang="zh-CN" altLang="en-US" sz="2800" b="1" dirty="0">
              <a:solidFill>
                <a:schemeClr val="accent1"/>
              </a:solidFill>
              <a:latin typeface="微软雅黑" panose="020B0503020204020204" pitchFamily="34" charset="-122"/>
              <a:ea typeface="+mj-ea"/>
              <a:cs typeface="+mj-ea"/>
              <a:sym typeface="+mn-ea"/>
            </a:endParaRPr>
          </a:p>
        </p:txBody>
      </p:sp>
      <p:grpSp>
        <p:nvGrpSpPr>
          <p:cNvPr id="3" name="组合 2"/>
          <p:cNvGrpSpPr/>
          <p:nvPr/>
        </p:nvGrpSpPr>
        <p:grpSpPr>
          <a:xfrm>
            <a:off x="818992" y="1095820"/>
            <a:ext cx="10254343" cy="5358457"/>
            <a:chOff x="1807029" y="1794596"/>
            <a:chExt cx="8011886" cy="4069205"/>
          </a:xfrm>
        </p:grpSpPr>
        <p:grpSp>
          <p:nvGrpSpPr>
            <p:cNvPr id="4" name="组合 3"/>
            <p:cNvGrpSpPr/>
            <p:nvPr/>
          </p:nvGrpSpPr>
          <p:grpSpPr>
            <a:xfrm>
              <a:off x="4626733" y="3399072"/>
              <a:ext cx="1184163" cy="1152118"/>
              <a:chOff x="4626733" y="3399072"/>
              <a:chExt cx="1184163" cy="1152118"/>
            </a:xfrm>
          </p:grpSpPr>
          <p:sp>
            <p:nvSpPr>
              <p:cNvPr id="26" name="流程图: 接点 3"/>
              <p:cNvSpPr/>
              <p:nvPr/>
            </p:nvSpPr>
            <p:spPr>
              <a:xfrm>
                <a:off x="4626733" y="3399072"/>
                <a:ext cx="1184163" cy="1152118"/>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dirty="0">
                  <a:solidFill>
                    <a:schemeClr val="accent1"/>
                  </a:solidFill>
                </a:endParaRPr>
              </a:p>
            </p:txBody>
          </p:sp>
          <p:grpSp>
            <p:nvGrpSpPr>
              <p:cNvPr id="27" name="组合 26"/>
              <p:cNvGrpSpPr/>
              <p:nvPr/>
            </p:nvGrpSpPr>
            <p:grpSpPr>
              <a:xfrm>
                <a:off x="4969794" y="3698827"/>
                <a:ext cx="460838" cy="523287"/>
                <a:chOff x="11141886" y="1122036"/>
                <a:chExt cx="297519" cy="344791"/>
              </a:xfrm>
            </p:grpSpPr>
            <p:sp>
              <p:nvSpPr>
                <p:cNvPr id="28" name="Freeform 140"/>
                <p:cNvSpPr>
                  <a:spLocks noEditPoints="1"/>
                </p:cNvSpPr>
                <p:nvPr/>
              </p:nvSpPr>
              <p:spPr bwMode="auto">
                <a:xfrm>
                  <a:off x="11141886" y="122523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 name="Freeform 141"/>
                <p:cNvSpPr>
                  <a:spLocks noEditPoints="1"/>
                </p:cNvSpPr>
                <p:nvPr/>
              </p:nvSpPr>
              <p:spPr bwMode="auto">
                <a:xfrm>
                  <a:off x="11327555" y="1122036"/>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grpSp>
          <p:nvGrpSpPr>
            <p:cNvPr id="6" name="组合 5"/>
            <p:cNvGrpSpPr/>
            <p:nvPr/>
          </p:nvGrpSpPr>
          <p:grpSpPr>
            <a:xfrm>
              <a:off x="5810896" y="3400246"/>
              <a:ext cx="1184164" cy="1150945"/>
              <a:chOff x="6094921" y="2961618"/>
              <a:chExt cx="1284906" cy="1274569"/>
            </a:xfrm>
          </p:grpSpPr>
          <p:sp>
            <p:nvSpPr>
              <p:cNvPr id="24" name="流程图: 接点 4"/>
              <p:cNvSpPr/>
              <p:nvPr/>
            </p:nvSpPr>
            <p:spPr>
              <a:xfrm>
                <a:off x="6094921" y="2961618"/>
                <a:ext cx="1284906" cy="1274569"/>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dirty="0">
                  <a:solidFill>
                    <a:schemeClr val="accent1"/>
                  </a:solidFill>
                </a:endParaRPr>
              </a:p>
            </p:txBody>
          </p:sp>
          <p:sp>
            <p:nvSpPr>
              <p:cNvPr id="7" name="Freeform 78"/>
              <p:cNvSpPr>
                <a:spLocks noEditPoints="1"/>
              </p:cNvSpPr>
              <p:nvPr/>
            </p:nvSpPr>
            <p:spPr bwMode="auto">
              <a:xfrm>
                <a:off x="6531388" y="3352053"/>
                <a:ext cx="411973" cy="383782"/>
              </a:xfrm>
              <a:custGeom>
                <a:avLst/>
                <a:gdLst>
                  <a:gd name="T0" fmla="*/ 151 w 152"/>
                  <a:gd name="T1" fmla="*/ 112 h 112"/>
                  <a:gd name="T2" fmla="*/ 117 w 152"/>
                  <a:gd name="T3" fmla="*/ 112 h 112"/>
                  <a:gd name="T4" fmla="*/ 113 w 152"/>
                  <a:gd name="T5" fmla="*/ 70 h 112"/>
                  <a:gd name="T6" fmla="*/ 95 w 152"/>
                  <a:gd name="T7" fmla="*/ 65 h 112"/>
                  <a:gd name="T8" fmla="*/ 103 w 152"/>
                  <a:gd name="T9" fmla="*/ 59 h 112"/>
                  <a:gd name="T10" fmla="*/ 98 w 152"/>
                  <a:gd name="T11" fmla="*/ 48 h 112"/>
                  <a:gd name="T12" fmla="*/ 94 w 152"/>
                  <a:gd name="T13" fmla="*/ 43 h 112"/>
                  <a:gd name="T14" fmla="*/ 97 w 152"/>
                  <a:gd name="T15" fmla="*/ 36 h 112"/>
                  <a:gd name="T16" fmla="*/ 96 w 152"/>
                  <a:gd name="T17" fmla="*/ 26 h 112"/>
                  <a:gd name="T18" fmla="*/ 114 w 152"/>
                  <a:gd name="T19" fmla="*/ 12 h 112"/>
                  <a:gd name="T20" fmla="*/ 133 w 152"/>
                  <a:gd name="T21" fmla="*/ 26 h 112"/>
                  <a:gd name="T22" fmla="*/ 132 w 152"/>
                  <a:gd name="T23" fmla="*/ 36 h 112"/>
                  <a:gd name="T24" fmla="*/ 135 w 152"/>
                  <a:gd name="T25" fmla="*/ 43 h 112"/>
                  <a:gd name="T26" fmla="*/ 131 w 152"/>
                  <a:gd name="T27" fmla="*/ 48 h 112"/>
                  <a:gd name="T28" fmla="*/ 126 w 152"/>
                  <a:gd name="T29" fmla="*/ 59 h 112"/>
                  <a:gd name="T30" fmla="*/ 126 w 152"/>
                  <a:gd name="T31" fmla="*/ 68 h 112"/>
                  <a:gd name="T32" fmla="*/ 138 w 152"/>
                  <a:gd name="T33" fmla="*/ 73 h 112"/>
                  <a:gd name="T34" fmla="*/ 150 w 152"/>
                  <a:gd name="T35" fmla="*/ 84 h 112"/>
                  <a:gd name="T36" fmla="*/ 151 w 152"/>
                  <a:gd name="T37" fmla="*/ 112 h 112"/>
                  <a:gd name="T38" fmla="*/ 79 w 152"/>
                  <a:gd name="T39" fmla="*/ 69 h 112"/>
                  <a:gd name="T40" fmla="*/ 66 w 152"/>
                  <a:gd name="T41" fmla="*/ 63 h 112"/>
                  <a:gd name="T42" fmla="*/ 66 w 152"/>
                  <a:gd name="T43" fmla="*/ 53 h 112"/>
                  <a:gd name="T44" fmla="*/ 71 w 152"/>
                  <a:gd name="T45" fmla="*/ 41 h 112"/>
                  <a:gd name="T46" fmla="*/ 76 w 152"/>
                  <a:gd name="T47" fmla="*/ 35 h 112"/>
                  <a:gd name="T48" fmla="*/ 73 w 152"/>
                  <a:gd name="T49" fmla="*/ 28 h 112"/>
                  <a:gd name="T50" fmla="*/ 73 w 152"/>
                  <a:gd name="T51" fmla="*/ 17 h 112"/>
                  <a:gd name="T52" fmla="*/ 53 w 152"/>
                  <a:gd name="T53" fmla="*/ 0 h 112"/>
                  <a:gd name="T54" fmla="*/ 32 w 152"/>
                  <a:gd name="T55" fmla="*/ 17 h 112"/>
                  <a:gd name="T56" fmla="*/ 33 w 152"/>
                  <a:gd name="T57" fmla="*/ 28 h 112"/>
                  <a:gd name="T58" fmla="*/ 30 w 152"/>
                  <a:gd name="T59" fmla="*/ 35 h 112"/>
                  <a:gd name="T60" fmla="*/ 35 w 152"/>
                  <a:gd name="T61" fmla="*/ 41 h 112"/>
                  <a:gd name="T62" fmla="*/ 40 w 152"/>
                  <a:gd name="T63" fmla="*/ 53 h 112"/>
                  <a:gd name="T64" fmla="*/ 40 w 152"/>
                  <a:gd name="T65" fmla="*/ 63 h 112"/>
                  <a:gd name="T66" fmla="*/ 27 w 152"/>
                  <a:gd name="T67" fmla="*/ 69 h 112"/>
                  <a:gd name="T68" fmla="*/ 3 w 152"/>
                  <a:gd name="T69" fmla="*/ 81 h 112"/>
                  <a:gd name="T70" fmla="*/ 1 w 152"/>
                  <a:gd name="T71" fmla="*/ 112 h 112"/>
                  <a:gd name="T72" fmla="*/ 53 w 152"/>
                  <a:gd name="T73" fmla="*/ 112 h 112"/>
                  <a:gd name="T74" fmla="*/ 104 w 152"/>
                  <a:gd name="T75" fmla="*/ 112 h 112"/>
                  <a:gd name="T76" fmla="*/ 102 w 152"/>
                  <a:gd name="T77" fmla="*/ 81 h 112"/>
                  <a:gd name="T78" fmla="*/ 79 w 152"/>
                  <a:gd name="T79" fmla="*/ 6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12">
                    <a:moveTo>
                      <a:pt x="151" y="112"/>
                    </a:moveTo>
                    <a:cubicBezTo>
                      <a:pt x="117" y="112"/>
                      <a:pt x="117" y="112"/>
                      <a:pt x="117" y="112"/>
                    </a:cubicBezTo>
                    <a:cubicBezTo>
                      <a:pt x="118" y="78"/>
                      <a:pt x="114" y="72"/>
                      <a:pt x="113" y="70"/>
                    </a:cubicBezTo>
                    <a:cubicBezTo>
                      <a:pt x="111" y="66"/>
                      <a:pt x="99" y="68"/>
                      <a:pt x="95" y="65"/>
                    </a:cubicBezTo>
                    <a:cubicBezTo>
                      <a:pt x="103" y="59"/>
                      <a:pt x="103" y="59"/>
                      <a:pt x="103" y="59"/>
                    </a:cubicBezTo>
                    <a:cubicBezTo>
                      <a:pt x="103" y="59"/>
                      <a:pt x="99" y="57"/>
                      <a:pt x="98" y="48"/>
                    </a:cubicBezTo>
                    <a:cubicBezTo>
                      <a:pt x="96" y="49"/>
                      <a:pt x="94" y="45"/>
                      <a:pt x="94" y="43"/>
                    </a:cubicBezTo>
                    <a:cubicBezTo>
                      <a:pt x="93" y="41"/>
                      <a:pt x="94" y="36"/>
                      <a:pt x="97" y="36"/>
                    </a:cubicBezTo>
                    <a:cubicBezTo>
                      <a:pt x="96" y="32"/>
                      <a:pt x="96" y="28"/>
                      <a:pt x="96" y="26"/>
                    </a:cubicBezTo>
                    <a:cubicBezTo>
                      <a:pt x="97" y="19"/>
                      <a:pt x="104" y="12"/>
                      <a:pt x="114" y="12"/>
                    </a:cubicBezTo>
                    <a:cubicBezTo>
                      <a:pt x="125" y="12"/>
                      <a:pt x="132" y="19"/>
                      <a:pt x="133" y="26"/>
                    </a:cubicBezTo>
                    <a:cubicBezTo>
                      <a:pt x="133" y="28"/>
                      <a:pt x="133" y="32"/>
                      <a:pt x="132" y="36"/>
                    </a:cubicBezTo>
                    <a:cubicBezTo>
                      <a:pt x="135" y="36"/>
                      <a:pt x="135" y="41"/>
                      <a:pt x="135" y="43"/>
                    </a:cubicBezTo>
                    <a:cubicBezTo>
                      <a:pt x="135" y="45"/>
                      <a:pt x="133" y="49"/>
                      <a:pt x="131" y="48"/>
                    </a:cubicBezTo>
                    <a:cubicBezTo>
                      <a:pt x="129" y="57"/>
                      <a:pt x="126" y="59"/>
                      <a:pt x="126" y="59"/>
                    </a:cubicBezTo>
                    <a:cubicBezTo>
                      <a:pt x="126" y="68"/>
                      <a:pt x="126" y="68"/>
                      <a:pt x="126" y="68"/>
                    </a:cubicBezTo>
                    <a:cubicBezTo>
                      <a:pt x="126" y="68"/>
                      <a:pt x="128" y="70"/>
                      <a:pt x="138" y="73"/>
                    </a:cubicBezTo>
                    <a:cubicBezTo>
                      <a:pt x="147" y="77"/>
                      <a:pt x="147" y="80"/>
                      <a:pt x="150" y="84"/>
                    </a:cubicBezTo>
                    <a:cubicBezTo>
                      <a:pt x="152" y="88"/>
                      <a:pt x="151" y="112"/>
                      <a:pt x="151" y="112"/>
                    </a:cubicBezTo>
                    <a:close/>
                    <a:moveTo>
                      <a:pt x="79" y="69"/>
                    </a:moveTo>
                    <a:cubicBezTo>
                      <a:pt x="68" y="65"/>
                      <a:pt x="66" y="63"/>
                      <a:pt x="66" y="63"/>
                    </a:cubicBezTo>
                    <a:cubicBezTo>
                      <a:pt x="66" y="53"/>
                      <a:pt x="66" y="53"/>
                      <a:pt x="66" y="53"/>
                    </a:cubicBezTo>
                    <a:cubicBezTo>
                      <a:pt x="66" y="53"/>
                      <a:pt x="70" y="50"/>
                      <a:pt x="71" y="41"/>
                    </a:cubicBezTo>
                    <a:cubicBezTo>
                      <a:pt x="73" y="42"/>
                      <a:pt x="76" y="37"/>
                      <a:pt x="76" y="35"/>
                    </a:cubicBezTo>
                    <a:cubicBezTo>
                      <a:pt x="76" y="33"/>
                      <a:pt x="75" y="27"/>
                      <a:pt x="73" y="28"/>
                    </a:cubicBezTo>
                    <a:cubicBezTo>
                      <a:pt x="73" y="23"/>
                      <a:pt x="74" y="19"/>
                      <a:pt x="73" y="17"/>
                    </a:cubicBezTo>
                    <a:cubicBezTo>
                      <a:pt x="73" y="9"/>
                      <a:pt x="65" y="0"/>
                      <a:pt x="53" y="0"/>
                    </a:cubicBezTo>
                    <a:cubicBezTo>
                      <a:pt x="41" y="0"/>
                      <a:pt x="33" y="9"/>
                      <a:pt x="32" y="17"/>
                    </a:cubicBezTo>
                    <a:cubicBezTo>
                      <a:pt x="32" y="19"/>
                      <a:pt x="32" y="23"/>
                      <a:pt x="33" y="28"/>
                    </a:cubicBezTo>
                    <a:cubicBezTo>
                      <a:pt x="30" y="27"/>
                      <a:pt x="30" y="33"/>
                      <a:pt x="30" y="35"/>
                    </a:cubicBezTo>
                    <a:cubicBezTo>
                      <a:pt x="30" y="37"/>
                      <a:pt x="32" y="42"/>
                      <a:pt x="35" y="41"/>
                    </a:cubicBezTo>
                    <a:cubicBezTo>
                      <a:pt x="36" y="50"/>
                      <a:pt x="40" y="53"/>
                      <a:pt x="40" y="53"/>
                    </a:cubicBezTo>
                    <a:cubicBezTo>
                      <a:pt x="40" y="63"/>
                      <a:pt x="40" y="63"/>
                      <a:pt x="40" y="63"/>
                    </a:cubicBezTo>
                    <a:cubicBezTo>
                      <a:pt x="40" y="63"/>
                      <a:pt x="37" y="65"/>
                      <a:pt x="27" y="69"/>
                    </a:cubicBezTo>
                    <a:cubicBezTo>
                      <a:pt x="17" y="73"/>
                      <a:pt x="6" y="76"/>
                      <a:pt x="3" y="81"/>
                    </a:cubicBezTo>
                    <a:cubicBezTo>
                      <a:pt x="0" y="85"/>
                      <a:pt x="1" y="112"/>
                      <a:pt x="1" y="112"/>
                    </a:cubicBezTo>
                    <a:cubicBezTo>
                      <a:pt x="53" y="112"/>
                      <a:pt x="53" y="112"/>
                      <a:pt x="53" y="112"/>
                    </a:cubicBezTo>
                    <a:cubicBezTo>
                      <a:pt x="104" y="112"/>
                      <a:pt x="104" y="112"/>
                      <a:pt x="104" y="112"/>
                    </a:cubicBezTo>
                    <a:cubicBezTo>
                      <a:pt x="104" y="112"/>
                      <a:pt x="105" y="85"/>
                      <a:pt x="102" y="81"/>
                    </a:cubicBezTo>
                    <a:cubicBezTo>
                      <a:pt x="99" y="76"/>
                      <a:pt x="89" y="73"/>
                      <a:pt x="79"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1807029" y="1794596"/>
              <a:ext cx="3997053" cy="4059443"/>
              <a:chOff x="2451990" y="-5964960"/>
              <a:chExt cx="8305800" cy="8609092"/>
            </a:xfrm>
          </p:grpSpPr>
          <p:sp>
            <p:nvSpPr>
              <p:cNvPr id="22" name="椭圆 21"/>
              <p:cNvSpPr/>
              <p:nvPr/>
            </p:nvSpPr>
            <p:spPr>
              <a:xfrm>
                <a:off x="2451990" y="-5964960"/>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7200000">
                <a:off x="2451990" y="-5661668"/>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821862" y="1804358"/>
              <a:ext cx="3997053" cy="4059443"/>
              <a:chOff x="2451990" y="-5964960"/>
              <a:chExt cx="8305800" cy="8609092"/>
            </a:xfrm>
          </p:grpSpPr>
          <p:sp>
            <p:nvSpPr>
              <p:cNvPr id="20" name="椭圆 19"/>
              <p:cNvSpPr/>
              <p:nvPr/>
            </p:nvSpPr>
            <p:spPr>
              <a:xfrm>
                <a:off x="2451990" y="-5964960"/>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7200000">
                <a:off x="2451990" y="-5661668"/>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25"/>
            <p:cNvSpPr txBox="1"/>
            <p:nvPr/>
          </p:nvSpPr>
          <p:spPr>
            <a:xfrm>
              <a:off x="2700102" y="2325580"/>
              <a:ext cx="1583889" cy="420705"/>
            </a:xfrm>
            <a:prstGeom prst="rect">
              <a:avLst/>
            </a:prstGeom>
            <a:noFill/>
          </p:spPr>
          <p:txBody>
            <a:bodyPr wrap="square" rtlCol="0">
              <a:spAutoFit/>
            </a:bodyPr>
            <a:lstStyle/>
            <a:p>
              <a:pPr>
                <a:lnSpc>
                  <a:spcPct val="150000"/>
                </a:lnSpc>
                <a:buClr>
                  <a:schemeClr val="accent3">
                    <a:lumMod val="75000"/>
                  </a:schemeClr>
                </a:buClr>
              </a:pPr>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rPr>
                <a:t>特色产业链投资</a:t>
              </a:r>
              <a:endPar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17" name="文本框 26"/>
            <p:cNvSpPr txBox="1"/>
            <p:nvPr/>
          </p:nvSpPr>
          <p:spPr>
            <a:xfrm>
              <a:off x="2317970" y="2892484"/>
              <a:ext cx="2348153" cy="2313879"/>
            </a:xfrm>
            <a:prstGeom prst="rect">
              <a:avLst/>
            </a:prstGeom>
            <a:noFill/>
          </p:spPr>
          <p:txBody>
            <a:bodyPr wrap="square" rtlCol="0">
              <a:spAutoFit/>
            </a:bodyPr>
            <a:lstStyle/>
            <a:p>
              <a:pPr marL="171450" indent="-171450" algn="just">
                <a:lnSpc>
                  <a:spcPct val="150000"/>
                </a:lnSpc>
                <a:buClr>
                  <a:schemeClr val="accent3">
                    <a:lumMod val="75000"/>
                  </a:schemeClr>
                </a:buClr>
                <a:buFont typeface="Wingdings" panose="05000000000000000000" pitchFamily="2" charset="2"/>
                <a:buChar char="n"/>
              </a:pPr>
              <a:r>
                <a:rPr lang="zh-CN" altLang="en-US" sz="1600" dirty="0">
                  <a:solidFill>
                    <a:schemeClr val="tx1">
                      <a:lumMod val="75000"/>
                      <a:lumOff val="25000"/>
                    </a:schemeClr>
                  </a:solidFill>
                  <a:latin typeface="华文楷体" panose="02010600040101010101" pitchFamily="2" charset="-122"/>
                  <a:ea typeface="华文楷体" panose="02010600040101010101" pitchFamily="2" charset="-122"/>
                </a:rPr>
                <a:t>通过上市公司及基金的关键出资人等企业产业链为切入点，基于公司全生命周期的特色投资体系，有效推动公司产业链发展，延伸产业链、补充产业链、强化产业链。提供垂直整合的增值服务，实现资源共享、业务协同。</a:t>
              </a:r>
              <a:endParaRPr lang="en-US" altLang="zh-CN" sz="1600"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19" name="文本框 27"/>
            <p:cNvSpPr txBox="1"/>
            <p:nvPr/>
          </p:nvSpPr>
          <p:spPr>
            <a:xfrm>
              <a:off x="7617641" y="2325580"/>
              <a:ext cx="1092229" cy="387302"/>
            </a:xfrm>
            <a:prstGeom prst="rect">
              <a:avLst/>
            </a:prstGeom>
            <a:noFill/>
          </p:spPr>
          <p:txBody>
            <a:bodyPr wrap="square" rtlCol="0">
              <a:spAutoFit/>
            </a:bodyPr>
            <a:lstStyle>
              <a:defPPr>
                <a:defRPr lang="zh-CN"/>
              </a:defPPr>
              <a:lvl1pPr algn="ctr">
                <a:defRPr sz="2000" b="1" spc="300">
                  <a:latin typeface="华文楷体" panose="02010600040101010101" pitchFamily="2" charset="-122"/>
                  <a:ea typeface="华文楷体" panose="02010600040101010101" pitchFamily="2" charset="-122"/>
                </a:defRPr>
              </a:lvl1pPr>
            </a:lstStyle>
            <a:p>
              <a:pPr algn="l">
                <a:lnSpc>
                  <a:spcPct val="150000"/>
                </a:lnSpc>
                <a:buClr>
                  <a:schemeClr val="accent3">
                    <a:lumMod val="75000"/>
                  </a:schemeClr>
                </a:buClr>
              </a:pPr>
              <a:r>
                <a:rPr lang="zh-CN" altLang="en-US" dirty="0">
                  <a:solidFill>
                    <a:schemeClr val="tx1">
                      <a:lumMod val="75000"/>
                      <a:lumOff val="25000"/>
                    </a:schemeClr>
                  </a:solidFill>
                </a:rPr>
                <a:t>投退联动</a:t>
              </a:r>
              <a:endParaRPr lang="zh-CN" altLang="en-US" dirty="0">
                <a:solidFill>
                  <a:schemeClr val="tx1">
                    <a:lumMod val="75000"/>
                    <a:lumOff val="25000"/>
                  </a:schemeClr>
                </a:solidFill>
              </a:endParaRPr>
            </a:p>
          </p:txBody>
        </p:sp>
        <p:sp>
          <p:nvSpPr>
            <p:cNvPr id="30" name="文本框 28"/>
            <p:cNvSpPr txBox="1"/>
            <p:nvPr/>
          </p:nvSpPr>
          <p:spPr>
            <a:xfrm>
              <a:off x="7056792" y="2921284"/>
              <a:ext cx="2577298" cy="1752938"/>
            </a:xfrm>
            <a:prstGeom prst="rect">
              <a:avLst/>
            </a:prstGeom>
            <a:noFill/>
          </p:spPr>
          <p:txBody>
            <a:bodyPr wrap="square" rtlCol="0">
              <a:spAutoFit/>
            </a:bodyPr>
            <a:lstStyle>
              <a:defPPr>
                <a:defRPr lang="zh-CN"/>
              </a:defPPr>
              <a:lvl1pPr marL="171450" indent="-171450">
                <a:lnSpc>
                  <a:spcPct val="150000"/>
                </a:lnSpc>
                <a:buFont typeface="Wingdings" panose="05000000000000000000" pitchFamily="2" charset="2"/>
                <a:buChar char="n"/>
                <a:defRPr sz="1400">
                  <a:solidFill>
                    <a:schemeClr val="tx1">
                      <a:lumMod val="85000"/>
                      <a:lumOff val="15000"/>
                    </a:schemeClr>
                  </a:solidFill>
                  <a:latin typeface="华文楷体" panose="02010600040101010101" pitchFamily="2" charset="-122"/>
                  <a:ea typeface="华文楷体" panose="02010600040101010101" pitchFamily="2" charset="-122"/>
                  <a:cs typeface="Arial Unicode MS" panose="020B0604020202020204" charset="-122"/>
                </a:defRPr>
              </a:lvl1pPr>
            </a:lstStyle>
            <a:p>
              <a:pPr algn="just">
                <a:buClr>
                  <a:schemeClr val="accent3">
                    <a:lumMod val="75000"/>
                  </a:schemeClr>
                </a:buClr>
              </a:pPr>
              <a:r>
                <a:rPr lang="zh-CN" altLang="en-US" sz="1600" dirty="0">
                  <a:solidFill>
                    <a:schemeClr val="tx1">
                      <a:lumMod val="75000"/>
                      <a:lumOff val="25000"/>
                    </a:schemeClr>
                  </a:solidFill>
                  <a:cs typeface="+mn-cs"/>
                </a:rPr>
                <a:t>除证券交易所</a:t>
              </a:r>
              <a:r>
                <a:rPr lang="en-US" altLang="zh-CN" sz="1600" dirty="0">
                  <a:solidFill>
                    <a:schemeClr val="tx1">
                      <a:lumMod val="75000"/>
                      <a:lumOff val="25000"/>
                    </a:schemeClr>
                  </a:solidFill>
                  <a:cs typeface="+mn-cs"/>
                </a:rPr>
                <a:t>IPO</a:t>
              </a:r>
              <a:r>
                <a:rPr lang="zh-CN" altLang="en-US" sz="1600" dirty="0">
                  <a:solidFill>
                    <a:schemeClr val="tx1">
                      <a:lumMod val="75000"/>
                      <a:lumOff val="25000"/>
                    </a:schemeClr>
                  </a:solidFill>
                  <a:cs typeface="+mn-cs"/>
                </a:rPr>
                <a:t>上市途径外，和</a:t>
              </a:r>
              <a:r>
                <a:rPr lang="zh-CN" altLang="en-US" sz="1600" dirty="0">
                  <a:solidFill>
                    <a:schemeClr val="tx1">
                      <a:lumMod val="75000"/>
                      <a:lumOff val="25000"/>
                    </a:schemeClr>
                  </a:solidFill>
                </a:rPr>
                <a:t>上市公司及关键出资人等企业</a:t>
              </a:r>
              <a:r>
                <a:rPr lang="zh-CN" altLang="en-US" sz="1600" dirty="0">
                  <a:solidFill>
                    <a:schemeClr val="tx1">
                      <a:lumMod val="75000"/>
                      <a:lumOff val="25000"/>
                    </a:schemeClr>
                  </a:solidFill>
                  <a:cs typeface="+mn-cs"/>
                </a:rPr>
                <a:t>联动发展，包括产业投资、退出规划。有效匹配公司需求，</a:t>
              </a:r>
              <a:r>
                <a:rPr lang="zh-CN" altLang="en-US" sz="1600" dirty="0">
                  <a:solidFill>
                    <a:schemeClr val="tx1">
                      <a:lumMod val="75000"/>
                      <a:lumOff val="25000"/>
                    </a:schemeClr>
                  </a:solidFill>
                </a:rPr>
                <a:t>实现投退联动，从而最大限度的提高并购效率与资金使用效率</a:t>
              </a:r>
              <a:r>
                <a:rPr lang="zh-CN" altLang="en-US" sz="1600" dirty="0">
                  <a:solidFill>
                    <a:schemeClr val="tx1">
                      <a:lumMod val="75000"/>
                      <a:lumOff val="25000"/>
                    </a:schemeClr>
                  </a:solidFill>
                  <a:cs typeface="+mn-cs"/>
                </a:rPr>
                <a:t>。</a:t>
              </a:r>
              <a:endParaRPr lang="en-US" altLang="zh-CN" sz="1600" dirty="0">
                <a:solidFill>
                  <a:schemeClr val="tx1">
                    <a:lumMod val="75000"/>
                    <a:lumOff val="25000"/>
                  </a:schemeClr>
                </a:solidFill>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直角三角形 3"/>
          <p:cNvSpPr/>
          <p:nvPr/>
        </p:nvSpPr>
        <p:spPr>
          <a:xfrm rot="5400000">
            <a:off x="105555" y="119494"/>
            <a:ext cx="274602" cy="273014"/>
          </a:xfrm>
          <a:prstGeom prst="rtTriangle">
            <a:avLst/>
          </a:prstGeom>
          <a:solidFill>
            <a:srgbClr val="0176AB"/>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6147" name="直角三角形 4"/>
          <p:cNvSpPr/>
          <p:nvPr/>
        </p:nvSpPr>
        <p:spPr>
          <a:xfrm rot="-5400000">
            <a:off x="11822319" y="6525493"/>
            <a:ext cx="273014" cy="273014"/>
          </a:xfrm>
          <a:prstGeom prst="rtTriangle">
            <a:avLst/>
          </a:prstGeom>
          <a:solidFill>
            <a:srgbClr val="0070C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cxnSp>
        <p:nvCxnSpPr>
          <p:cNvPr id="18" name="直接连接符 17"/>
          <p:cNvCxnSpPr/>
          <p:nvPr>
            <p:custDataLst>
              <p:tags r:id="rId1"/>
            </p:custDataLst>
          </p:nvPr>
        </p:nvCxnSpPr>
        <p:spPr>
          <a:xfrm>
            <a:off x="22382" y="783934"/>
            <a:ext cx="12142159" cy="0"/>
          </a:xfrm>
          <a:prstGeom prst="line">
            <a:avLst/>
          </a:prstGeom>
          <a:ln w="12700">
            <a:solidFill>
              <a:schemeClr val="dk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文本框 22"/>
          <p:cNvSpPr txBox="1"/>
          <p:nvPr/>
        </p:nvSpPr>
        <p:spPr>
          <a:xfrm>
            <a:off x="10567420" y="6525576"/>
            <a:ext cx="1261884"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蓝源数科集团</a:t>
            </a:r>
            <a:endPar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pic>
        <p:nvPicPr>
          <p:cNvPr id="25" name="图片 12"/>
          <p:cNvPicPr>
            <a:picLocks noChangeAspect="1" noChangeArrowheads="1"/>
          </p:cNvPicPr>
          <p:nvPr/>
        </p:nvPicPr>
        <p:blipFill>
          <a:blip r:embed="rId2" cstate="print"/>
          <a:srcRect/>
          <a:stretch>
            <a:fillRect/>
          </a:stretch>
        </p:blipFill>
        <p:spPr bwMode="auto">
          <a:xfrm>
            <a:off x="9989337" y="253885"/>
            <a:ext cx="1833144" cy="432048"/>
          </a:xfrm>
          <a:prstGeom prst="rect">
            <a:avLst/>
          </a:prstGeom>
          <a:noFill/>
          <a:ln w="9525">
            <a:noFill/>
            <a:bevel/>
          </a:ln>
        </p:spPr>
      </p:pic>
      <p:sp>
        <p:nvSpPr>
          <p:cNvPr id="29" name="矩形 28"/>
          <p:cNvSpPr/>
          <p:nvPr/>
        </p:nvSpPr>
        <p:spPr>
          <a:xfrm>
            <a:off x="433705" y="254000"/>
            <a:ext cx="7503795" cy="521970"/>
          </a:xfrm>
          <a:prstGeom prst="rect">
            <a:avLst/>
          </a:prstGeom>
        </p:spPr>
        <p:txBody>
          <a:bodyPr wrap="square">
            <a:spAutoFit/>
          </a:bodyPr>
          <a:p>
            <a:pPr algn="l" defTabSz="1218565">
              <a:spcBef>
                <a:spcPts val="0"/>
              </a:spcBef>
              <a:buSzPct val="25000"/>
            </a:pPr>
            <a:r>
              <a:rPr lang="zh-CN" altLang="en-US" sz="2800" b="1" dirty="0">
                <a:solidFill>
                  <a:schemeClr val="accent1"/>
                </a:solidFill>
                <a:latin typeface="微软雅黑" panose="020B0503020204020204" pitchFamily="34" charset="-122"/>
                <a:sym typeface="+mn-ea"/>
              </a:rPr>
              <a:t>平台投资优势</a:t>
            </a:r>
            <a:r>
              <a:rPr lang="en-US" altLang="zh-CN" sz="2800" b="1" dirty="0">
                <a:solidFill>
                  <a:schemeClr val="accent1"/>
                </a:solidFill>
                <a:latin typeface="微软雅黑" panose="020B0503020204020204" pitchFamily="34" charset="-122"/>
                <a:sym typeface="+mn-ea"/>
              </a:rPr>
              <a:t>——</a:t>
            </a:r>
            <a:r>
              <a:rPr lang="zh-CN" altLang="en-US" sz="2800" b="1" dirty="0">
                <a:solidFill>
                  <a:schemeClr val="accent1"/>
                </a:solidFill>
                <a:latin typeface="微软雅黑" panose="020B0503020204020204" pitchFamily="34" charset="-122"/>
                <a:sym typeface="+mn-ea"/>
              </a:rPr>
              <a:t>投后赋能增值</a:t>
            </a:r>
            <a:endParaRPr lang="zh-CN" altLang="en-US" sz="2800" b="1" dirty="0">
              <a:solidFill>
                <a:schemeClr val="accent1"/>
              </a:solidFill>
              <a:latin typeface="微软雅黑" panose="020B0503020204020204" pitchFamily="34" charset="-122"/>
              <a:ea typeface="+mj-ea"/>
              <a:cs typeface="+mj-ea"/>
              <a:sym typeface="+mn-ea"/>
            </a:endParaRPr>
          </a:p>
        </p:txBody>
      </p:sp>
      <p:sp>
        <p:nvSpPr>
          <p:cNvPr id="92" name="矩形 91"/>
          <p:cNvSpPr/>
          <p:nvPr/>
        </p:nvSpPr>
        <p:spPr>
          <a:xfrm>
            <a:off x="1178514" y="1443014"/>
            <a:ext cx="3669442" cy="809436"/>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投资项目的投前决策与投后管理</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创新研发与产品力升级</a:t>
            </a:r>
            <a:endParaRPr lang="en-US" altLang="zh-CN" sz="1600" dirty="0">
              <a:solidFill>
                <a:srgbClr val="525252"/>
              </a:solidFill>
              <a:latin typeface="华文楷体" panose="02010600040101010101" pitchFamily="2" charset="-122"/>
              <a:ea typeface="华文楷体" panose="02010600040101010101" pitchFamily="2" charset="-122"/>
            </a:endParaRPr>
          </a:p>
        </p:txBody>
      </p:sp>
      <p:sp>
        <p:nvSpPr>
          <p:cNvPr id="93" name="矩形 92"/>
          <p:cNvSpPr/>
          <p:nvPr/>
        </p:nvSpPr>
        <p:spPr>
          <a:xfrm>
            <a:off x="1286277" y="1047647"/>
            <a:ext cx="1009248" cy="400093"/>
          </a:xfrm>
          <a:prstGeom prst="rect">
            <a:avLst/>
          </a:prstGeom>
        </p:spPr>
        <p:txBody>
          <a:bodyPr wrap="square" lIns="91423" tIns="45712" rIns="91423" bIns="45712">
            <a:spAutoFit/>
          </a:bodyPr>
          <a:lstStyle/>
          <a:p>
            <a:pPr>
              <a:spcBef>
                <a:spcPts val="600"/>
              </a:spcBef>
            </a:pPr>
            <a:r>
              <a:rPr lang="zh-CN" altLang="en-US" sz="2000" b="1" dirty="0">
                <a:solidFill>
                  <a:srgbClr val="525252"/>
                </a:solidFill>
                <a:latin typeface="华文楷体" panose="02010600040101010101" pitchFamily="2" charset="-122"/>
                <a:ea typeface="华文楷体" panose="02010600040101010101" pitchFamily="2" charset="-122"/>
              </a:rPr>
              <a:t>投资</a:t>
            </a:r>
            <a:endParaRPr lang="en-US" altLang="zh-CN" sz="2000" b="1" dirty="0">
              <a:solidFill>
                <a:srgbClr val="525252"/>
              </a:solidFill>
              <a:latin typeface="华文楷体" panose="02010600040101010101" pitchFamily="2" charset="-122"/>
              <a:ea typeface="华文楷体" panose="02010600040101010101" pitchFamily="2" charset="-122"/>
            </a:endParaRPr>
          </a:p>
        </p:txBody>
      </p:sp>
      <p:sp>
        <p:nvSpPr>
          <p:cNvPr id="94" name="矩形 93"/>
          <p:cNvSpPr/>
          <p:nvPr/>
        </p:nvSpPr>
        <p:spPr>
          <a:xfrm>
            <a:off x="1018506" y="4936730"/>
            <a:ext cx="2868066" cy="1603500"/>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风险预警与提示</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风险报告体系</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公司法务合规稽核</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审计管理、监督和跟踪</a:t>
            </a:r>
            <a:endParaRPr lang="en-US" altLang="zh-CN" sz="1600" dirty="0">
              <a:solidFill>
                <a:srgbClr val="525252"/>
              </a:solidFill>
              <a:latin typeface="华文楷体" panose="02010600040101010101" pitchFamily="2" charset="-122"/>
              <a:ea typeface="华文楷体" panose="02010600040101010101" pitchFamily="2" charset="-122"/>
            </a:endParaRPr>
          </a:p>
        </p:txBody>
      </p:sp>
      <p:sp>
        <p:nvSpPr>
          <p:cNvPr id="95" name="矩形 94"/>
          <p:cNvSpPr/>
          <p:nvPr/>
        </p:nvSpPr>
        <p:spPr>
          <a:xfrm>
            <a:off x="1143402" y="4570223"/>
            <a:ext cx="923523" cy="400093"/>
          </a:xfrm>
          <a:prstGeom prst="rect">
            <a:avLst/>
          </a:prstGeom>
        </p:spPr>
        <p:txBody>
          <a:bodyPr wrap="square" lIns="91423" tIns="45712" rIns="91423" bIns="45712">
            <a:spAutoFit/>
          </a:bodyPr>
          <a:lstStyle/>
          <a:p>
            <a:pPr>
              <a:spcBef>
                <a:spcPts val="600"/>
              </a:spcBef>
            </a:pPr>
            <a:r>
              <a:rPr lang="zh-CN" altLang="en-US" sz="2000" b="1" dirty="0">
                <a:solidFill>
                  <a:srgbClr val="525252"/>
                </a:solidFill>
                <a:latin typeface="华文楷体" panose="02010600040101010101" pitchFamily="2" charset="-122"/>
                <a:ea typeface="华文楷体" panose="02010600040101010101" pitchFamily="2" charset="-122"/>
              </a:rPr>
              <a:t>风控</a:t>
            </a:r>
            <a:endParaRPr lang="en-US" altLang="zh-CN" sz="2000" b="1" dirty="0">
              <a:solidFill>
                <a:srgbClr val="525252"/>
              </a:solidFill>
              <a:latin typeface="华文楷体" panose="02010600040101010101" pitchFamily="2" charset="-122"/>
              <a:ea typeface="华文楷体" panose="02010600040101010101" pitchFamily="2" charset="-122"/>
            </a:endParaRPr>
          </a:p>
        </p:txBody>
      </p:sp>
      <p:sp>
        <p:nvSpPr>
          <p:cNvPr id="96" name="矩形 95"/>
          <p:cNvSpPr/>
          <p:nvPr/>
        </p:nvSpPr>
        <p:spPr>
          <a:xfrm>
            <a:off x="560453" y="2813188"/>
            <a:ext cx="2868066" cy="1603500"/>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人才招聘、晋升、淘汰</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人员薪酬、考核、激励</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组织架构进化</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管理流程与授权</a:t>
            </a:r>
            <a:endParaRPr lang="en-US" altLang="zh-CN" sz="1600" dirty="0">
              <a:solidFill>
                <a:srgbClr val="525252"/>
              </a:solidFill>
              <a:latin typeface="华文楷体" panose="02010600040101010101" pitchFamily="2" charset="-122"/>
              <a:ea typeface="华文楷体" panose="02010600040101010101" pitchFamily="2" charset="-122"/>
            </a:endParaRPr>
          </a:p>
        </p:txBody>
      </p:sp>
      <p:sp>
        <p:nvSpPr>
          <p:cNvPr id="97" name="矩形 96"/>
          <p:cNvSpPr/>
          <p:nvPr/>
        </p:nvSpPr>
        <p:spPr>
          <a:xfrm>
            <a:off x="560454" y="2332057"/>
            <a:ext cx="1230448" cy="400093"/>
          </a:xfrm>
          <a:prstGeom prst="rect">
            <a:avLst/>
          </a:prstGeom>
        </p:spPr>
        <p:txBody>
          <a:bodyPr wrap="square" lIns="91423" tIns="45712" rIns="91423" bIns="45712">
            <a:spAutoFit/>
          </a:bodyPr>
          <a:lstStyle/>
          <a:p>
            <a:pPr>
              <a:spcBef>
                <a:spcPts val="600"/>
              </a:spcBef>
            </a:pPr>
            <a:r>
              <a:rPr lang="zh-CN" altLang="en-US" sz="2000" b="1" dirty="0">
                <a:solidFill>
                  <a:srgbClr val="525252"/>
                </a:solidFill>
                <a:latin typeface="华文楷体" panose="02010600040101010101" pitchFamily="2" charset="-122"/>
                <a:ea typeface="华文楷体" panose="02010600040101010101" pitchFamily="2" charset="-122"/>
              </a:rPr>
              <a:t>人才机制</a:t>
            </a:r>
            <a:endParaRPr lang="en-US" altLang="zh-CN" sz="2000" b="1" dirty="0">
              <a:solidFill>
                <a:srgbClr val="525252"/>
              </a:solidFill>
              <a:latin typeface="华文楷体" panose="02010600040101010101" pitchFamily="2" charset="-122"/>
              <a:ea typeface="华文楷体" panose="02010600040101010101" pitchFamily="2" charset="-122"/>
            </a:endParaRPr>
          </a:p>
        </p:txBody>
      </p:sp>
      <p:sp>
        <p:nvSpPr>
          <p:cNvPr id="98" name="矩形 97"/>
          <p:cNvSpPr/>
          <p:nvPr/>
        </p:nvSpPr>
        <p:spPr>
          <a:xfrm>
            <a:off x="7739555" y="1446936"/>
            <a:ext cx="2388892" cy="1206468"/>
          </a:xfrm>
          <a:prstGeom prst="rect">
            <a:avLst/>
          </a:prstGeom>
        </p:spPr>
        <p:txBody>
          <a:bodyPr wrap="square" lIns="91423" tIns="45712" rIns="91423" bIns="45712">
            <a:spAutoFit/>
          </a:bodyPr>
          <a:lstStyle/>
          <a:p>
            <a:pPr marL="171450" indent="-171450" algn="r">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战略规划与全面预算</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gn="r">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战略执行与经营情况</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gn="r">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阶段性重点战略推动</a:t>
            </a:r>
            <a:endParaRPr lang="en-US" altLang="zh-CN" sz="1600" dirty="0">
              <a:solidFill>
                <a:srgbClr val="525252"/>
              </a:solidFill>
              <a:latin typeface="华文楷体" panose="02010600040101010101" pitchFamily="2" charset="-122"/>
              <a:ea typeface="华文楷体" panose="02010600040101010101" pitchFamily="2" charset="-122"/>
            </a:endParaRPr>
          </a:p>
        </p:txBody>
      </p:sp>
      <p:sp>
        <p:nvSpPr>
          <p:cNvPr id="99" name="矩形 98"/>
          <p:cNvSpPr/>
          <p:nvPr/>
        </p:nvSpPr>
        <p:spPr>
          <a:xfrm>
            <a:off x="8122237" y="1042921"/>
            <a:ext cx="781725" cy="400093"/>
          </a:xfrm>
          <a:prstGeom prst="rect">
            <a:avLst/>
          </a:prstGeom>
        </p:spPr>
        <p:txBody>
          <a:bodyPr wrap="square" lIns="91423" tIns="45712" rIns="91423" bIns="45712">
            <a:spAutoFit/>
          </a:bodyPr>
          <a:lstStyle/>
          <a:p>
            <a:pPr>
              <a:spcBef>
                <a:spcPts val="600"/>
              </a:spcBef>
            </a:pPr>
            <a:r>
              <a:rPr lang="zh-CN" altLang="en-US" sz="2000" b="1" dirty="0">
                <a:solidFill>
                  <a:srgbClr val="525252"/>
                </a:solidFill>
                <a:latin typeface="华文楷体" panose="02010600040101010101" pitchFamily="2" charset="-122"/>
                <a:ea typeface="华文楷体" panose="02010600040101010101" pitchFamily="2" charset="-122"/>
              </a:rPr>
              <a:t>战略</a:t>
            </a:r>
            <a:endParaRPr lang="en-US" altLang="zh-CN" sz="2000" b="1" dirty="0">
              <a:solidFill>
                <a:srgbClr val="525252"/>
              </a:solidFill>
              <a:latin typeface="华文楷体" panose="02010600040101010101" pitchFamily="2" charset="-122"/>
              <a:ea typeface="华文楷体" panose="02010600040101010101" pitchFamily="2" charset="-122"/>
            </a:endParaRPr>
          </a:p>
        </p:txBody>
      </p:sp>
      <p:sp>
        <p:nvSpPr>
          <p:cNvPr id="100" name="矩形 99"/>
          <p:cNvSpPr/>
          <p:nvPr/>
        </p:nvSpPr>
        <p:spPr>
          <a:xfrm>
            <a:off x="8046659" y="4893874"/>
            <a:ext cx="2868066" cy="1603500"/>
          </a:xfrm>
          <a:prstGeom prst="rect">
            <a:avLst/>
          </a:prstGeom>
        </p:spPr>
        <p:txBody>
          <a:bodyPr wrap="square" lIns="91423" tIns="45712" rIns="91423" bIns="45712">
            <a:spAutoFit/>
          </a:bodyPr>
          <a:lstStyle/>
          <a:p>
            <a:pPr marL="171450" indent="-171450" algn="just">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精益管理</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gn="just">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整合营销</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gn="just">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客户满意度及关系管理</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gn="just">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数据协同</a:t>
            </a:r>
            <a:endParaRPr lang="en-US" altLang="zh-CN" sz="1600" dirty="0">
              <a:solidFill>
                <a:srgbClr val="525252"/>
              </a:solidFill>
              <a:latin typeface="华文楷体" panose="02010600040101010101" pitchFamily="2" charset="-122"/>
              <a:ea typeface="华文楷体" panose="02010600040101010101" pitchFamily="2" charset="-122"/>
            </a:endParaRPr>
          </a:p>
        </p:txBody>
      </p:sp>
      <p:sp>
        <p:nvSpPr>
          <p:cNvPr id="101" name="矩形 100"/>
          <p:cNvSpPr/>
          <p:nvPr/>
        </p:nvSpPr>
        <p:spPr>
          <a:xfrm>
            <a:off x="8186946" y="4536637"/>
            <a:ext cx="1434033" cy="400093"/>
          </a:xfrm>
          <a:prstGeom prst="rect">
            <a:avLst/>
          </a:prstGeom>
        </p:spPr>
        <p:txBody>
          <a:bodyPr wrap="square" lIns="91423" tIns="45712" rIns="91423" bIns="45712">
            <a:spAutoFit/>
          </a:bodyPr>
          <a:lstStyle/>
          <a:p>
            <a:pPr>
              <a:spcBef>
                <a:spcPts val="600"/>
              </a:spcBef>
            </a:pPr>
            <a:r>
              <a:rPr lang="zh-CN" altLang="en-US" sz="2000" b="1" dirty="0">
                <a:solidFill>
                  <a:srgbClr val="525252"/>
                </a:solidFill>
                <a:latin typeface="华文楷体" panose="02010600040101010101" pitchFamily="2" charset="-122"/>
                <a:ea typeface="华文楷体" panose="02010600040101010101" pitchFamily="2" charset="-122"/>
              </a:rPr>
              <a:t>赋能协同</a:t>
            </a:r>
            <a:endParaRPr lang="en-US" altLang="zh-CN" sz="2000" b="1" dirty="0">
              <a:solidFill>
                <a:srgbClr val="525252"/>
              </a:solidFill>
              <a:latin typeface="华文楷体" panose="02010600040101010101" pitchFamily="2" charset="-122"/>
              <a:ea typeface="华文楷体" panose="02010600040101010101" pitchFamily="2" charset="-122"/>
            </a:endParaRPr>
          </a:p>
        </p:txBody>
      </p:sp>
      <p:sp>
        <p:nvSpPr>
          <p:cNvPr id="102" name="矩形 101"/>
          <p:cNvSpPr/>
          <p:nvPr/>
        </p:nvSpPr>
        <p:spPr>
          <a:xfrm>
            <a:off x="9976495" y="2852322"/>
            <a:ext cx="2215505" cy="1603500"/>
          </a:xfrm>
          <a:prstGeom prst="rect">
            <a:avLst/>
          </a:prstGeom>
        </p:spPr>
        <p:txBody>
          <a:bodyPr wrap="square" lIns="91423" tIns="45712" rIns="91423" bIns="45712">
            <a:spAutoFit/>
          </a:bodyPr>
          <a:lstStyle/>
          <a:p>
            <a:pPr marL="171450" indent="-171450" algn="just">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资产配置</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gn="just">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资金状况</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gn="just">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创新融资渠道与模式</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gn="just">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对接资本市场</a:t>
            </a:r>
            <a:endParaRPr lang="en-US" altLang="zh-CN" sz="1600" dirty="0">
              <a:solidFill>
                <a:srgbClr val="525252"/>
              </a:solidFill>
              <a:latin typeface="华文楷体" panose="02010600040101010101" pitchFamily="2" charset="-122"/>
              <a:ea typeface="华文楷体" panose="02010600040101010101" pitchFamily="2" charset="-122"/>
            </a:endParaRPr>
          </a:p>
        </p:txBody>
      </p:sp>
      <p:sp>
        <p:nvSpPr>
          <p:cNvPr id="103" name="矩形 102"/>
          <p:cNvSpPr/>
          <p:nvPr/>
        </p:nvSpPr>
        <p:spPr>
          <a:xfrm>
            <a:off x="10383273" y="2413095"/>
            <a:ext cx="891894" cy="400093"/>
          </a:xfrm>
          <a:prstGeom prst="rect">
            <a:avLst/>
          </a:prstGeom>
        </p:spPr>
        <p:txBody>
          <a:bodyPr wrap="square" lIns="91423" tIns="45712" rIns="91423" bIns="45712">
            <a:spAutoFit/>
          </a:bodyPr>
          <a:lstStyle/>
          <a:p>
            <a:pPr>
              <a:spcBef>
                <a:spcPts val="600"/>
              </a:spcBef>
            </a:pPr>
            <a:r>
              <a:rPr lang="zh-CN" altLang="en-US" sz="2000" b="1" dirty="0">
                <a:solidFill>
                  <a:srgbClr val="525252"/>
                </a:solidFill>
                <a:latin typeface="华文楷体" panose="02010600040101010101" pitchFamily="2" charset="-122"/>
                <a:ea typeface="华文楷体" panose="02010600040101010101" pitchFamily="2" charset="-122"/>
              </a:rPr>
              <a:t>资金</a:t>
            </a:r>
            <a:endParaRPr lang="en-US" altLang="zh-CN" sz="2000" b="1" dirty="0">
              <a:solidFill>
                <a:srgbClr val="525252"/>
              </a:solidFill>
              <a:latin typeface="华文楷体" panose="02010600040101010101" pitchFamily="2" charset="-122"/>
              <a:ea typeface="华文楷体" panose="02010600040101010101" pitchFamily="2" charset="-122"/>
            </a:endParaRPr>
          </a:p>
        </p:txBody>
      </p:sp>
      <p:grpSp>
        <p:nvGrpSpPr>
          <p:cNvPr id="104" name="组合 103"/>
          <p:cNvGrpSpPr/>
          <p:nvPr/>
        </p:nvGrpSpPr>
        <p:grpSpPr>
          <a:xfrm>
            <a:off x="6519685" y="1621970"/>
            <a:ext cx="614208" cy="614207"/>
            <a:chOff x="6715633" y="1763487"/>
            <a:chExt cx="614208" cy="614207"/>
          </a:xfrm>
          <a:solidFill>
            <a:schemeClr val="tx2">
              <a:lumMod val="40000"/>
              <a:lumOff val="60000"/>
            </a:schemeClr>
          </a:solidFill>
        </p:grpSpPr>
        <p:sp>
          <p:nvSpPr>
            <p:cNvPr id="105" name="椭圆 104"/>
            <p:cNvSpPr/>
            <p:nvPr/>
          </p:nvSpPr>
          <p:spPr>
            <a:xfrm>
              <a:off x="6715633" y="1763487"/>
              <a:ext cx="614208" cy="61420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2800">
                <a:solidFill>
                  <a:srgbClr val="525252"/>
                </a:solidFill>
                <a:latin typeface="华文楷体" panose="02010600040101010101" pitchFamily="2" charset="-122"/>
                <a:ea typeface="华文楷体" panose="02010600040101010101" pitchFamily="2" charset="-122"/>
              </a:endParaRPr>
            </a:p>
          </p:txBody>
        </p:sp>
        <p:grpSp>
          <p:nvGrpSpPr>
            <p:cNvPr id="106" name="组合 105"/>
            <p:cNvGrpSpPr/>
            <p:nvPr/>
          </p:nvGrpSpPr>
          <p:grpSpPr>
            <a:xfrm>
              <a:off x="6859313" y="1907166"/>
              <a:ext cx="326848" cy="326849"/>
              <a:chOff x="7591425" y="1839912"/>
              <a:chExt cx="381000" cy="381000"/>
            </a:xfrm>
            <a:grpFill/>
          </p:grpSpPr>
          <p:sp>
            <p:nvSpPr>
              <p:cNvPr id="107" name="Oval 37"/>
              <p:cNvSpPr>
                <a:spLocks noChangeArrowheads="1"/>
              </p:cNvSpPr>
              <p:nvPr/>
            </p:nvSpPr>
            <p:spPr bwMode="auto">
              <a:xfrm>
                <a:off x="7591425" y="1839912"/>
                <a:ext cx="381000" cy="381000"/>
              </a:xfrm>
              <a:prstGeom prst="ellipse">
                <a:avLst/>
              </a:pr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sp>
            <p:nvSpPr>
              <p:cNvPr id="108" name="Freeform 38"/>
              <p:cNvSpPr/>
              <p:nvPr/>
            </p:nvSpPr>
            <p:spPr bwMode="auto">
              <a:xfrm>
                <a:off x="7781925" y="1887537"/>
                <a:ext cx="79375" cy="222250"/>
              </a:xfrm>
              <a:custGeom>
                <a:avLst/>
                <a:gdLst>
                  <a:gd name="T0" fmla="*/ 0 w 50"/>
                  <a:gd name="T1" fmla="*/ 0 h 140"/>
                  <a:gd name="T2" fmla="*/ 0 w 50"/>
                  <a:gd name="T3" fmla="*/ 90 h 140"/>
                  <a:gd name="T4" fmla="*/ 50 w 50"/>
                  <a:gd name="T5" fmla="*/ 140 h 140"/>
                </a:gdLst>
                <a:ahLst/>
                <a:cxnLst>
                  <a:cxn ang="0">
                    <a:pos x="T0" y="T1"/>
                  </a:cxn>
                  <a:cxn ang="0">
                    <a:pos x="T2" y="T3"/>
                  </a:cxn>
                  <a:cxn ang="0">
                    <a:pos x="T4" y="T5"/>
                  </a:cxn>
                </a:cxnLst>
                <a:rect l="0" t="0" r="r" b="b"/>
                <a:pathLst>
                  <a:path w="50" h="140">
                    <a:moveTo>
                      <a:pt x="0" y="0"/>
                    </a:moveTo>
                    <a:lnTo>
                      <a:pt x="0" y="90"/>
                    </a:lnTo>
                    <a:lnTo>
                      <a:pt x="50" y="140"/>
                    </a:lnTo>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grpSp>
      </p:grpSp>
      <p:grpSp>
        <p:nvGrpSpPr>
          <p:cNvPr id="109" name="组合 108"/>
          <p:cNvGrpSpPr/>
          <p:nvPr/>
        </p:nvGrpSpPr>
        <p:grpSpPr>
          <a:xfrm>
            <a:off x="4666212" y="1621970"/>
            <a:ext cx="614208" cy="614207"/>
            <a:chOff x="4862160" y="1763487"/>
            <a:chExt cx="614208" cy="614207"/>
          </a:xfrm>
          <a:solidFill>
            <a:schemeClr val="tx2">
              <a:lumMod val="40000"/>
              <a:lumOff val="60000"/>
            </a:schemeClr>
          </a:solidFill>
        </p:grpSpPr>
        <p:sp>
          <p:nvSpPr>
            <p:cNvPr id="110" name="椭圆 109"/>
            <p:cNvSpPr/>
            <p:nvPr/>
          </p:nvSpPr>
          <p:spPr>
            <a:xfrm>
              <a:off x="4862160" y="1763487"/>
              <a:ext cx="614208" cy="61420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2800" dirty="0">
                <a:solidFill>
                  <a:srgbClr val="525252"/>
                </a:solidFill>
                <a:latin typeface="华文楷体" panose="02010600040101010101" pitchFamily="2" charset="-122"/>
                <a:ea typeface="华文楷体" panose="02010600040101010101" pitchFamily="2" charset="-122"/>
              </a:endParaRPr>
            </a:p>
          </p:txBody>
        </p:sp>
        <p:grpSp>
          <p:nvGrpSpPr>
            <p:cNvPr id="111" name="组合 110"/>
            <p:cNvGrpSpPr/>
            <p:nvPr/>
          </p:nvGrpSpPr>
          <p:grpSpPr>
            <a:xfrm>
              <a:off x="4998904" y="1918059"/>
              <a:ext cx="326846" cy="283286"/>
              <a:chOff x="5333932" y="6051531"/>
              <a:chExt cx="381003" cy="330219"/>
            </a:xfrm>
            <a:grpFill/>
          </p:grpSpPr>
          <p:sp>
            <p:nvSpPr>
              <p:cNvPr id="112" name="Freeform 81"/>
              <p:cNvSpPr/>
              <p:nvPr/>
            </p:nvSpPr>
            <p:spPr bwMode="auto">
              <a:xfrm>
                <a:off x="5333932" y="6051531"/>
                <a:ext cx="381003" cy="139702"/>
              </a:xfrm>
              <a:custGeom>
                <a:avLst/>
                <a:gdLst>
                  <a:gd name="T0" fmla="*/ 240 w 240"/>
                  <a:gd name="T1" fmla="*/ 88 h 88"/>
                  <a:gd name="T2" fmla="*/ 120 w 240"/>
                  <a:gd name="T3" fmla="*/ 0 h 88"/>
                  <a:gd name="T4" fmla="*/ 0 w 240"/>
                  <a:gd name="T5" fmla="*/ 88 h 88"/>
                </a:gdLst>
                <a:ahLst/>
                <a:cxnLst>
                  <a:cxn ang="0">
                    <a:pos x="T0" y="T1"/>
                  </a:cxn>
                  <a:cxn ang="0">
                    <a:pos x="T2" y="T3"/>
                  </a:cxn>
                  <a:cxn ang="0">
                    <a:pos x="T4" y="T5"/>
                  </a:cxn>
                </a:cxnLst>
                <a:rect l="0" t="0" r="r" b="b"/>
                <a:pathLst>
                  <a:path w="240" h="88">
                    <a:moveTo>
                      <a:pt x="240" y="88"/>
                    </a:moveTo>
                    <a:lnTo>
                      <a:pt x="120" y="0"/>
                    </a:lnTo>
                    <a:lnTo>
                      <a:pt x="0" y="88"/>
                    </a:lnTo>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sp>
            <p:nvSpPr>
              <p:cNvPr id="113" name="Freeform 82"/>
              <p:cNvSpPr/>
              <p:nvPr/>
            </p:nvSpPr>
            <p:spPr bwMode="auto">
              <a:xfrm>
                <a:off x="5386388" y="6181725"/>
                <a:ext cx="292100" cy="200025"/>
              </a:xfrm>
              <a:custGeom>
                <a:avLst/>
                <a:gdLst>
                  <a:gd name="T0" fmla="*/ 184 w 184"/>
                  <a:gd name="T1" fmla="*/ 0 h 126"/>
                  <a:gd name="T2" fmla="*/ 184 w 184"/>
                  <a:gd name="T3" fmla="*/ 126 h 126"/>
                  <a:gd name="T4" fmla="*/ 118 w 184"/>
                  <a:gd name="T5" fmla="*/ 126 h 126"/>
                  <a:gd name="T6" fmla="*/ 118 w 184"/>
                  <a:gd name="T7" fmla="*/ 42 h 126"/>
                  <a:gd name="T8" fmla="*/ 66 w 184"/>
                  <a:gd name="T9" fmla="*/ 42 h 126"/>
                  <a:gd name="T10" fmla="*/ 66 w 184"/>
                  <a:gd name="T11" fmla="*/ 126 h 126"/>
                  <a:gd name="T12" fmla="*/ 0 w 184"/>
                  <a:gd name="T13" fmla="*/ 126 h 126"/>
                  <a:gd name="T14" fmla="*/ 0 w 18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26">
                    <a:moveTo>
                      <a:pt x="184" y="0"/>
                    </a:moveTo>
                    <a:lnTo>
                      <a:pt x="184" y="126"/>
                    </a:lnTo>
                    <a:lnTo>
                      <a:pt x="118" y="126"/>
                    </a:lnTo>
                    <a:lnTo>
                      <a:pt x="118" y="42"/>
                    </a:lnTo>
                    <a:lnTo>
                      <a:pt x="66" y="42"/>
                    </a:lnTo>
                    <a:lnTo>
                      <a:pt x="66" y="126"/>
                    </a:lnTo>
                    <a:lnTo>
                      <a:pt x="0" y="126"/>
                    </a:lnTo>
                    <a:lnTo>
                      <a:pt x="0" y="0"/>
                    </a:lnTo>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chemeClr val="bg1"/>
                  </a:solidFill>
                  <a:latin typeface="华文楷体" panose="02010600040101010101" pitchFamily="2" charset="-122"/>
                  <a:ea typeface="华文楷体" panose="02010600040101010101" pitchFamily="2" charset="-122"/>
                </a:endParaRPr>
              </a:p>
            </p:txBody>
          </p:sp>
        </p:grpSp>
      </p:grpSp>
      <p:grpSp>
        <p:nvGrpSpPr>
          <p:cNvPr id="114" name="组合 113"/>
          <p:cNvGrpSpPr/>
          <p:nvPr/>
        </p:nvGrpSpPr>
        <p:grpSpPr>
          <a:xfrm>
            <a:off x="3739476" y="3227124"/>
            <a:ext cx="614208" cy="614207"/>
            <a:chOff x="3935424" y="3368641"/>
            <a:chExt cx="614208" cy="614207"/>
          </a:xfrm>
          <a:solidFill>
            <a:schemeClr val="tx2">
              <a:lumMod val="40000"/>
              <a:lumOff val="60000"/>
            </a:schemeClr>
          </a:solidFill>
        </p:grpSpPr>
        <p:sp>
          <p:nvSpPr>
            <p:cNvPr id="115" name="椭圆 114"/>
            <p:cNvSpPr/>
            <p:nvPr/>
          </p:nvSpPr>
          <p:spPr>
            <a:xfrm>
              <a:off x="3935424" y="3368641"/>
              <a:ext cx="614208" cy="61420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2800">
                <a:solidFill>
                  <a:srgbClr val="525252"/>
                </a:solidFill>
                <a:latin typeface="华文楷体" panose="02010600040101010101" pitchFamily="2" charset="-122"/>
                <a:ea typeface="华文楷体" panose="02010600040101010101" pitchFamily="2" charset="-122"/>
              </a:endParaRPr>
            </a:p>
          </p:txBody>
        </p:sp>
        <p:grpSp>
          <p:nvGrpSpPr>
            <p:cNvPr id="116" name="组合 115"/>
            <p:cNvGrpSpPr/>
            <p:nvPr/>
          </p:nvGrpSpPr>
          <p:grpSpPr>
            <a:xfrm>
              <a:off x="4082520" y="3512320"/>
              <a:ext cx="280545" cy="326849"/>
              <a:chOff x="6491288" y="6051550"/>
              <a:chExt cx="327025" cy="381000"/>
            </a:xfrm>
            <a:grpFill/>
          </p:grpSpPr>
          <p:sp>
            <p:nvSpPr>
              <p:cNvPr id="117" name="Oval 83"/>
              <p:cNvSpPr>
                <a:spLocks noChangeArrowheads="1"/>
              </p:cNvSpPr>
              <p:nvPr/>
            </p:nvSpPr>
            <p:spPr bwMode="auto">
              <a:xfrm>
                <a:off x="6719888" y="6051550"/>
                <a:ext cx="98425" cy="98425"/>
              </a:xfrm>
              <a:prstGeom prst="ellipse">
                <a:avLst/>
              </a:pr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sp>
            <p:nvSpPr>
              <p:cNvPr id="118" name="Oval 84"/>
              <p:cNvSpPr>
                <a:spLocks noChangeArrowheads="1"/>
              </p:cNvSpPr>
              <p:nvPr/>
            </p:nvSpPr>
            <p:spPr bwMode="auto">
              <a:xfrm>
                <a:off x="6491288" y="6191250"/>
                <a:ext cx="101600" cy="98425"/>
              </a:xfrm>
              <a:prstGeom prst="ellipse">
                <a:avLst/>
              </a:pr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sp>
            <p:nvSpPr>
              <p:cNvPr id="119" name="Oval 85"/>
              <p:cNvSpPr>
                <a:spLocks noChangeArrowheads="1"/>
              </p:cNvSpPr>
              <p:nvPr/>
            </p:nvSpPr>
            <p:spPr bwMode="auto">
              <a:xfrm>
                <a:off x="6719888" y="6330950"/>
                <a:ext cx="98425" cy="101600"/>
              </a:xfrm>
              <a:prstGeom prst="ellipse">
                <a:avLst/>
              </a:pr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sp>
            <p:nvSpPr>
              <p:cNvPr id="120" name="Line 86"/>
              <p:cNvSpPr>
                <a:spLocks noChangeShapeType="1"/>
              </p:cNvSpPr>
              <p:nvPr/>
            </p:nvSpPr>
            <p:spPr bwMode="auto">
              <a:xfrm>
                <a:off x="6583363" y="6267450"/>
                <a:ext cx="142875" cy="88900"/>
              </a:xfrm>
              <a:prstGeom prst="line">
                <a:avLst/>
              </a:pr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sp>
            <p:nvSpPr>
              <p:cNvPr id="121" name="Line 87"/>
              <p:cNvSpPr>
                <a:spLocks noChangeShapeType="1"/>
              </p:cNvSpPr>
              <p:nvPr/>
            </p:nvSpPr>
            <p:spPr bwMode="auto">
              <a:xfrm flipV="1">
                <a:off x="6583363" y="6130925"/>
                <a:ext cx="142875" cy="82550"/>
              </a:xfrm>
              <a:prstGeom prst="line">
                <a:avLst/>
              </a:pr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grpSp>
      </p:grpSp>
      <p:grpSp>
        <p:nvGrpSpPr>
          <p:cNvPr id="122" name="组合 121"/>
          <p:cNvGrpSpPr/>
          <p:nvPr/>
        </p:nvGrpSpPr>
        <p:grpSpPr>
          <a:xfrm>
            <a:off x="7432451" y="3227124"/>
            <a:ext cx="614208" cy="614207"/>
            <a:chOff x="7642369" y="3368641"/>
            <a:chExt cx="614208" cy="614207"/>
          </a:xfrm>
          <a:solidFill>
            <a:schemeClr val="tx2">
              <a:lumMod val="40000"/>
              <a:lumOff val="60000"/>
            </a:schemeClr>
          </a:solidFill>
        </p:grpSpPr>
        <p:sp>
          <p:nvSpPr>
            <p:cNvPr id="123" name="椭圆 122"/>
            <p:cNvSpPr/>
            <p:nvPr/>
          </p:nvSpPr>
          <p:spPr>
            <a:xfrm>
              <a:off x="7642369" y="3368641"/>
              <a:ext cx="614208" cy="61420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2800" dirty="0">
                <a:solidFill>
                  <a:srgbClr val="525252"/>
                </a:solidFill>
                <a:latin typeface="华文楷体" panose="02010600040101010101" pitchFamily="2" charset="-122"/>
                <a:ea typeface="华文楷体" panose="02010600040101010101" pitchFamily="2" charset="-122"/>
              </a:endParaRPr>
            </a:p>
          </p:txBody>
        </p:sp>
        <p:sp>
          <p:nvSpPr>
            <p:cNvPr id="124" name="Freeform 88"/>
            <p:cNvSpPr>
              <a:spLocks noEditPoints="1"/>
            </p:cNvSpPr>
            <p:nvPr/>
          </p:nvSpPr>
          <p:spPr bwMode="auto">
            <a:xfrm>
              <a:off x="7851418" y="3512320"/>
              <a:ext cx="196109" cy="326849"/>
            </a:xfrm>
            <a:custGeom>
              <a:avLst/>
              <a:gdLst>
                <a:gd name="T0" fmla="*/ 36 w 72"/>
                <a:gd name="T1" fmla="*/ 0 h 120"/>
                <a:gd name="T2" fmla="*/ 0 w 72"/>
                <a:gd name="T3" fmla="*/ 36 h 120"/>
                <a:gd name="T4" fmla="*/ 0 w 72"/>
                <a:gd name="T5" fmla="*/ 84 h 120"/>
                <a:gd name="T6" fmla="*/ 36 w 72"/>
                <a:gd name="T7" fmla="*/ 120 h 120"/>
                <a:gd name="T8" fmla="*/ 72 w 72"/>
                <a:gd name="T9" fmla="*/ 84 h 120"/>
                <a:gd name="T10" fmla="*/ 72 w 72"/>
                <a:gd name="T11" fmla="*/ 36 h 120"/>
                <a:gd name="T12" fmla="*/ 36 w 72"/>
                <a:gd name="T13" fmla="*/ 0 h 120"/>
                <a:gd name="T14" fmla="*/ 43 w 72"/>
                <a:gd name="T15" fmla="*/ 41 h 120"/>
                <a:gd name="T16" fmla="*/ 37 w 72"/>
                <a:gd name="T17" fmla="*/ 47 h 120"/>
                <a:gd name="T18" fmla="*/ 31 w 72"/>
                <a:gd name="T19" fmla="*/ 41 h 120"/>
                <a:gd name="T20" fmla="*/ 31 w 72"/>
                <a:gd name="T21" fmla="*/ 29 h 120"/>
                <a:gd name="T22" fmla="*/ 37 w 72"/>
                <a:gd name="T23" fmla="*/ 23 h 120"/>
                <a:gd name="T24" fmla="*/ 43 w 72"/>
                <a:gd name="T25" fmla="*/ 29 h 120"/>
                <a:gd name="T26" fmla="*/ 43 w 72"/>
                <a:gd name="T27"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20">
                  <a:moveTo>
                    <a:pt x="36" y="0"/>
                  </a:moveTo>
                  <a:cubicBezTo>
                    <a:pt x="17" y="0"/>
                    <a:pt x="0" y="16"/>
                    <a:pt x="0" y="36"/>
                  </a:cubicBezTo>
                  <a:cubicBezTo>
                    <a:pt x="0" y="84"/>
                    <a:pt x="0" y="84"/>
                    <a:pt x="0" y="84"/>
                  </a:cubicBezTo>
                  <a:cubicBezTo>
                    <a:pt x="0" y="104"/>
                    <a:pt x="17" y="120"/>
                    <a:pt x="36" y="120"/>
                  </a:cubicBezTo>
                  <a:cubicBezTo>
                    <a:pt x="56" y="120"/>
                    <a:pt x="72" y="104"/>
                    <a:pt x="72" y="84"/>
                  </a:cubicBezTo>
                  <a:cubicBezTo>
                    <a:pt x="72" y="36"/>
                    <a:pt x="72" y="36"/>
                    <a:pt x="72" y="36"/>
                  </a:cubicBezTo>
                  <a:cubicBezTo>
                    <a:pt x="72" y="16"/>
                    <a:pt x="56" y="0"/>
                    <a:pt x="36" y="0"/>
                  </a:cubicBezTo>
                  <a:close/>
                  <a:moveTo>
                    <a:pt x="43" y="41"/>
                  </a:moveTo>
                  <a:cubicBezTo>
                    <a:pt x="43" y="44"/>
                    <a:pt x="40" y="47"/>
                    <a:pt x="37" y="47"/>
                  </a:cubicBezTo>
                  <a:cubicBezTo>
                    <a:pt x="34" y="47"/>
                    <a:pt x="31" y="44"/>
                    <a:pt x="31" y="41"/>
                  </a:cubicBezTo>
                  <a:cubicBezTo>
                    <a:pt x="31" y="29"/>
                    <a:pt x="31" y="29"/>
                    <a:pt x="31" y="29"/>
                  </a:cubicBezTo>
                  <a:cubicBezTo>
                    <a:pt x="31" y="25"/>
                    <a:pt x="34" y="23"/>
                    <a:pt x="37" y="23"/>
                  </a:cubicBezTo>
                  <a:cubicBezTo>
                    <a:pt x="40" y="23"/>
                    <a:pt x="43" y="25"/>
                    <a:pt x="43" y="29"/>
                  </a:cubicBezTo>
                  <a:lnTo>
                    <a:pt x="43" y="41"/>
                  </a:ln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grpSp>
      <p:grpSp>
        <p:nvGrpSpPr>
          <p:cNvPr id="125" name="组合 124"/>
          <p:cNvGrpSpPr/>
          <p:nvPr/>
        </p:nvGrpSpPr>
        <p:grpSpPr>
          <a:xfrm>
            <a:off x="6519685" y="4832278"/>
            <a:ext cx="614208" cy="614207"/>
            <a:chOff x="6715633" y="4973796"/>
            <a:chExt cx="614208" cy="614207"/>
          </a:xfrm>
          <a:solidFill>
            <a:schemeClr val="tx2">
              <a:lumMod val="40000"/>
              <a:lumOff val="60000"/>
            </a:schemeClr>
          </a:solidFill>
        </p:grpSpPr>
        <p:sp>
          <p:nvSpPr>
            <p:cNvPr id="126" name="椭圆 125"/>
            <p:cNvSpPr/>
            <p:nvPr/>
          </p:nvSpPr>
          <p:spPr>
            <a:xfrm>
              <a:off x="6715633" y="4973796"/>
              <a:ext cx="614208" cy="61420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2800" dirty="0">
                <a:solidFill>
                  <a:srgbClr val="525252"/>
                </a:solidFill>
                <a:latin typeface="华文楷体" panose="02010600040101010101" pitchFamily="2" charset="-122"/>
                <a:ea typeface="华文楷体" panose="02010600040101010101" pitchFamily="2" charset="-122"/>
              </a:endParaRPr>
            </a:p>
          </p:txBody>
        </p:sp>
        <p:sp>
          <p:nvSpPr>
            <p:cNvPr id="127" name="Freeform 95"/>
            <p:cNvSpPr/>
            <p:nvPr/>
          </p:nvSpPr>
          <p:spPr bwMode="auto">
            <a:xfrm>
              <a:off x="6859313" y="5117475"/>
              <a:ext cx="326848" cy="326849"/>
            </a:xfrm>
            <a:custGeom>
              <a:avLst/>
              <a:gdLst>
                <a:gd name="T0" fmla="*/ 134 w 240"/>
                <a:gd name="T1" fmla="*/ 240 h 240"/>
                <a:gd name="T2" fmla="*/ 240 w 240"/>
                <a:gd name="T3" fmla="*/ 0 h 240"/>
                <a:gd name="T4" fmla="*/ 0 w 240"/>
                <a:gd name="T5" fmla="*/ 106 h 240"/>
                <a:gd name="T6" fmla="*/ 118 w 240"/>
                <a:gd name="T7" fmla="*/ 122 h 240"/>
                <a:gd name="T8" fmla="*/ 134 w 240"/>
                <a:gd name="T9" fmla="*/ 240 h 240"/>
              </a:gdLst>
              <a:ahLst/>
              <a:cxnLst>
                <a:cxn ang="0">
                  <a:pos x="T0" y="T1"/>
                </a:cxn>
                <a:cxn ang="0">
                  <a:pos x="T2" y="T3"/>
                </a:cxn>
                <a:cxn ang="0">
                  <a:pos x="T4" y="T5"/>
                </a:cxn>
                <a:cxn ang="0">
                  <a:pos x="T6" y="T7"/>
                </a:cxn>
                <a:cxn ang="0">
                  <a:pos x="T8" y="T9"/>
                </a:cxn>
              </a:cxnLst>
              <a:rect l="0" t="0" r="r" b="b"/>
              <a:pathLst>
                <a:path w="240" h="240">
                  <a:moveTo>
                    <a:pt x="134" y="240"/>
                  </a:moveTo>
                  <a:lnTo>
                    <a:pt x="240" y="0"/>
                  </a:lnTo>
                  <a:lnTo>
                    <a:pt x="0" y="106"/>
                  </a:lnTo>
                  <a:lnTo>
                    <a:pt x="118" y="122"/>
                  </a:lnTo>
                  <a:lnTo>
                    <a:pt x="134" y="240"/>
                  </a:ln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grpSp>
      <p:grpSp>
        <p:nvGrpSpPr>
          <p:cNvPr id="128" name="组合 127"/>
          <p:cNvGrpSpPr/>
          <p:nvPr/>
        </p:nvGrpSpPr>
        <p:grpSpPr>
          <a:xfrm>
            <a:off x="4666212" y="4832278"/>
            <a:ext cx="614208" cy="614207"/>
            <a:chOff x="4862160" y="4973796"/>
            <a:chExt cx="614208" cy="614207"/>
          </a:xfrm>
          <a:solidFill>
            <a:schemeClr val="tx2">
              <a:lumMod val="40000"/>
              <a:lumOff val="60000"/>
            </a:schemeClr>
          </a:solidFill>
        </p:grpSpPr>
        <p:sp>
          <p:nvSpPr>
            <p:cNvPr id="129" name="椭圆 128"/>
            <p:cNvSpPr/>
            <p:nvPr/>
          </p:nvSpPr>
          <p:spPr>
            <a:xfrm>
              <a:off x="4862160" y="4973796"/>
              <a:ext cx="614208" cy="61420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2800">
                <a:solidFill>
                  <a:srgbClr val="525252"/>
                </a:solidFill>
                <a:latin typeface="华文楷体" panose="02010600040101010101" pitchFamily="2" charset="-122"/>
                <a:ea typeface="华文楷体" panose="02010600040101010101" pitchFamily="2" charset="-122"/>
              </a:endParaRPr>
            </a:p>
          </p:txBody>
        </p:sp>
        <p:grpSp>
          <p:nvGrpSpPr>
            <p:cNvPr id="130" name="组合 129"/>
            <p:cNvGrpSpPr/>
            <p:nvPr/>
          </p:nvGrpSpPr>
          <p:grpSpPr>
            <a:xfrm>
              <a:off x="5005840" y="5151522"/>
              <a:ext cx="326848" cy="258755"/>
              <a:chOff x="7591425" y="4687888"/>
              <a:chExt cx="381000" cy="301625"/>
            </a:xfrm>
            <a:grpFill/>
          </p:grpSpPr>
          <p:sp>
            <p:nvSpPr>
              <p:cNvPr id="131" name="Freeform 113"/>
              <p:cNvSpPr/>
              <p:nvPr/>
            </p:nvSpPr>
            <p:spPr bwMode="auto">
              <a:xfrm>
                <a:off x="7591425" y="4687888"/>
                <a:ext cx="361950" cy="301625"/>
              </a:xfrm>
              <a:custGeom>
                <a:avLst/>
                <a:gdLst>
                  <a:gd name="T0" fmla="*/ 67 w 114"/>
                  <a:gd name="T1" fmla="*/ 88 h 95"/>
                  <a:gd name="T2" fmla="*/ 57 w 114"/>
                  <a:gd name="T3" fmla="*/ 88 h 95"/>
                  <a:gd name="T4" fmla="*/ 37 w 114"/>
                  <a:gd name="T5" fmla="*/ 86 h 95"/>
                  <a:gd name="T6" fmla="*/ 19 w 114"/>
                  <a:gd name="T7" fmla="*/ 94 h 95"/>
                  <a:gd name="T8" fmla="*/ 21 w 114"/>
                  <a:gd name="T9" fmla="*/ 79 h 95"/>
                  <a:gd name="T10" fmla="*/ 0 w 114"/>
                  <a:gd name="T11" fmla="*/ 44 h 95"/>
                  <a:gd name="T12" fmla="*/ 57 w 114"/>
                  <a:gd name="T13" fmla="*/ 0 h 95"/>
                  <a:gd name="T14" fmla="*/ 114 w 114"/>
                  <a:gd name="T15" fmla="*/ 44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5">
                    <a:moveTo>
                      <a:pt x="67" y="88"/>
                    </a:moveTo>
                    <a:cubicBezTo>
                      <a:pt x="64" y="88"/>
                      <a:pt x="60" y="88"/>
                      <a:pt x="57" y="88"/>
                    </a:cubicBezTo>
                    <a:cubicBezTo>
                      <a:pt x="51" y="88"/>
                      <a:pt x="42" y="87"/>
                      <a:pt x="37" y="86"/>
                    </a:cubicBezTo>
                    <a:cubicBezTo>
                      <a:pt x="33" y="85"/>
                      <a:pt x="29" y="95"/>
                      <a:pt x="19" y="94"/>
                    </a:cubicBezTo>
                    <a:cubicBezTo>
                      <a:pt x="19" y="94"/>
                      <a:pt x="28" y="82"/>
                      <a:pt x="21" y="79"/>
                    </a:cubicBezTo>
                    <a:cubicBezTo>
                      <a:pt x="8" y="71"/>
                      <a:pt x="0" y="58"/>
                      <a:pt x="0" y="44"/>
                    </a:cubicBezTo>
                    <a:cubicBezTo>
                      <a:pt x="0" y="20"/>
                      <a:pt x="26" y="0"/>
                      <a:pt x="57" y="0"/>
                    </a:cubicBezTo>
                    <a:cubicBezTo>
                      <a:pt x="89" y="0"/>
                      <a:pt x="114" y="20"/>
                      <a:pt x="114" y="44"/>
                    </a:cubicBezTo>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sp>
            <p:nvSpPr>
              <p:cNvPr id="132" name="Freeform 114"/>
              <p:cNvSpPr/>
              <p:nvPr/>
            </p:nvSpPr>
            <p:spPr bwMode="auto">
              <a:xfrm>
                <a:off x="7731125" y="4786313"/>
                <a:ext cx="241300" cy="203200"/>
              </a:xfrm>
              <a:custGeom>
                <a:avLst/>
                <a:gdLst>
                  <a:gd name="T0" fmla="*/ 0 w 76"/>
                  <a:gd name="T1" fmla="*/ 30 h 64"/>
                  <a:gd name="T2" fmla="*/ 38 w 76"/>
                  <a:gd name="T3" fmla="*/ 59 h 64"/>
                  <a:gd name="T4" fmla="*/ 52 w 76"/>
                  <a:gd name="T5" fmla="*/ 58 h 64"/>
                  <a:gd name="T6" fmla="*/ 64 w 76"/>
                  <a:gd name="T7" fmla="*/ 63 h 64"/>
                  <a:gd name="T8" fmla="*/ 62 w 76"/>
                  <a:gd name="T9" fmla="*/ 53 h 64"/>
                  <a:gd name="T10" fmla="*/ 76 w 76"/>
                  <a:gd name="T11" fmla="*/ 30 h 64"/>
                  <a:gd name="T12" fmla="*/ 38 w 76"/>
                  <a:gd name="T13" fmla="*/ 0 h 64"/>
                  <a:gd name="T14" fmla="*/ 0 w 76"/>
                  <a:gd name="T15" fmla="*/ 3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4">
                    <a:moveTo>
                      <a:pt x="0" y="30"/>
                    </a:moveTo>
                    <a:cubicBezTo>
                      <a:pt x="0" y="46"/>
                      <a:pt x="17" y="59"/>
                      <a:pt x="38" y="59"/>
                    </a:cubicBezTo>
                    <a:cubicBezTo>
                      <a:pt x="42" y="59"/>
                      <a:pt x="48" y="58"/>
                      <a:pt x="52" y="58"/>
                    </a:cubicBezTo>
                    <a:cubicBezTo>
                      <a:pt x="54" y="57"/>
                      <a:pt x="57" y="64"/>
                      <a:pt x="64" y="63"/>
                    </a:cubicBezTo>
                    <a:cubicBezTo>
                      <a:pt x="64" y="63"/>
                      <a:pt x="58" y="55"/>
                      <a:pt x="62" y="53"/>
                    </a:cubicBezTo>
                    <a:cubicBezTo>
                      <a:pt x="71" y="47"/>
                      <a:pt x="76" y="39"/>
                      <a:pt x="76" y="30"/>
                    </a:cubicBezTo>
                    <a:cubicBezTo>
                      <a:pt x="76" y="13"/>
                      <a:pt x="59" y="0"/>
                      <a:pt x="38" y="0"/>
                    </a:cubicBezTo>
                    <a:cubicBezTo>
                      <a:pt x="17" y="0"/>
                      <a:pt x="0" y="13"/>
                      <a:pt x="0" y="30"/>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grpSp>
      </p:grpSp>
      <p:sp>
        <p:nvSpPr>
          <p:cNvPr id="134" name="矩形 133"/>
          <p:cNvSpPr/>
          <p:nvPr/>
        </p:nvSpPr>
        <p:spPr>
          <a:xfrm>
            <a:off x="5280420" y="5938526"/>
            <a:ext cx="2389846" cy="412404"/>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具体问题，具体分析</a:t>
            </a:r>
            <a:endParaRPr lang="en-US" altLang="zh-CN" sz="1600" dirty="0">
              <a:solidFill>
                <a:srgbClr val="525252"/>
              </a:solidFill>
              <a:latin typeface="华文楷体" panose="02010600040101010101" pitchFamily="2" charset="-122"/>
              <a:ea typeface="华文楷体" panose="02010600040101010101" pitchFamily="2" charset="-122"/>
            </a:endParaRPr>
          </a:p>
        </p:txBody>
      </p:sp>
      <p:sp>
        <p:nvSpPr>
          <p:cNvPr id="135" name="矩形 134"/>
          <p:cNvSpPr/>
          <p:nvPr/>
        </p:nvSpPr>
        <p:spPr>
          <a:xfrm>
            <a:off x="5333779" y="5538433"/>
            <a:ext cx="1213402" cy="400093"/>
          </a:xfrm>
          <a:prstGeom prst="rect">
            <a:avLst/>
          </a:prstGeom>
        </p:spPr>
        <p:txBody>
          <a:bodyPr wrap="square" lIns="91423" tIns="45712" rIns="91423" bIns="45712">
            <a:spAutoFit/>
          </a:bodyPr>
          <a:lstStyle/>
          <a:p>
            <a:pPr>
              <a:spcBef>
                <a:spcPts val="600"/>
              </a:spcBef>
            </a:pPr>
            <a:r>
              <a:rPr lang="zh-CN" altLang="en-US" sz="2000" b="1" dirty="0">
                <a:solidFill>
                  <a:srgbClr val="525252"/>
                </a:solidFill>
                <a:latin typeface="华文楷体" panose="02010600040101010101" pitchFamily="2" charset="-122"/>
                <a:ea typeface="华文楷体" panose="02010600040101010101" pitchFamily="2" charset="-122"/>
              </a:rPr>
              <a:t>重大事项</a:t>
            </a:r>
            <a:endParaRPr lang="en-US" altLang="zh-CN" sz="2000" b="1" dirty="0">
              <a:solidFill>
                <a:srgbClr val="525252"/>
              </a:solidFill>
              <a:latin typeface="华文楷体" panose="02010600040101010101" pitchFamily="2" charset="-122"/>
              <a:ea typeface="华文楷体" panose="02010600040101010101" pitchFamily="2" charset="-122"/>
            </a:endParaRPr>
          </a:p>
        </p:txBody>
      </p:sp>
      <p:sp>
        <p:nvSpPr>
          <p:cNvPr id="136" name="矩形 135"/>
          <p:cNvSpPr/>
          <p:nvPr/>
        </p:nvSpPr>
        <p:spPr>
          <a:xfrm>
            <a:off x="4706638" y="2645450"/>
            <a:ext cx="2598898" cy="1938976"/>
          </a:xfrm>
          <a:prstGeom prst="rect">
            <a:avLst/>
          </a:prstGeom>
        </p:spPr>
        <p:txBody>
          <a:bodyPr wrap="square" lIns="91423" tIns="45712" rIns="91423" bIns="45712">
            <a:spAutoFit/>
          </a:bodyPr>
          <a:lstStyle/>
          <a:p>
            <a:pPr>
              <a:lnSpc>
                <a:spcPct val="150000"/>
              </a:lnSpc>
              <a:spcBef>
                <a:spcPts val="600"/>
              </a:spcBef>
            </a:pPr>
            <a:r>
              <a:rPr lang="zh-CN" altLang="en-US" sz="1600" dirty="0">
                <a:solidFill>
                  <a:srgbClr val="525252"/>
                </a:solidFill>
                <a:latin typeface="华文楷体" panose="02010600040101010101" pitchFamily="2" charset="-122"/>
                <a:ea typeface="华文楷体" panose="02010600040101010101" pitchFamily="2" charset="-122"/>
              </a:rPr>
              <a:t>结合蓝源资本的业务优势、资源脉络，对接符合已投企业的核心战略产品与服务资源，更好地提供一站式、生态化的综合服务。</a:t>
            </a:r>
            <a:endParaRPr lang="en-US" altLang="zh-CN" sz="1600" dirty="0">
              <a:solidFill>
                <a:srgbClr val="525252"/>
              </a:solidFill>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638175" y="487680"/>
            <a:ext cx="6024880" cy="521970"/>
          </a:xfrm>
          <a:prstGeom prst="rect">
            <a:avLst/>
          </a:prstGeom>
          <a:noFill/>
        </p:spPr>
        <p:txBody>
          <a:bodyPr wrap="none" rtlCol="0" anchor="t">
            <a:spAutoFit/>
          </a:bodyPr>
          <a:p>
            <a:r>
              <a:rPr lang="zh-CN" altLang="en-US" sz="2800" b="1" dirty="0">
                <a:solidFill>
                  <a:schemeClr val="accent1"/>
                </a:solidFill>
                <a:effectLst>
                  <a:outerShdw blurRad="38100" dist="25400" dir="5400000" algn="ctr" rotWithShape="0">
                    <a:srgbClr val="6E747A">
                      <a:alpha val="43000"/>
                    </a:srgbClr>
                  </a:outerShdw>
                </a:effectLst>
                <a:sym typeface="+mn-ea"/>
              </a:rPr>
              <a:t>支撑：蓝源产融集团</a:t>
            </a:r>
            <a:r>
              <a:rPr lang="en-US" altLang="zh-CN" sz="2800" b="1" dirty="0">
                <a:solidFill>
                  <a:schemeClr val="accent1"/>
                </a:solidFill>
                <a:effectLst>
                  <a:outerShdw blurRad="38100" dist="25400" dir="5400000" algn="ctr" rotWithShape="0">
                    <a:srgbClr val="6E747A">
                      <a:alpha val="43000"/>
                    </a:srgbClr>
                  </a:outerShdw>
                </a:effectLst>
                <a:sym typeface="+mn-ea"/>
              </a:rPr>
              <a:t>—</a:t>
            </a:r>
            <a:r>
              <a:rPr lang="zh-CN" altLang="en-US" sz="2000" b="1" dirty="0">
                <a:solidFill>
                  <a:schemeClr val="accent1"/>
                </a:solidFill>
                <a:effectLst>
                  <a:outerShdw blurRad="38100" dist="25400" dir="5400000" algn="ctr" rotWithShape="0">
                    <a:srgbClr val="6E747A">
                      <a:alpha val="43000"/>
                    </a:srgbClr>
                  </a:outerShdw>
                </a:effectLst>
                <a:sym typeface="+mn-ea"/>
              </a:rPr>
              <a:t>基金投融资服务平台</a:t>
            </a:r>
            <a:endParaRPr lang="zh-CN" altLang="en-US" sz="2000" b="1" dirty="0">
              <a:solidFill>
                <a:schemeClr val="accent1"/>
              </a:solidFill>
              <a:effectLst>
                <a:outerShdw blurRad="38100" dist="25400" dir="5400000" algn="ctr" rotWithShape="0">
                  <a:srgbClr val="6E747A">
                    <a:alpha val="43000"/>
                  </a:srgbClr>
                </a:outerShdw>
              </a:effectLst>
              <a:sym typeface="+mn-ea"/>
            </a:endParaRPr>
          </a:p>
        </p:txBody>
      </p:sp>
      <p:sp>
        <p:nvSpPr>
          <p:cNvPr id="9" name="文本框 8"/>
          <p:cNvSpPr txBox="1"/>
          <p:nvPr>
            <p:custDataLst>
              <p:tags r:id="rId1"/>
            </p:custDataLst>
          </p:nvPr>
        </p:nvSpPr>
        <p:spPr>
          <a:xfrm>
            <a:off x="949960" y="1274445"/>
            <a:ext cx="9937750" cy="1383665"/>
          </a:xfrm>
          <a:prstGeom prst="rect">
            <a:avLst/>
          </a:prstGeom>
          <a:noFill/>
        </p:spPr>
        <p:txBody>
          <a:bodyPr wrap="square" rtlCol="0" anchor="t">
            <a:spAutoFit/>
          </a:bodyPr>
          <a:p>
            <a:pPr indent="355600" fontAlgn="auto">
              <a:lnSpc>
                <a:spcPct val="150000"/>
              </a:lnSpc>
              <a:extLst>
                <a:ext uri="{35155182-B16C-46BC-9424-99874614C6A1}">
                  <wpsdc:indentchars xmlns:wpsdc="http://www.wps.cn/officeDocument/2017/drawingmlCustomData" val="200" checksum="3837665281"/>
                </a:ext>
              </a:extLst>
            </a:pPr>
            <a:r>
              <a:rPr lang="zh-CN" altLang="en-US" sz="1400" b="1">
                <a:solidFill>
                  <a:schemeClr val="dk1"/>
                </a:solidFill>
              </a:rPr>
              <a:t>宁波蓝源产融集团是国内新型的产业链投融资平台，形成了政府产业引导基金管理、产业精品投行、平台化供应链金融服务三大特色产品线 ，打造了基于企业全生命周期与产业链的特色投资基金体系，帮助各级政府打造产业链直接投资体系，帮助实体经济获得不需抵押担保的供应链 金融融资服务，通过一站式高端化科技金融创新服务体系，为各地政府提供区域经济发展所需的创新性投融资服务以及人才资本化的综合解决方 案。</a:t>
            </a:r>
            <a:endParaRPr lang="zh-CN" altLang="en-US" sz="1400" b="1">
              <a:solidFill>
                <a:schemeClr val="dk1"/>
              </a:solidFill>
            </a:endParaRPr>
          </a:p>
        </p:txBody>
      </p:sp>
      <p:sp>
        <p:nvSpPr>
          <p:cNvPr id="32" name="文本框 31"/>
          <p:cNvSpPr txBox="1"/>
          <p:nvPr>
            <p:custDataLst>
              <p:tags r:id="rId2"/>
            </p:custDataLst>
          </p:nvPr>
        </p:nvSpPr>
        <p:spPr>
          <a:xfrm>
            <a:off x="1589405" y="2839720"/>
            <a:ext cx="2540000" cy="337185"/>
          </a:xfrm>
          <a:prstGeom prst="rect">
            <a:avLst/>
          </a:prstGeom>
          <a:noFill/>
        </p:spPr>
        <p:txBody>
          <a:bodyPr wrap="square" rtlCol="0" anchor="t">
            <a:spAutoFit/>
          </a:bodyPr>
          <a:p>
            <a:r>
              <a:rPr lang="zh-CN" altLang="en-US" sz="1600" b="1">
                <a:solidFill>
                  <a:schemeClr val="accent1"/>
                </a:solidFill>
                <a:effectLst>
                  <a:outerShdw blurRad="38100" dist="25400" dir="5400000" algn="ctr" rotWithShape="0">
                    <a:srgbClr val="6E747A">
                      <a:alpha val="43000"/>
                    </a:srgbClr>
                  </a:outerShdw>
                </a:effectLst>
              </a:rPr>
              <a:t>多个成功项目投资案例</a:t>
            </a:r>
            <a:endParaRPr lang="zh-CN" altLang="en-US" sz="1600" b="1">
              <a:solidFill>
                <a:schemeClr val="accent1"/>
              </a:solidFill>
              <a:effectLst>
                <a:outerShdw blurRad="38100" dist="25400" dir="5400000" algn="ctr" rotWithShape="0">
                  <a:srgbClr val="6E747A">
                    <a:alpha val="43000"/>
                  </a:srgbClr>
                </a:outerShdw>
              </a:effectLst>
            </a:endParaRPr>
          </a:p>
        </p:txBody>
      </p:sp>
      <p:sp>
        <p:nvSpPr>
          <p:cNvPr id="33" name="文本框 32"/>
          <p:cNvSpPr txBox="1"/>
          <p:nvPr>
            <p:custDataLst>
              <p:tags r:id="rId3"/>
            </p:custDataLst>
          </p:nvPr>
        </p:nvSpPr>
        <p:spPr>
          <a:xfrm>
            <a:off x="5057140" y="2829560"/>
            <a:ext cx="2540000" cy="337185"/>
          </a:xfrm>
          <a:prstGeom prst="rect">
            <a:avLst/>
          </a:prstGeom>
          <a:noFill/>
        </p:spPr>
        <p:txBody>
          <a:bodyPr wrap="square" rtlCol="0" anchor="t">
            <a:spAutoFit/>
          </a:bodyPr>
          <a:p>
            <a:r>
              <a:rPr lang="zh-CN" altLang="en-US" sz="1600" b="1">
                <a:solidFill>
                  <a:schemeClr val="accent1"/>
                </a:solidFill>
                <a:effectLst>
                  <a:outerShdw blurRad="38100" dist="25400" dir="5400000" algn="ctr" rotWithShape="0">
                    <a:srgbClr val="6E747A">
                      <a:alpha val="43000"/>
                    </a:srgbClr>
                  </a:outerShdw>
                </a:effectLst>
              </a:rPr>
              <a:t>基金全生命周期布局</a:t>
            </a:r>
            <a:endParaRPr lang="zh-CN" altLang="en-US" sz="1600" b="1">
              <a:solidFill>
                <a:schemeClr val="accent1"/>
              </a:solidFill>
              <a:effectLst>
                <a:outerShdw blurRad="38100" dist="25400" dir="5400000" algn="ctr" rotWithShape="0">
                  <a:srgbClr val="6E747A">
                    <a:alpha val="43000"/>
                  </a:srgbClr>
                </a:outerShdw>
              </a:effectLst>
            </a:endParaRPr>
          </a:p>
        </p:txBody>
      </p:sp>
      <p:sp>
        <p:nvSpPr>
          <p:cNvPr id="34" name="文本框 33"/>
          <p:cNvSpPr txBox="1"/>
          <p:nvPr>
            <p:custDataLst>
              <p:tags r:id="rId4"/>
            </p:custDataLst>
          </p:nvPr>
        </p:nvSpPr>
        <p:spPr>
          <a:xfrm>
            <a:off x="8289925" y="2786380"/>
            <a:ext cx="1209040" cy="337185"/>
          </a:xfrm>
          <a:prstGeom prst="rect">
            <a:avLst/>
          </a:prstGeom>
          <a:noFill/>
        </p:spPr>
        <p:txBody>
          <a:bodyPr wrap="square" rtlCol="0" anchor="t">
            <a:spAutoFit/>
          </a:bodyPr>
          <a:p>
            <a:r>
              <a:rPr lang="zh-CN" altLang="en-US" sz="1600" b="1">
                <a:solidFill>
                  <a:schemeClr val="accent1"/>
                </a:solidFill>
                <a:effectLst>
                  <a:outerShdw blurRad="38100" dist="25400" dir="5400000" algn="ctr" rotWithShape="0">
                    <a:srgbClr val="6E747A">
                      <a:alpha val="43000"/>
                    </a:srgbClr>
                  </a:outerShdw>
                </a:effectLst>
              </a:rPr>
              <a:t>精英团队</a:t>
            </a:r>
            <a:endParaRPr lang="zh-CN" altLang="en-US" sz="1600" b="1">
              <a:solidFill>
                <a:schemeClr val="accent1"/>
              </a:solidFill>
              <a:effectLst>
                <a:outerShdw blurRad="38100" dist="25400" dir="5400000" algn="ctr" rotWithShape="0">
                  <a:srgbClr val="6E747A">
                    <a:alpha val="43000"/>
                  </a:srgbClr>
                </a:outerShdw>
              </a:effectLst>
            </a:endParaRPr>
          </a:p>
        </p:txBody>
      </p:sp>
      <p:sp>
        <p:nvSpPr>
          <p:cNvPr id="35" name="文本框 34"/>
          <p:cNvSpPr txBox="1"/>
          <p:nvPr>
            <p:custDataLst>
              <p:tags r:id="rId5"/>
            </p:custDataLst>
          </p:nvPr>
        </p:nvSpPr>
        <p:spPr>
          <a:xfrm>
            <a:off x="1649730" y="4908550"/>
            <a:ext cx="1715135" cy="337185"/>
          </a:xfrm>
          <a:prstGeom prst="rect">
            <a:avLst/>
          </a:prstGeom>
          <a:noFill/>
        </p:spPr>
        <p:txBody>
          <a:bodyPr wrap="square" rtlCol="0" anchor="t">
            <a:spAutoFit/>
          </a:bodyPr>
          <a:p>
            <a:r>
              <a:rPr lang="zh-CN" altLang="en-US" sz="1600" b="1">
                <a:solidFill>
                  <a:schemeClr val="accent1"/>
                </a:solidFill>
                <a:effectLst>
                  <a:outerShdw blurRad="38100" dist="25400" dir="5400000" algn="ctr" rotWithShape="0">
                    <a:srgbClr val="6E747A">
                      <a:alpha val="43000"/>
                    </a:srgbClr>
                  </a:outerShdw>
                </a:effectLst>
              </a:rPr>
              <a:t>品牌影响力强</a:t>
            </a:r>
            <a:endParaRPr lang="zh-CN" altLang="en-US" sz="1600" b="1">
              <a:solidFill>
                <a:schemeClr val="accent1"/>
              </a:solidFill>
              <a:effectLst>
                <a:outerShdw blurRad="38100" dist="25400" dir="5400000" algn="ctr" rotWithShape="0">
                  <a:srgbClr val="6E747A">
                    <a:alpha val="43000"/>
                  </a:srgbClr>
                </a:outerShdw>
              </a:effectLst>
            </a:endParaRPr>
          </a:p>
        </p:txBody>
      </p:sp>
      <p:sp>
        <p:nvSpPr>
          <p:cNvPr id="36" name="文本框 35"/>
          <p:cNvSpPr txBox="1"/>
          <p:nvPr>
            <p:custDataLst>
              <p:tags r:id="rId6"/>
            </p:custDataLst>
          </p:nvPr>
        </p:nvSpPr>
        <p:spPr>
          <a:xfrm>
            <a:off x="4571365" y="4920615"/>
            <a:ext cx="2540000" cy="337185"/>
          </a:xfrm>
          <a:prstGeom prst="rect">
            <a:avLst/>
          </a:prstGeom>
          <a:noFill/>
        </p:spPr>
        <p:txBody>
          <a:bodyPr wrap="square" rtlCol="0" anchor="t">
            <a:spAutoFit/>
          </a:bodyPr>
          <a:p>
            <a:pPr algn="ctr"/>
            <a:r>
              <a:rPr lang="zh-CN" altLang="en-US" sz="1600" b="1">
                <a:solidFill>
                  <a:schemeClr val="accent1"/>
                </a:solidFill>
                <a:effectLst>
                  <a:outerShdw blurRad="38100" dist="25400" dir="5400000" algn="ctr" rotWithShape="0">
                    <a:srgbClr val="6E747A">
                      <a:alpha val="43000"/>
                    </a:srgbClr>
                  </a:outerShdw>
                </a:effectLst>
              </a:rPr>
              <a:t>创新商业模式</a:t>
            </a:r>
            <a:endParaRPr lang="zh-CN" altLang="en-US" sz="1600" b="1">
              <a:solidFill>
                <a:schemeClr val="accent1"/>
              </a:solidFill>
              <a:effectLst>
                <a:outerShdw blurRad="38100" dist="25400" dir="5400000" algn="ctr" rotWithShape="0">
                  <a:srgbClr val="6E747A">
                    <a:alpha val="43000"/>
                  </a:srgbClr>
                </a:outerShdw>
              </a:effectLst>
            </a:endParaRPr>
          </a:p>
        </p:txBody>
      </p:sp>
      <p:sp>
        <p:nvSpPr>
          <p:cNvPr id="37" name="文本框 36"/>
          <p:cNvSpPr txBox="1"/>
          <p:nvPr>
            <p:custDataLst>
              <p:tags r:id="rId7"/>
            </p:custDataLst>
          </p:nvPr>
        </p:nvSpPr>
        <p:spPr>
          <a:xfrm>
            <a:off x="8157845" y="4920615"/>
            <a:ext cx="2540000" cy="337185"/>
          </a:xfrm>
          <a:prstGeom prst="rect">
            <a:avLst/>
          </a:prstGeom>
          <a:noFill/>
        </p:spPr>
        <p:txBody>
          <a:bodyPr wrap="square" rtlCol="0" anchor="t">
            <a:spAutoFit/>
          </a:bodyPr>
          <a:p>
            <a:r>
              <a:rPr lang="zh-CN" altLang="en-US" sz="1600" b="1">
                <a:solidFill>
                  <a:schemeClr val="accent1"/>
                </a:solidFill>
                <a:effectLst>
                  <a:outerShdw blurRad="38100" dist="25400" dir="5400000" algn="ctr" rotWithShape="0">
                    <a:srgbClr val="6E747A">
                      <a:alpha val="43000"/>
                    </a:srgbClr>
                  </a:outerShdw>
                </a:effectLst>
              </a:rPr>
              <a:t>独具成长性</a:t>
            </a:r>
            <a:endParaRPr lang="zh-CN" altLang="en-US" sz="1600" b="1">
              <a:solidFill>
                <a:schemeClr val="accent1"/>
              </a:solidFill>
              <a:effectLst>
                <a:outerShdw blurRad="38100" dist="25400" dir="5400000" algn="ctr" rotWithShape="0">
                  <a:srgbClr val="6E747A">
                    <a:alpha val="43000"/>
                  </a:srgbClr>
                </a:outerShdw>
              </a:effectLst>
            </a:endParaRPr>
          </a:p>
        </p:txBody>
      </p:sp>
      <p:sp>
        <p:nvSpPr>
          <p:cNvPr id="38" name="文本框 37"/>
          <p:cNvSpPr txBox="1"/>
          <p:nvPr>
            <p:custDataLst>
              <p:tags r:id="rId8"/>
            </p:custDataLst>
          </p:nvPr>
        </p:nvSpPr>
        <p:spPr>
          <a:xfrm>
            <a:off x="1224915" y="3176905"/>
            <a:ext cx="3081020" cy="1706880"/>
          </a:xfrm>
          <a:prstGeom prst="rect">
            <a:avLst/>
          </a:prstGeom>
          <a:noFill/>
        </p:spPr>
        <p:txBody>
          <a:bodyPr wrap="square" rtlCol="0" anchor="t">
            <a:spAutoFit/>
          </a:bodyPr>
          <a:p>
            <a:pPr>
              <a:lnSpc>
                <a:spcPct val="150000"/>
              </a:lnSpc>
            </a:pPr>
            <a:r>
              <a:rPr lang="zh-CN" altLang="en-US" sz="1000">
                <a:solidFill>
                  <a:schemeClr val="dk1"/>
                </a:solidFill>
              </a:rPr>
              <a:t>历年投资项目已近200个，目前已有14个项目成功 登陆国内主板资本市场和美国纳斯达克。蓝源资本先后管理了慈溪、宁海 、奉化、象山等宁波县市区早期的政府引导基金，参与了美诺华药业、福 尔达智能科技、中大力德智能传动、中骏上原汽车零部件等宁波本土上市企业的较早期投资，为基金投资人创造了较为理想的投资回报。</a:t>
            </a:r>
            <a:endParaRPr lang="zh-CN" altLang="en-US" sz="1000">
              <a:solidFill>
                <a:schemeClr val="dk1"/>
              </a:solidFill>
            </a:endParaRPr>
          </a:p>
        </p:txBody>
      </p:sp>
      <p:sp>
        <p:nvSpPr>
          <p:cNvPr id="41" name="文本框 40"/>
          <p:cNvSpPr txBox="1"/>
          <p:nvPr>
            <p:custDataLst>
              <p:tags r:id="rId9"/>
            </p:custDataLst>
          </p:nvPr>
        </p:nvSpPr>
        <p:spPr>
          <a:xfrm>
            <a:off x="4775835" y="3230245"/>
            <a:ext cx="2899410" cy="1476375"/>
          </a:xfrm>
          <a:prstGeom prst="rect">
            <a:avLst/>
          </a:prstGeom>
          <a:noFill/>
        </p:spPr>
        <p:txBody>
          <a:bodyPr wrap="square" rtlCol="0" anchor="t">
            <a:spAutoFit/>
          </a:bodyPr>
          <a:p>
            <a:pPr algn="l">
              <a:lnSpc>
                <a:spcPct val="150000"/>
              </a:lnSpc>
              <a:buClrTx/>
              <a:buSzTx/>
              <a:buFontTx/>
            </a:pPr>
            <a:r>
              <a:rPr lang="zh-CN" altLang="en-US" sz="1000">
                <a:solidFill>
                  <a:schemeClr val="dk1"/>
                </a:solidFill>
              </a:rPr>
              <a:t>致力于产业互联网、战略性新兴产业及传统特色产业转型升级等领域的专 业化价值投资与整合，涵盖天使、VC、PE、量化、并购、定向增发、产业 基金、母基金等基金模式，为企业从种子期到卓越期的各发展阶段提供全 产业链的优质资本服务。擅长基金管理与母基金专业化管理。</a:t>
            </a:r>
            <a:endParaRPr lang="zh-CN" altLang="en-US" sz="1000">
              <a:solidFill>
                <a:schemeClr val="dk1"/>
              </a:solidFill>
            </a:endParaRPr>
          </a:p>
        </p:txBody>
      </p:sp>
      <p:sp>
        <p:nvSpPr>
          <p:cNvPr id="43" name="文本框 42"/>
          <p:cNvSpPr txBox="1"/>
          <p:nvPr>
            <p:custDataLst>
              <p:tags r:id="rId10"/>
            </p:custDataLst>
          </p:nvPr>
        </p:nvSpPr>
        <p:spPr>
          <a:xfrm>
            <a:off x="7831455" y="3117215"/>
            <a:ext cx="2935605" cy="1476375"/>
          </a:xfrm>
          <a:prstGeom prst="rect">
            <a:avLst/>
          </a:prstGeom>
          <a:noFill/>
        </p:spPr>
        <p:txBody>
          <a:bodyPr wrap="square" rtlCol="0" anchor="t">
            <a:spAutoFit/>
          </a:bodyPr>
          <a:p>
            <a:pPr>
              <a:lnSpc>
                <a:spcPct val="150000"/>
              </a:lnSpc>
            </a:pPr>
            <a:r>
              <a:rPr lang="zh-CN" altLang="en-US" sz="1000">
                <a:solidFill>
                  <a:schemeClr val="dk1"/>
                </a:solidFill>
              </a:rPr>
              <a:t>蓝源资本近年来以人才资本化为核 心机制，集聚了近200名来自投资、证券、会所、律所、金融、管理、科 技等领域的高端专业人士，其中博士30余位、硕士30余位，来自国内外 500强企业的高管30余位，为公司的快速发展提供了坚实的人才保障。</a:t>
            </a:r>
            <a:endParaRPr lang="zh-CN" altLang="en-US" sz="1000">
              <a:solidFill>
                <a:schemeClr val="dk1"/>
              </a:solidFill>
            </a:endParaRPr>
          </a:p>
        </p:txBody>
      </p:sp>
      <p:sp>
        <p:nvSpPr>
          <p:cNvPr id="44" name="文本框 43"/>
          <p:cNvSpPr txBox="1"/>
          <p:nvPr>
            <p:custDataLst>
              <p:tags r:id="rId11"/>
            </p:custDataLst>
          </p:nvPr>
        </p:nvSpPr>
        <p:spPr>
          <a:xfrm>
            <a:off x="1224915" y="5220970"/>
            <a:ext cx="3115945" cy="1476375"/>
          </a:xfrm>
          <a:prstGeom prst="rect">
            <a:avLst/>
          </a:prstGeom>
          <a:noFill/>
        </p:spPr>
        <p:txBody>
          <a:bodyPr wrap="square" rtlCol="0" anchor="t">
            <a:spAutoFit/>
          </a:bodyPr>
          <a:p>
            <a:pPr algn="l">
              <a:lnSpc>
                <a:spcPct val="150000"/>
              </a:lnSpc>
              <a:buClrTx/>
              <a:buSzTx/>
              <a:buFontTx/>
            </a:pPr>
            <a:r>
              <a:rPr lang="zh-CN" altLang="en-US" sz="1000">
                <a:solidFill>
                  <a:schemeClr val="dk1"/>
                </a:solidFill>
              </a:rPr>
              <a:t>蓝源资本品牌在全国形成强大影响力，专业化的投资能力，颇丰的 投资效益，形成独具特色的品牌价值。新华社、人民日报、中央电 视台、浙江日报等知名媒体对蓝源资本发展历程进行密集式报道。 同时在蓝源资本发展历年来，荣获国家发改委的五项大奖，及中国 风险投资金投奖等诸多奖项。</a:t>
            </a:r>
            <a:endParaRPr lang="zh-CN" altLang="en-US" sz="1000">
              <a:solidFill>
                <a:schemeClr val="dk1"/>
              </a:solidFill>
            </a:endParaRPr>
          </a:p>
        </p:txBody>
      </p:sp>
      <p:sp>
        <p:nvSpPr>
          <p:cNvPr id="45" name="文本框 44"/>
          <p:cNvSpPr txBox="1"/>
          <p:nvPr>
            <p:custDataLst>
              <p:tags r:id="rId12"/>
            </p:custDataLst>
          </p:nvPr>
        </p:nvSpPr>
        <p:spPr>
          <a:xfrm>
            <a:off x="4789805" y="5220970"/>
            <a:ext cx="2807335" cy="1476375"/>
          </a:xfrm>
          <a:prstGeom prst="rect">
            <a:avLst/>
          </a:prstGeom>
          <a:noFill/>
        </p:spPr>
        <p:txBody>
          <a:bodyPr wrap="square" rtlCol="0" anchor="t">
            <a:spAutoFit/>
          </a:bodyPr>
          <a:p>
            <a:pPr algn="l">
              <a:lnSpc>
                <a:spcPct val="150000"/>
              </a:lnSpc>
              <a:buClrTx/>
              <a:buSzTx/>
              <a:buFontTx/>
            </a:pPr>
            <a:r>
              <a:rPr lang="zh-CN" altLang="en-US" sz="1000">
                <a:solidFill>
                  <a:schemeClr val="dk1"/>
                </a:solidFill>
              </a:rPr>
              <a:t>领先商业模式：基金管理，项目投资和投资银行业务。以并购重组 、上市公司市值运营、投资银行服务、产业链上下游布局投资、产 业链加速器等为主营业务，驱动产业链垂直整合，打造行业细分领 域垂直整合新业态，加快中国传统产业转型升级前进步伐。</a:t>
            </a:r>
            <a:endParaRPr lang="zh-CN" altLang="en-US" sz="1000">
              <a:solidFill>
                <a:schemeClr val="dk1"/>
              </a:solidFill>
            </a:endParaRPr>
          </a:p>
        </p:txBody>
      </p:sp>
      <p:sp>
        <p:nvSpPr>
          <p:cNvPr id="46" name="文本框 45"/>
          <p:cNvSpPr txBox="1"/>
          <p:nvPr>
            <p:custDataLst>
              <p:tags r:id="rId13"/>
            </p:custDataLst>
          </p:nvPr>
        </p:nvSpPr>
        <p:spPr>
          <a:xfrm>
            <a:off x="7831455" y="5221605"/>
            <a:ext cx="2936240" cy="1245235"/>
          </a:xfrm>
          <a:prstGeom prst="rect">
            <a:avLst/>
          </a:prstGeom>
          <a:noFill/>
        </p:spPr>
        <p:txBody>
          <a:bodyPr wrap="square" rtlCol="0" anchor="t">
            <a:spAutoFit/>
          </a:bodyPr>
          <a:p>
            <a:pPr algn="l">
              <a:lnSpc>
                <a:spcPct val="150000"/>
              </a:lnSpc>
              <a:buClrTx/>
              <a:buSzTx/>
              <a:buFontTx/>
            </a:pPr>
            <a:r>
              <a:rPr lang="zh-CN" altLang="en-US" sz="1000">
                <a:solidFill>
                  <a:schemeClr val="dk1"/>
                </a:solidFill>
              </a:rPr>
              <a:t>自2010年蓝源资本创立以来，在发展的10年时间里，操作投资近 200起，发起管理基金达200亿规模，收获颇丰。在投资机构的大海 中，走出一条独具蓝源特色的道路来，成功进军国内投资机构第一 梯队。</a:t>
            </a:r>
            <a:endParaRPr lang="zh-CN" altLang="en-US" sz="1000">
              <a:solidFill>
                <a:schemeClr val="dk1"/>
              </a:solidFill>
            </a:endParaRPr>
          </a:p>
        </p:txBody>
      </p:sp>
      <p:sp>
        <p:nvSpPr>
          <p:cNvPr id="47" name="矩形 46"/>
          <p:cNvSpPr/>
          <p:nvPr/>
        </p:nvSpPr>
        <p:spPr>
          <a:xfrm>
            <a:off x="1354455" y="2894965"/>
            <a:ext cx="234950" cy="228600"/>
          </a:xfrm>
          <a:prstGeom prst="rect">
            <a:avLst/>
          </a:prstGeom>
          <a:gradFill>
            <a:gsLst>
              <a:gs pos="0">
                <a:srgbClr val="00B0F0"/>
              </a:gs>
              <a:gs pos="100000">
                <a:srgbClr val="1C46F2"/>
              </a:gs>
            </a:gsLst>
            <a:lin ang="5400000" scaled="1"/>
          </a:gradFill>
          <a:ln w="12700" cap="flat" cmpd="sng" algn="ctr">
            <a:noFill/>
            <a:prstDash val="solid"/>
            <a:miter lim="800000"/>
          </a:ln>
          <a:effectLst/>
        </p:spPr>
        <p:txBody>
          <a:bodyPr rtlCol="0" anchor="ctr"/>
          <a:p>
            <a:pPr>
              <a:defRPr/>
            </a:pPr>
            <a:endParaRPr lang="zh-CN" altLang="en-US" sz="1600" kern="0" dirty="0">
              <a:solidFill>
                <a:prstClr val="white"/>
              </a:solidFill>
              <a:latin typeface="思源黑体 CN Light" panose="020B0300000000000000" pitchFamily="34" charset="-122"/>
              <a:ea typeface="思源黑体 CN Light" panose="020B0300000000000000" pitchFamily="34" charset="-122"/>
            </a:endParaRPr>
          </a:p>
        </p:txBody>
      </p:sp>
      <p:sp>
        <p:nvSpPr>
          <p:cNvPr id="48" name="矩形 47"/>
          <p:cNvSpPr/>
          <p:nvPr/>
        </p:nvSpPr>
        <p:spPr>
          <a:xfrm>
            <a:off x="1354455" y="4979670"/>
            <a:ext cx="234950" cy="228600"/>
          </a:xfrm>
          <a:prstGeom prst="rect">
            <a:avLst/>
          </a:prstGeom>
          <a:gradFill>
            <a:gsLst>
              <a:gs pos="0">
                <a:srgbClr val="00B0F0"/>
              </a:gs>
              <a:gs pos="100000">
                <a:srgbClr val="1C46F2"/>
              </a:gs>
            </a:gsLst>
            <a:lin ang="5400000" scaled="1"/>
          </a:gradFill>
          <a:ln w="12700" cap="flat" cmpd="sng" algn="ctr">
            <a:noFill/>
            <a:prstDash val="solid"/>
            <a:miter lim="800000"/>
          </a:ln>
          <a:effectLst/>
        </p:spPr>
        <p:txBody>
          <a:bodyPr rtlCol="0" anchor="ctr"/>
          <a:p>
            <a:pPr>
              <a:defRPr/>
            </a:pPr>
            <a:endParaRPr lang="zh-CN" altLang="en-US" sz="1600" kern="0" dirty="0">
              <a:solidFill>
                <a:prstClr val="white"/>
              </a:solidFill>
              <a:latin typeface="思源黑体 CN Light" panose="020B0300000000000000" pitchFamily="34" charset="-122"/>
              <a:ea typeface="思源黑体 CN Light" panose="020B0300000000000000" pitchFamily="34" charset="-122"/>
            </a:endParaRPr>
          </a:p>
        </p:txBody>
      </p:sp>
      <p:sp>
        <p:nvSpPr>
          <p:cNvPr id="49" name="矩形 48"/>
          <p:cNvSpPr/>
          <p:nvPr/>
        </p:nvSpPr>
        <p:spPr>
          <a:xfrm>
            <a:off x="4822190" y="2884170"/>
            <a:ext cx="234950" cy="228600"/>
          </a:xfrm>
          <a:prstGeom prst="rect">
            <a:avLst/>
          </a:prstGeom>
          <a:gradFill>
            <a:gsLst>
              <a:gs pos="0">
                <a:srgbClr val="00B0F0"/>
              </a:gs>
              <a:gs pos="100000">
                <a:srgbClr val="1C46F2"/>
              </a:gs>
            </a:gsLst>
            <a:lin ang="5400000" scaled="1"/>
          </a:gradFill>
          <a:ln w="12700" cap="flat" cmpd="sng" algn="ctr">
            <a:noFill/>
            <a:prstDash val="solid"/>
            <a:miter lim="800000"/>
          </a:ln>
          <a:effectLst/>
        </p:spPr>
        <p:txBody>
          <a:bodyPr rtlCol="0" anchor="ctr"/>
          <a:p>
            <a:pPr>
              <a:defRPr/>
            </a:pPr>
            <a:endParaRPr lang="zh-CN" altLang="en-US" sz="1600" kern="0" dirty="0">
              <a:solidFill>
                <a:prstClr val="white"/>
              </a:solidFill>
              <a:latin typeface="思源黑体 CN Light" panose="020B0300000000000000" pitchFamily="34" charset="-122"/>
              <a:ea typeface="思源黑体 CN Light" panose="020B0300000000000000" pitchFamily="34" charset="-122"/>
            </a:endParaRPr>
          </a:p>
        </p:txBody>
      </p:sp>
      <p:sp>
        <p:nvSpPr>
          <p:cNvPr id="51" name="矩形 50"/>
          <p:cNvSpPr/>
          <p:nvPr/>
        </p:nvSpPr>
        <p:spPr>
          <a:xfrm>
            <a:off x="7922895" y="2888615"/>
            <a:ext cx="234950" cy="228600"/>
          </a:xfrm>
          <a:prstGeom prst="rect">
            <a:avLst/>
          </a:prstGeom>
          <a:gradFill>
            <a:gsLst>
              <a:gs pos="0">
                <a:srgbClr val="00B0F0"/>
              </a:gs>
              <a:gs pos="100000">
                <a:srgbClr val="1C46F2"/>
              </a:gs>
            </a:gsLst>
            <a:lin ang="5400000" scaled="1"/>
          </a:gradFill>
          <a:ln w="12700" cap="flat" cmpd="sng" algn="ctr">
            <a:noFill/>
            <a:prstDash val="solid"/>
            <a:miter lim="800000"/>
          </a:ln>
          <a:effectLst/>
        </p:spPr>
        <p:txBody>
          <a:bodyPr rtlCol="0" anchor="ctr"/>
          <a:p>
            <a:pPr>
              <a:defRPr/>
            </a:pPr>
            <a:endParaRPr lang="zh-CN" altLang="en-US" sz="1600" kern="0" dirty="0">
              <a:solidFill>
                <a:prstClr val="white"/>
              </a:solidFill>
              <a:latin typeface="思源黑体 CN Light" panose="020B0300000000000000" pitchFamily="34" charset="-122"/>
              <a:ea typeface="思源黑体 CN Light" panose="020B0300000000000000" pitchFamily="34" charset="-122"/>
            </a:endParaRPr>
          </a:p>
        </p:txBody>
      </p:sp>
      <p:sp>
        <p:nvSpPr>
          <p:cNvPr id="52" name="矩形 51"/>
          <p:cNvSpPr/>
          <p:nvPr/>
        </p:nvSpPr>
        <p:spPr>
          <a:xfrm>
            <a:off x="4822190" y="4979670"/>
            <a:ext cx="234950" cy="228600"/>
          </a:xfrm>
          <a:prstGeom prst="rect">
            <a:avLst/>
          </a:prstGeom>
          <a:gradFill>
            <a:gsLst>
              <a:gs pos="0">
                <a:srgbClr val="00B0F0"/>
              </a:gs>
              <a:gs pos="100000">
                <a:srgbClr val="1C46F2"/>
              </a:gs>
            </a:gsLst>
            <a:lin ang="5400000" scaled="1"/>
          </a:gradFill>
          <a:ln w="12700" cap="flat" cmpd="sng" algn="ctr">
            <a:noFill/>
            <a:prstDash val="solid"/>
            <a:miter lim="800000"/>
          </a:ln>
          <a:effectLst/>
        </p:spPr>
        <p:txBody>
          <a:bodyPr rtlCol="0" anchor="ctr"/>
          <a:p>
            <a:pPr>
              <a:defRPr/>
            </a:pPr>
            <a:endParaRPr lang="zh-CN" altLang="en-US" sz="1600" kern="0" dirty="0">
              <a:solidFill>
                <a:prstClr val="white"/>
              </a:solidFill>
              <a:latin typeface="思源黑体 CN Light" panose="020B0300000000000000" pitchFamily="34" charset="-122"/>
              <a:ea typeface="思源黑体 CN Light" panose="020B0300000000000000" pitchFamily="34" charset="-122"/>
            </a:endParaRPr>
          </a:p>
        </p:txBody>
      </p:sp>
      <p:sp>
        <p:nvSpPr>
          <p:cNvPr id="53" name="矩形 52"/>
          <p:cNvSpPr/>
          <p:nvPr/>
        </p:nvSpPr>
        <p:spPr>
          <a:xfrm>
            <a:off x="7922895" y="4986655"/>
            <a:ext cx="234950" cy="228600"/>
          </a:xfrm>
          <a:prstGeom prst="rect">
            <a:avLst/>
          </a:prstGeom>
          <a:gradFill>
            <a:gsLst>
              <a:gs pos="0">
                <a:srgbClr val="00B0F0"/>
              </a:gs>
              <a:gs pos="100000">
                <a:srgbClr val="1C46F2"/>
              </a:gs>
            </a:gsLst>
            <a:lin ang="5400000" scaled="1"/>
          </a:gradFill>
          <a:ln w="12700" cap="flat" cmpd="sng" algn="ctr">
            <a:noFill/>
            <a:prstDash val="solid"/>
            <a:miter lim="800000"/>
          </a:ln>
          <a:effectLst/>
        </p:spPr>
        <p:txBody>
          <a:bodyPr rtlCol="0" anchor="ctr"/>
          <a:p>
            <a:pPr>
              <a:defRPr/>
            </a:pPr>
            <a:endParaRPr lang="zh-CN" altLang="en-US" sz="1600" kern="0" dirty="0">
              <a:solidFill>
                <a:prstClr val="white"/>
              </a:solidFill>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矩形 137"/>
          <p:cNvSpPr/>
          <p:nvPr/>
        </p:nvSpPr>
        <p:spPr>
          <a:xfrm>
            <a:off x="0" y="0"/>
            <a:ext cx="12192000" cy="6858000"/>
          </a:xfrm>
          <a:prstGeom prst="rect">
            <a:avLst/>
          </a:prstGeom>
          <a:gradFill>
            <a:gsLst>
              <a:gs pos="100000">
                <a:srgbClr val="1B68DD"/>
              </a:gs>
              <a:gs pos="0">
                <a:srgbClr val="1A48DB"/>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sp>
        <p:nvSpPr>
          <p:cNvPr id="12" name="矩形 11"/>
          <p:cNvSpPr/>
          <p:nvPr/>
        </p:nvSpPr>
        <p:spPr>
          <a:xfrm flipH="1">
            <a:off x="2693" y="1513574"/>
            <a:ext cx="11595617" cy="3425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129" name="任意多边形: 形状 15"/>
          <p:cNvSpPr>
            <a:spLocks noChangeAspect="1"/>
          </p:cNvSpPr>
          <p:nvPr/>
        </p:nvSpPr>
        <p:spPr>
          <a:xfrm flipV="1">
            <a:off x="5482444" y="64134"/>
            <a:ext cx="6709438" cy="6877838"/>
          </a:xfrm>
          <a:custGeom>
            <a:avLst/>
            <a:gdLst>
              <a:gd name="connsiteX0" fmla="*/ 235 w 5724"/>
              <a:gd name="connsiteY0" fmla="*/ 0 h 5290"/>
              <a:gd name="connsiteX1" fmla="*/ 5724 w 5724"/>
              <a:gd name="connsiteY1" fmla="*/ 0 h 5290"/>
              <a:gd name="connsiteX2" fmla="*/ 5724 w 5724"/>
              <a:gd name="connsiteY2" fmla="*/ 5290 h 5290"/>
              <a:gd name="connsiteX3" fmla="*/ 5666 w 5724"/>
              <a:gd name="connsiteY3" fmla="*/ 5272 h 5290"/>
              <a:gd name="connsiteX4" fmla="*/ 5359 w 5724"/>
              <a:gd name="connsiteY4" fmla="*/ 5163 h 5290"/>
              <a:gd name="connsiteX5" fmla="*/ 4463 w 5724"/>
              <a:gd name="connsiteY5" fmla="*/ 3503 h 5290"/>
              <a:gd name="connsiteX6" fmla="*/ 2982 w 5724"/>
              <a:gd name="connsiteY6" fmla="*/ 2966 h 5290"/>
              <a:gd name="connsiteX7" fmla="*/ 2297 w 5724"/>
              <a:gd name="connsiteY7" fmla="*/ 1540 h 5290"/>
              <a:gd name="connsiteX8" fmla="*/ 413 w 5724"/>
              <a:gd name="connsiteY8" fmla="*/ 991 h 5290"/>
              <a:gd name="connsiteX9" fmla="*/ 226 w 5724"/>
              <a:gd name="connsiteY9" fmla="*/ 6 h 5290"/>
              <a:gd name="connsiteX10" fmla="*/ 235 w 5724"/>
              <a:gd name="connsiteY10" fmla="*/ 0 h 5290"/>
              <a:gd name="connsiteX0-1" fmla="*/ 330 w 9919"/>
              <a:gd name="connsiteY0-2" fmla="*/ 0 h 10000"/>
              <a:gd name="connsiteX1-3" fmla="*/ 9919 w 9919"/>
              <a:gd name="connsiteY1-4" fmla="*/ 0 h 10000"/>
              <a:gd name="connsiteX2-5" fmla="*/ 9919 w 9919"/>
              <a:gd name="connsiteY2-6" fmla="*/ 10000 h 10000"/>
              <a:gd name="connsiteX3-7" fmla="*/ 9818 w 9919"/>
              <a:gd name="connsiteY3-8" fmla="*/ 9966 h 10000"/>
              <a:gd name="connsiteX4-9" fmla="*/ 9281 w 9919"/>
              <a:gd name="connsiteY4-10" fmla="*/ 9760 h 10000"/>
              <a:gd name="connsiteX5-11" fmla="*/ 7716 w 9919"/>
              <a:gd name="connsiteY5-12" fmla="*/ 6622 h 10000"/>
              <a:gd name="connsiteX6-13" fmla="*/ 5129 w 9919"/>
              <a:gd name="connsiteY6-14" fmla="*/ 5607 h 10000"/>
              <a:gd name="connsiteX7-15" fmla="*/ 3932 w 9919"/>
              <a:gd name="connsiteY7-16" fmla="*/ 2911 h 10000"/>
              <a:gd name="connsiteX8-17" fmla="*/ 932 w 9919"/>
              <a:gd name="connsiteY8-18" fmla="*/ 2336 h 10000"/>
              <a:gd name="connsiteX9-19" fmla="*/ 314 w 9919"/>
              <a:gd name="connsiteY9-20" fmla="*/ 11 h 10000"/>
              <a:gd name="connsiteX10-21" fmla="*/ 330 w 9919"/>
              <a:gd name="connsiteY10-22" fmla="*/ 0 h 10000"/>
              <a:gd name="connsiteX0-23" fmla="*/ 332 w 9999"/>
              <a:gd name="connsiteY0-24" fmla="*/ 0 h 10000"/>
              <a:gd name="connsiteX1-25" fmla="*/ 9999 w 9999"/>
              <a:gd name="connsiteY1-26" fmla="*/ 0 h 10000"/>
              <a:gd name="connsiteX2-27" fmla="*/ 9999 w 9999"/>
              <a:gd name="connsiteY2-28" fmla="*/ 10000 h 10000"/>
              <a:gd name="connsiteX3-29" fmla="*/ 9897 w 9999"/>
              <a:gd name="connsiteY3-30" fmla="*/ 9966 h 10000"/>
              <a:gd name="connsiteX4-31" fmla="*/ 9356 w 9999"/>
              <a:gd name="connsiteY4-32" fmla="*/ 9760 h 10000"/>
              <a:gd name="connsiteX5-33" fmla="*/ 7778 w 9999"/>
              <a:gd name="connsiteY5-34" fmla="*/ 6622 h 10000"/>
              <a:gd name="connsiteX6-35" fmla="*/ 5170 w 9999"/>
              <a:gd name="connsiteY6-36" fmla="*/ 5977 h 10000"/>
              <a:gd name="connsiteX7-37" fmla="*/ 3963 w 9999"/>
              <a:gd name="connsiteY7-38" fmla="*/ 2911 h 10000"/>
              <a:gd name="connsiteX8-39" fmla="*/ 939 w 9999"/>
              <a:gd name="connsiteY8-40" fmla="*/ 2336 h 10000"/>
              <a:gd name="connsiteX9-41" fmla="*/ 316 w 9999"/>
              <a:gd name="connsiteY9-42" fmla="*/ 11 h 10000"/>
              <a:gd name="connsiteX10-43" fmla="*/ 332 w 9999"/>
              <a:gd name="connsiteY10-44" fmla="*/ 0 h 10000"/>
              <a:gd name="connsiteX0-45" fmla="*/ 332 w 10000"/>
              <a:gd name="connsiteY0-46" fmla="*/ 0 h 10000"/>
              <a:gd name="connsiteX1-47" fmla="*/ 10000 w 10000"/>
              <a:gd name="connsiteY1-48" fmla="*/ 0 h 10000"/>
              <a:gd name="connsiteX2-49" fmla="*/ 10000 w 10000"/>
              <a:gd name="connsiteY2-50" fmla="*/ 10000 h 10000"/>
              <a:gd name="connsiteX3-51" fmla="*/ 9898 w 10000"/>
              <a:gd name="connsiteY3-52" fmla="*/ 9966 h 10000"/>
              <a:gd name="connsiteX4-53" fmla="*/ 9357 w 10000"/>
              <a:gd name="connsiteY4-54" fmla="*/ 9760 h 10000"/>
              <a:gd name="connsiteX5-55" fmla="*/ 7779 w 10000"/>
              <a:gd name="connsiteY5-56" fmla="*/ 6622 h 10000"/>
              <a:gd name="connsiteX6-57" fmla="*/ 5171 w 10000"/>
              <a:gd name="connsiteY6-58" fmla="*/ 5977 h 10000"/>
              <a:gd name="connsiteX7-59" fmla="*/ 3159 w 10000"/>
              <a:gd name="connsiteY7-60" fmla="*/ 3244 h 10000"/>
              <a:gd name="connsiteX8-61" fmla="*/ 939 w 10000"/>
              <a:gd name="connsiteY8-62" fmla="*/ 2336 h 10000"/>
              <a:gd name="connsiteX9-63" fmla="*/ 316 w 10000"/>
              <a:gd name="connsiteY9-64" fmla="*/ 11 h 10000"/>
              <a:gd name="connsiteX10-65" fmla="*/ 332 w 10000"/>
              <a:gd name="connsiteY10-66" fmla="*/ 0 h 10000"/>
              <a:gd name="connsiteX0-67" fmla="*/ 414 w 10000"/>
              <a:gd name="connsiteY0-68" fmla="*/ 0 h 10458"/>
              <a:gd name="connsiteX1-69" fmla="*/ 10000 w 10000"/>
              <a:gd name="connsiteY1-70" fmla="*/ 458 h 10458"/>
              <a:gd name="connsiteX2-71" fmla="*/ 10000 w 10000"/>
              <a:gd name="connsiteY2-72" fmla="*/ 10458 h 10458"/>
              <a:gd name="connsiteX3-73" fmla="*/ 9898 w 10000"/>
              <a:gd name="connsiteY3-74" fmla="*/ 10424 h 10458"/>
              <a:gd name="connsiteX4-75" fmla="*/ 9357 w 10000"/>
              <a:gd name="connsiteY4-76" fmla="*/ 10218 h 10458"/>
              <a:gd name="connsiteX5-77" fmla="*/ 7779 w 10000"/>
              <a:gd name="connsiteY5-78" fmla="*/ 7080 h 10458"/>
              <a:gd name="connsiteX6-79" fmla="*/ 5171 w 10000"/>
              <a:gd name="connsiteY6-80" fmla="*/ 6435 h 10458"/>
              <a:gd name="connsiteX7-81" fmla="*/ 3159 w 10000"/>
              <a:gd name="connsiteY7-82" fmla="*/ 3702 h 10458"/>
              <a:gd name="connsiteX8-83" fmla="*/ 939 w 10000"/>
              <a:gd name="connsiteY8-84" fmla="*/ 2794 h 10458"/>
              <a:gd name="connsiteX9-85" fmla="*/ 316 w 10000"/>
              <a:gd name="connsiteY9-86" fmla="*/ 469 h 10458"/>
              <a:gd name="connsiteX10-87" fmla="*/ 414 w 10000"/>
              <a:gd name="connsiteY10-88" fmla="*/ 0 h 10458"/>
              <a:gd name="connsiteX0-89" fmla="*/ 639 w 10225"/>
              <a:gd name="connsiteY0-90" fmla="*/ 0 h 10458"/>
              <a:gd name="connsiteX1-91" fmla="*/ 10225 w 10225"/>
              <a:gd name="connsiteY1-92" fmla="*/ 458 h 10458"/>
              <a:gd name="connsiteX2-93" fmla="*/ 10225 w 10225"/>
              <a:gd name="connsiteY2-94" fmla="*/ 10458 h 10458"/>
              <a:gd name="connsiteX3-95" fmla="*/ 10123 w 10225"/>
              <a:gd name="connsiteY3-96" fmla="*/ 10424 h 10458"/>
              <a:gd name="connsiteX4-97" fmla="*/ 9582 w 10225"/>
              <a:gd name="connsiteY4-98" fmla="*/ 10218 h 10458"/>
              <a:gd name="connsiteX5-99" fmla="*/ 8004 w 10225"/>
              <a:gd name="connsiteY5-100" fmla="*/ 7080 h 10458"/>
              <a:gd name="connsiteX6-101" fmla="*/ 5396 w 10225"/>
              <a:gd name="connsiteY6-102" fmla="*/ 6435 h 10458"/>
              <a:gd name="connsiteX7-103" fmla="*/ 3384 w 10225"/>
              <a:gd name="connsiteY7-104" fmla="*/ 3702 h 10458"/>
              <a:gd name="connsiteX8-105" fmla="*/ 1164 w 10225"/>
              <a:gd name="connsiteY8-106" fmla="*/ 2794 h 10458"/>
              <a:gd name="connsiteX9-107" fmla="*/ 639 w 10225"/>
              <a:gd name="connsiteY9-108" fmla="*/ 0 h 10458"/>
              <a:gd name="connsiteX0-109" fmla="*/ 676 w 10111"/>
              <a:gd name="connsiteY0-110" fmla="*/ 0 h 10125"/>
              <a:gd name="connsiteX1-111" fmla="*/ 10111 w 10111"/>
              <a:gd name="connsiteY1-112" fmla="*/ 125 h 10125"/>
              <a:gd name="connsiteX2-113" fmla="*/ 10111 w 10111"/>
              <a:gd name="connsiteY2-114" fmla="*/ 10125 h 10125"/>
              <a:gd name="connsiteX3-115" fmla="*/ 10009 w 10111"/>
              <a:gd name="connsiteY3-116" fmla="*/ 10091 h 10125"/>
              <a:gd name="connsiteX4-117" fmla="*/ 9468 w 10111"/>
              <a:gd name="connsiteY4-118" fmla="*/ 9885 h 10125"/>
              <a:gd name="connsiteX5-119" fmla="*/ 7890 w 10111"/>
              <a:gd name="connsiteY5-120" fmla="*/ 6747 h 10125"/>
              <a:gd name="connsiteX6-121" fmla="*/ 5282 w 10111"/>
              <a:gd name="connsiteY6-122" fmla="*/ 6102 h 10125"/>
              <a:gd name="connsiteX7-123" fmla="*/ 3270 w 10111"/>
              <a:gd name="connsiteY7-124" fmla="*/ 3369 h 10125"/>
              <a:gd name="connsiteX8-125" fmla="*/ 1050 w 10111"/>
              <a:gd name="connsiteY8-126" fmla="*/ 2461 h 10125"/>
              <a:gd name="connsiteX9-127" fmla="*/ 676 w 10111"/>
              <a:gd name="connsiteY9-128" fmla="*/ 0 h 10125"/>
              <a:gd name="connsiteX0-129" fmla="*/ 676 w 10111"/>
              <a:gd name="connsiteY0-130" fmla="*/ 0 h 10028"/>
              <a:gd name="connsiteX1-131" fmla="*/ 10111 w 10111"/>
              <a:gd name="connsiteY1-132" fmla="*/ 28 h 10028"/>
              <a:gd name="connsiteX2-133" fmla="*/ 10111 w 10111"/>
              <a:gd name="connsiteY2-134" fmla="*/ 10028 h 10028"/>
              <a:gd name="connsiteX3-135" fmla="*/ 10009 w 10111"/>
              <a:gd name="connsiteY3-136" fmla="*/ 9994 h 10028"/>
              <a:gd name="connsiteX4-137" fmla="*/ 9468 w 10111"/>
              <a:gd name="connsiteY4-138" fmla="*/ 9788 h 10028"/>
              <a:gd name="connsiteX5-139" fmla="*/ 7890 w 10111"/>
              <a:gd name="connsiteY5-140" fmla="*/ 6650 h 10028"/>
              <a:gd name="connsiteX6-141" fmla="*/ 5282 w 10111"/>
              <a:gd name="connsiteY6-142" fmla="*/ 6005 h 10028"/>
              <a:gd name="connsiteX7-143" fmla="*/ 3270 w 10111"/>
              <a:gd name="connsiteY7-144" fmla="*/ 3272 h 10028"/>
              <a:gd name="connsiteX8-145" fmla="*/ 1050 w 10111"/>
              <a:gd name="connsiteY8-146" fmla="*/ 2364 h 10028"/>
              <a:gd name="connsiteX9-147" fmla="*/ 676 w 10111"/>
              <a:gd name="connsiteY9-148" fmla="*/ 0 h 10028"/>
              <a:gd name="connsiteX0-149" fmla="*/ 220 w 9655"/>
              <a:gd name="connsiteY0-150" fmla="*/ 0 h 10028"/>
              <a:gd name="connsiteX1-151" fmla="*/ 9655 w 9655"/>
              <a:gd name="connsiteY1-152" fmla="*/ 28 h 10028"/>
              <a:gd name="connsiteX2-153" fmla="*/ 9655 w 9655"/>
              <a:gd name="connsiteY2-154" fmla="*/ 10028 h 10028"/>
              <a:gd name="connsiteX3-155" fmla="*/ 9553 w 9655"/>
              <a:gd name="connsiteY3-156" fmla="*/ 9994 h 10028"/>
              <a:gd name="connsiteX4-157" fmla="*/ 9012 w 9655"/>
              <a:gd name="connsiteY4-158" fmla="*/ 9788 h 10028"/>
              <a:gd name="connsiteX5-159" fmla="*/ 7434 w 9655"/>
              <a:gd name="connsiteY5-160" fmla="*/ 6650 h 10028"/>
              <a:gd name="connsiteX6-161" fmla="*/ 4826 w 9655"/>
              <a:gd name="connsiteY6-162" fmla="*/ 6005 h 10028"/>
              <a:gd name="connsiteX7-163" fmla="*/ 2814 w 9655"/>
              <a:gd name="connsiteY7-164" fmla="*/ 3272 h 10028"/>
              <a:gd name="connsiteX8-165" fmla="*/ 594 w 9655"/>
              <a:gd name="connsiteY8-166" fmla="*/ 2364 h 10028"/>
              <a:gd name="connsiteX9-167" fmla="*/ 220 w 9655"/>
              <a:gd name="connsiteY9-168" fmla="*/ 0 h 10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9655" h="10028">
                <a:moveTo>
                  <a:pt x="220" y="0"/>
                </a:moveTo>
                <a:lnTo>
                  <a:pt x="9655" y="28"/>
                </a:lnTo>
                <a:lnTo>
                  <a:pt x="9655" y="10028"/>
                </a:lnTo>
                <a:lnTo>
                  <a:pt x="9553" y="9994"/>
                </a:lnTo>
                <a:cubicBezTo>
                  <a:pt x="9338" y="9918"/>
                  <a:pt x="9155" y="9847"/>
                  <a:pt x="9012" y="9788"/>
                </a:cubicBezTo>
                <a:cubicBezTo>
                  <a:pt x="7887" y="9310"/>
                  <a:pt x="8132" y="7281"/>
                  <a:pt x="7434" y="6650"/>
                </a:cubicBezTo>
                <a:cubicBezTo>
                  <a:pt x="6736" y="6020"/>
                  <a:pt x="5596" y="6568"/>
                  <a:pt x="4826" y="6005"/>
                </a:cubicBezTo>
                <a:cubicBezTo>
                  <a:pt x="4056" y="5442"/>
                  <a:pt x="3519" y="3879"/>
                  <a:pt x="2814" y="3272"/>
                </a:cubicBezTo>
                <a:cubicBezTo>
                  <a:pt x="2109" y="2665"/>
                  <a:pt x="1438" y="3049"/>
                  <a:pt x="594" y="2364"/>
                </a:cubicBezTo>
                <a:cubicBezTo>
                  <a:pt x="137" y="1747"/>
                  <a:pt x="-262" y="1319"/>
                  <a:pt x="220" y="0"/>
                </a:cubicBezTo>
                <a:close/>
              </a:path>
            </a:pathLst>
          </a:custGeom>
          <a:solidFill>
            <a:schemeClr val="bg1"/>
          </a:solidFill>
          <a:ln>
            <a:noFill/>
          </a:ln>
          <a:effectLst>
            <a:outerShdw blurRad="254000" dist="38100" dir="13500000" algn="br" rotWithShape="0">
              <a:schemeClr val="tx1">
                <a:lumMod val="65000"/>
                <a:lumOff val="3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Light" panose="020B0300000000000000" pitchFamily="34" charset="-122"/>
              <a:ea typeface="思源黑体 CN Light" panose="020B0300000000000000" pitchFamily="34" charset="-122"/>
            </a:endParaRPr>
          </a:p>
        </p:txBody>
      </p:sp>
      <p:sp>
        <p:nvSpPr>
          <p:cNvPr id="16" name="文本框 15"/>
          <p:cNvSpPr txBox="1"/>
          <p:nvPr/>
        </p:nvSpPr>
        <p:spPr>
          <a:xfrm>
            <a:off x="223520" y="2906395"/>
            <a:ext cx="5144135" cy="1753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dirty="0">
                <a:ln>
                  <a:noFill/>
                </a:ln>
                <a:gradFill>
                  <a:gsLst>
                    <a:gs pos="100000">
                      <a:srgbClr val="1A48DB"/>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rPr>
              <a:t>合作</a:t>
            </a:r>
            <a:r>
              <a:rPr kumimoji="0" lang="en-US" altLang="zh-CN" sz="5400" b="0" i="0" u="none" strike="noStrike" kern="1200" cap="none" spc="0" normalizeH="0" baseline="0" noProof="0" dirty="0">
                <a:ln>
                  <a:noFill/>
                </a:ln>
                <a:gradFill>
                  <a:gsLst>
                    <a:gs pos="100000">
                      <a:srgbClr val="1A48DB"/>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rPr>
              <a:t> </a:t>
            </a:r>
            <a:r>
              <a:rPr kumimoji="0" lang="zh-CN" altLang="en-US" sz="5400" b="0" i="0" u="none" strike="noStrike" kern="1200" cap="none" spc="0" normalizeH="0" baseline="0" noProof="0" dirty="0">
                <a:ln>
                  <a:noFill/>
                </a:ln>
                <a:gradFill>
                  <a:gsLst>
                    <a:gs pos="100000">
                      <a:srgbClr val="1A48DB"/>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rPr>
              <a:t>合伙</a:t>
            </a:r>
            <a:r>
              <a:rPr kumimoji="0" lang="en-US" altLang="zh-CN" sz="5400" b="0" i="0" u="none" strike="noStrike" kern="1200" cap="none" spc="0" normalizeH="0" baseline="0" noProof="0" dirty="0">
                <a:ln>
                  <a:noFill/>
                </a:ln>
                <a:gradFill>
                  <a:gsLst>
                    <a:gs pos="100000">
                      <a:srgbClr val="1A48DB"/>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rPr>
              <a:t> </a:t>
            </a:r>
            <a:r>
              <a:rPr kumimoji="0" lang="zh-CN" altLang="en-US" sz="5400" b="0" i="0" u="none" strike="noStrike" kern="1200" cap="none" spc="0" normalizeH="0" baseline="0" noProof="0" dirty="0">
                <a:ln>
                  <a:noFill/>
                </a:ln>
                <a:gradFill>
                  <a:gsLst>
                    <a:gs pos="100000">
                      <a:srgbClr val="1A48DB"/>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rPr>
              <a:t>融合</a:t>
            </a:r>
            <a:endParaRPr kumimoji="0" lang="zh-CN" altLang="en-US" sz="5400" b="0" i="0" u="none" strike="noStrike" kern="1200" cap="none" spc="0" normalizeH="0" baseline="0" noProof="0" dirty="0">
              <a:ln>
                <a:noFill/>
              </a:ln>
              <a:gradFill>
                <a:gsLst>
                  <a:gs pos="100000">
                    <a:srgbClr val="1A48DB"/>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dirty="0">
                <a:ln>
                  <a:noFill/>
                </a:ln>
                <a:gradFill>
                  <a:gsLst>
                    <a:gs pos="100000">
                      <a:srgbClr val="1A48DB"/>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rPr>
              <a:t>共享</a:t>
            </a:r>
            <a:r>
              <a:rPr kumimoji="0" lang="en-US" altLang="zh-CN" sz="5400" b="0" i="0" u="none" strike="noStrike" kern="1200" cap="none" spc="0" normalizeH="0" baseline="0" noProof="0" dirty="0">
                <a:ln>
                  <a:noFill/>
                </a:ln>
                <a:gradFill>
                  <a:gsLst>
                    <a:gs pos="100000">
                      <a:srgbClr val="1A48DB"/>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rPr>
              <a:t> </a:t>
            </a:r>
            <a:r>
              <a:rPr kumimoji="0" lang="zh-CN" altLang="en-US" sz="5400" b="0" i="0" u="none" strike="noStrike" kern="1200" cap="none" spc="0" normalizeH="0" baseline="0" noProof="0" dirty="0">
                <a:ln>
                  <a:noFill/>
                </a:ln>
                <a:gradFill>
                  <a:gsLst>
                    <a:gs pos="100000">
                      <a:srgbClr val="1A48DB"/>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rPr>
              <a:t>共创</a:t>
            </a:r>
            <a:r>
              <a:rPr kumimoji="0" lang="en-US" altLang="zh-CN" sz="5400" b="0" i="0" u="none" strike="noStrike" kern="1200" cap="none" spc="0" normalizeH="0" baseline="0" noProof="0" dirty="0">
                <a:ln>
                  <a:noFill/>
                </a:ln>
                <a:gradFill>
                  <a:gsLst>
                    <a:gs pos="100000">
                      <a:srgbClr val="1A48DB"/>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rPr>
              <a:t> </a:t>
            </a:r>
            <a:r>
              <a:rPr kumimoji="0" lang="zh-CN" altLang="en-US" sz="5400" b="0" i="0" u="none" strike="noStrike" kern="1200" cap="none" spc="0" normalizeH="0" baseline="0" noProof="0" dirty="0">
                <a:ln>
                  <a:noFill/>
                </a:ln>
                <a:gradFill>
                  <a:gsLst>
                    <a:gs pos="100000">
                      <a:srgbClr val="1A48DB"/>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rPr>
              <a:t>共赢</a:t>
            </a:r>
            <a:endParaRPr kumimoji="0" lang="zh-CN" altLang="en-US" sz="5400" b="0" i="0" u="none" strike="noStrike" kern="1200" cap="none" spc="0" normalizeH="0" baseline="0" noProof="0" dirty="0">
              <a:ln>
                <a:noFill/>
              </a:ln>
              <a:gradFill>
                <a:gsLst>
                  <a:gs pos="100000">
                    <a:srgbClr val="1A48DB"/>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endParaRPr>
          </a:p>
        </p:txBody>
      </p:sp>
      <p:pic>
        <p:nvPicPr>
          <p:cNvPr id="2328" name="图片 2327"/>
          <p:cNvPicPr>
            <a:picLocks noChangeAspect="1"/>
          </p:cNvPicPr>
          <p:nvPr/>
        </p:nvPicPr>
        <p:blipFill rotWithShape="1">
          <a:blip r:embed="rId1">
            <a:extLst>
              <a:ext uri="{28A0092B-C50C-407E-A947-70E740481C1C}">
                <a14:useLocalDpi xmlns:a14="http://schemas.microsoft.com/office/drawing/2010/main" val="0"/>
              </a:ext>
            </a:extLst>
          </a:blip>
          <a:srcRect t="15077" r="13261" b="13829"/>
          <a:stretch>
            <a:fillRect/>
          </a:stretch>
        </p:blipFill>
        <p:spPr>
          <a:xfrm>
            <a:off x="3824395" y="0"/>
            <a:ext cx="8367371" cy="6858000"/>
          </a:xfrm>
          <a:prstGeom prst="rect">
            <a:avLst/>
          </a:prstGeom>
          <a:ln w="25400">
            <a:noFill/>
          </a:ln>
        </p:spPr>
      </p:pic>
      <p:sp>
        <p:nvSpPr>
          <p:cNvPr id="3" name="矩形 2"/>
          <p:cNvSpPr/>
          <p:nvPr/>
        </p:nvSpPr>
        <p:spPr>
          <a:xfrm>
            <a:off x="223520" y="5112385"/>
            <a:ext cx="3407410" cy="737235"/>
          </a:xfrm>
          <a:prstGeom prst="rect">
            <a:avLst/>
          </a:prstGeom>
        </p:spPr>
        <p:txBody>
          <a:bodyPr wrap="square">
            <a:spAutoFit/>
          </a:bodyPr>
          <a:lstStyle/>
          <a:p>
            <a:pPr defTabSz="895985">
              <a:lnSpc>
                <a:spcPct val="150000"/>
              </a:lnSpc>
              <a:defRPr/>
            </a:pPr>
            <a:r>
              <a:rPr lang="zh-CN" altLang="en-US" sz="1400" kern="0" spc="400" dirty="0">
                <a:solidFill>
                  <a:schemeClr val="bg1"/>
                </a:solidFill>
                <a:latin typeface="+mj-ea"/>
                <a:ea typeface="+mj-ea"/>
                <a:cs typeface="楷体" panose="02010609060101010101" pitchFamily="49" charset="-122"/>
              </a:rPr>
              <a:t>联系人</a:t>
            </a:r>
            <a:r>
              <a:rPr lang="zh-CN" altLang="en-US" sz="1400" kern="0" dirty="0">
                <a:solidFill>
                  <a:schemeClr val="bg1"/>
                </a:solidFill>
                <a:latin typeface="+mj-ea"/>
                <a:ea typeface="+mj-ea"/>
                <a:cs typeface="楷体" panose="02010609060101010101" pitchFamily="49" charset="-122"/>
              </a:rPr>
              <a:t>：  马启明  蓝源产城集团政委  </a:t>
            </a:r>
            <a:endParaRPr lang="zh-CN" altLang="en-US" sz="1400" kern="0" dirty="0">
              <a:solidFill>
                <a:schemeClr val="bg1"/>
              </a:solidFill>
              <a:latin typeface="+mj-ea"/>
              <a:ea typeface="+mj-ea"/>
              <a:cs typeface="楷体" panose="02010609060101010101" pitchFamily="49" charset="-122"/>
            </a:endParaRPr>
          </a:p>
          <a:p>
            <a:pPr defTabSz="895985">
              <a:lnSpc>
                <a:spcPct val="150000"/>
              </a:lnSpc>
              <a:defRPr/>
            </a:pPr>
            <a:r>
              <a:rPr lang="zh-CN" altLang="en-US" sz="1400" kern="0" dirty="0">
                <a:solidFill>
                  <a:schemeClr val="bg1"/>
                </a:solidFill>
                <a:latin typeface="+mj-ea"/>
                <a:ea typeface="+mj-ea"/>
                <a:cs typeface="楷体" panose="02010609060101010101" pitchFamily="49" charset="-122"/>
              </a:rPr>
              <a:t>联系电话：</a:t>
            </a:r>
            <a:r>
              <a:rPr lang="en-US" altLang="zh-CN" sz="1400" kern="0" dirty="0">
                <a:solidFill>
                  <a:schemeClr val="bg1"/>
                </a:solidFill>
                <a:latin typeface="+mj-ea"/>
                <a:ea typeface="+mj-ea"/>
                <a:cs typeface="楷体" panose="02010609060101010101" pitchFamily="49" charset="-122"/>
              </a:rPr>
              <a:t>18680167777</a:t>
            </a:r>
            <a:endParaRPr lang="en-US" altLang="zh-CN" sz="1400" kern="0" dirty="0">
              <a:solidFill>
                <a:schemeClr val="bg1"/>
              </a:solidFill>
              <a:latin typeface="+mj-ea"/>
              <a:ea typeface="+mj-ea"/>
              <a:cs typeface="楷体" panose="02010609060101010101" pitchFamily="49" charset="-122"/>
            </a:endParaRPr>
          </a:p>
        </p:txBody>
      </p:sp>
      <p:pic>
        <p:nvPicPr>
          <p:cNvPr id="10" name="图片 9"/>
          <p:cNvPicPr>
            <a:picLocks noChangeAspect="1"/>
          </p:cNvPicPr>
          <p:nvPr/>
        </p:nvPicPr>
        <p:blipFill>
          <a:blip r:embed="rId2"/>
          <a:stretch>
            <a:fillRect/>
          </a:stretch>
        </p:blipFill>
        <p:spPr>
          <a:xfrm>
            <a:off x="10455275" y="5319395"/>
            <a:ext cx="1516380" cy="1538605"/>
          </a:xfrm>
          <a:prstGeom prst="rect">
            <a:avLst/>
          </a:prstGeom>
        </p:spPr>
      </p:pic>
      <p:pic>
        <p:nvPicPr>
          <p:cNvPr id="2097153" name="图片 3" descr="蓝源资本"/>
          <p:cNvPicPr>
            <a:picLocks noChangeAspect="1"/>
          </p:cNvPicPr>
          <p:nvPr userDrawn="1"/>
        </p:nvPicPr>
        <p:blipFill>
          <a:blip r:embed="rId3" cstate="print"/>
          <a:stretch>
            <a:fillRect/>
          </a:stretch>
        </p:blipFill>
        <p:spPr>
          <a:xfrm>
            <a:off x="357505" y="1870075"/>
            <a:ext cx="2552700" cy="5835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圆角 8"/>
          <p:cNvSpPr/>
          <p:nvPr/>
        </p:nvSpPr>
        <p:spPr>
          <a:xfrm>
            <a:off x="746071" y="1329817"/>
            <a:ext cx="2942747" cy="640753"/>
          </a:xfrm>
          <a:prstGeom prst="roundRect">
            <a:avLst>
              <a:gd name="adj" fmla="val 50000"/>
            </a:avLst>
          </a:prstGeom>
          <a:gradFill>
            <a:gsLst>
              <a:gs pos="46000">
                <a:schemeClr val="accent1"/>
              </a:gs>
              <a:gs pos="100000">
                <a:schemeClr val="accent6">
                  <a:lumMod val="40000"/>
                  <a:lumOff val="60000"/>
                </a:schemeClr>
              </a:gs>
            </a:gsLst>
            <a:lin ang="2700000" scaled="0"/>
          </a:gradFill>
          <a:ln>
            <a:noFill/>
          </a:ln>
          <a:effectLst>
            <a:outerShdw blurRad="317500" dist="317500" dir="8100000" algn="tr" rotWithShape="0">
              <a:schemeClr val="accent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500" b="1" dirty="0">
                <a:solidFill>
                  <a:prstClr val="white"/>
                </a:solidFill>
                <a:latin typeface="+mj-ea"/>
                <a:ea typeface="+mj-ea"/>
              </a:rPr>
              <a:t>专业化</a:t>
            </a:r>
            <a:endParaRPr lang="zh-CN" altLang="en-US" sz="2500" b="1" dirty="0">
              <a:solidFill>
                <a:prstClr val="white"/>
              </a:solidFill>
              <a:latin typeface="+mj-ea"/>
              <a:ea typeface="+mj-ea"/>
            </a:endParaRPr>
          </a:p>
        </p:txBody>
      </p:sp>
      <p:sp>
        <p:nvSpPr>
          <p:cNvPr id="10" name="矩形: 圆角 9"/>
          <p:cNvSpPr/>
          <p:nvPr/>
        </p:nvSpPr>
        <p:spPr>
          <a:xfrm>
            <a:off x="6301740" y="1295063"/>
            <a:ext cx="2942747" cy="640753"/>
          </a:xfrm>
          <a:prstGeom prst="roundRect">
            <a:avLst>
              <a:gd name="adj" fmla="val 50000"/>
            </a:avLst>
          </a:prstGeom>
          <a:gradFill>
            <a:gsLst>
              <a:gs pos="46000">
                <a:schemeClr val="accent1"/>
              </a:gs>
              <a:gs pos="100000">
                <a:schemeClr val="accent6">
                  <a:lumMod val="40000"/>
                  <a:lumOff val="60000"/>
                </a:schemeClr>
              </a:gs>
            </a:gsLst>
            <a:lin ang="2700000" scaled="0"/>
          </a:gradFill>
          <a:ln>
            <a:noFill/>
          </a:ln>
          <a:effectLst>
            <a:outerShdw blurRad="317500" dist="317500" dir="8100000" algn="tr" rotWithShape="0">
              <a:schemeClr val="accent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500" b="1" dirty="0">
                <a:solidFill>
                  <a:prstClr val="white"/>
                </a:solidFill>
                <a:latin typeface="+mj-ea"/>
                <a:ea typeface="+mj-ea"/>
              </a:rPr>
              <a:t>特色化</a:t>
            </a:r>
            <a:endParaRPr lang="zh-CN" altLang="en-US" sz="2500" b="1" dirty="0">
              <a:solidFill>
                <a:prstClr val="white"/>
              </a:solidFill>
              <a:latin typeface="+mj-ea"/>
              <a:ea typeface="+mj-ea"/>
            </a:endParaRPr>
          </a:p>
        </p:txBody>
      </p:sp>
      <p:sp>
        <p:nvSpPr>
          <p:cNvPr id="4" name="矩形: 圆角 8"/>
          <p:cNvSpPr/>
          <p:nvPr/>
        </p:nvSpPr>
        <p:spPr>
          <a:xfrm>
            <a:off x="3029531" y="1329817"/>
            <a:ext cx="2942747" cy="640753"/>
          </a:xfrm>
          <a:prstGeom prst="roundRect">
            <a:avLst>
              <a:gd name="adj" fmla="val 50000"/>
            </a:avLst>
          </a:prstGeom>
          <a:gradFill>
            <a:gsLst>
              <a:gs pos="46000">
                <a:schemeClr val="accent1"/>
              </a:gs>
              <a:gs pos="100000">
                <a:schemeClr val="accent6">
                  <a:lumMod val="40000"/>
                  <a:lumOff val="60000"/>
                </a:schemeClr>
              </a:gs>
            </a:gsLst>
            <a:lin ang="2700000" scaled="0"/>
          </a:gradFill>
          <a:ln>
            <a:noFill/>
          </a:ln>
          <a:effectLst>
            <a:outerShdw blurRad="317500" dist="317500" dir="8100000" algn="tr" rotWithShape="0">
              <a:schemeClr val="accent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500" b="1" dirty="0">
                <a:solidFill>
                  <a:prstClr val="white"/>
                </a:solidFill>
                <a:latin typeface="+mj-ea"/>
                <a:ea typeface="+mj-ea"/>
              </a:rPr>
              <a:t>精细化</a:t>
            </a:r>
            <a:endParaRPr lang="zh-CN" altLang="en-US" sz="2500" b="1" dirty="0">
              <a:solidFill>
                <a:prstClr val="white"/>
              </a:solidFill>
              <a:latin typeface="+mj-ea"/>
              <a:ea typeface="+mj-ea"/>
            </a:endParaRPr>
          </a:p>
        </p:txBody>
      </p:sp>
      <p:sp>
        <p:nvSpPr>
          <p:cNvPr id="5" name="矩形: 圆角 9"/>
          <p:cNvSpPr/>
          <p:nvPr/>
        </p:nvSpPr>
        <p:spPr>
          <a:xfrm>
            <a:off x="8585200" y="1295063"/>
            <a:ext cx="2942747" cy="640753"/>
          </a:xfrm>
          <a:prstGeom prst="roundRect">
            <a:avLst>
              <a:gd name="adj" fmla="val 50000"/>
            </a:avLst>
          </a:prstGeom>
          <a:gradFill>
            <a:gsLst>
              <a:gs pos="46000">
                <a:schemeClr val="accent1"/>
              </a:gs>
              <a:gs pos="100000">
                <a:schemeClr val="accent6">
                  <a:lumMod val="40000"/>
                  <a:lumOff val="60000"/>
                </a:schemeClr>
              </a:gs>
            </a:gsLst>
            <a:lin ang="2700000" scaled="0"/>
          </a:gradFill>
          <a:ln>
            <a:noFill/>
          </a:ln>
          <a:effectLst>
            <a:outerShdw blurRad="317500" dist="317500" dir="8100000" algn="tr" rotWithShape="0">
              <a:schemeClr val="accent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500" b="1" dirty="0">
                <a:solidFill>
                  <a:prstClr val="white"/>
                </a:solidFill>
                <a:latin typeface="+mj-ea"/>
                <a:ea typeface="+mj-ea"/>
              </a:rPr>
              <a:t>新颖化</a:t>
            </a:r>
            <a:endParaRPr lang="zh-CN" altLang="en-US" sz="2500" b="1" dirty="0">
              <a:solidFill>
                <a:prstClr val="white"/>
              </a:solidFill>
              <a:latin typeface="+mj-ea"/>
              <a:ea typeface="+mj-ea"/>
            </a:endParaRPr>
          </a:p>
        </p:txBody>
      </p:sp>
      <p:sp>
        <p:nvSpPr>
          <p:cNvPr id="66" name="标题 65"/>
          <p:cNvSpPr>
            <a:spLocks noGrp="1"/>
          </p:cNvSpPr>
          <p:nvPr>
            <p:ph type="title"/>
          </p:nvPr>
        </p:nvSpPr>
        <p:spPr>
          <a:xfrm>
            <a:off x="290830" y="309880"/>
            <a:ext cx="9518829" cy="562025"/>
          </a:xfrm>
        </p:spPr>
        <p:txBody>
          <a:bodyPr>
            <a:noAutofit/>
          </a:bodyPr>
          <a:p>
            <a:pPr algn="l"/>
            <a:r>
              <a:rPr lang="zh-CN" altLang="en-US" sz="3200" b="1" dirty="0">
                <a:solidFill>
                  <a:schemeClr val="accent1"/>
                </a:solidFill>
              </a:rPr>
              <a:t>专精特新企业</a:t>
            </a:r>
            <a:endParaRPr lang="zh-CN" altLang="en-US" sz="3200" b="1" dirty="0">
              <a:solidFill>
                <a:schemeClr val="accent1"/>
              </a:solidFill>
            </a:endParaRPr>
          </a:p>
        </p:txBody>
      </p:sp>
      <p:sp>
        <p:nvSpPr>
          <p:cNvPr id="100" name="文本框 99"/>
          <p:cNvSpPr txBox="1"/>
          <p:nvPr/>
        </p:nvSpPr>
        <p:spPr>
          <a:xfrm>
            <a:off x="1640840" y="4441825"/>
            <a:ext cx="8910955" cy="1783715"/>
          </a:xfrm>
          <a:prstGeom prst="rect">
            <a:avLst/>
          </a:prstGeom>
          <a:noFill/>
          <a:ln w="9525">
            <a:noFill/>
          </a:ln>
        </p:spPr>
        <p:txBody>
          <a:bodyPr wrap="square">
            <a:spAutoFit/>
          </a:bodyPr>
          <a:p>
            <a:pPr indent="355600" fontAlgn="auto">
              <a:lnSpc>
                <a:spcPct val="150000"/>
              </a:lnSpc>
              <a:spcBef>
                <a:spcPts val="600"/>
              </a:spcBef>
            </a:pPr>
            <a:r>
              <a:rPr lang="zh-CN" sz="1400" b="0">
                <a:latin typeface="微软雅黑" panose="020B0503020204020204" pitchFamily="34" charset="-122"/>
                <a:ea typeface="微软雅黑" panose="020B0503020204020204" pitchFamily="34" charset="-122"/>
                <a:cs typeface="微软雅黑" panose="020B0503020204020204" pitchFamily="34" charset="-122"/>
              </a:rPr>
              <a:t>“专精特新”中小企业是指具备专业化、精细化、特色化、新颖化四大优势的中小企业。这类企业通常高度重视创新并持续投入，集中精力深耕某一细分领域，将精益求精理念融入整个生产管理过程，有独特的固有优势，能够培育新的增长点。</a:t>
            </a:r>
            <a:endParaRPr lang="zh-CN" sz="1400" b="0">
              <a:latin typeface="微软雅黑" panose="020B0503020204020204" pitchFamily="34" charset="-122"/>
              <a:ea typeface="微软雅黑" panose="020B0503020204020204" pitchFamily="34" charset="-122"/>
              <a:cs typeface="微软雅黑" panose="020B0503020204020204" pitchFamily="34" charset="-122"/>
            </a:endParaRPr>
          </a:p>
          <a:p>
            <a:pPr indent="355600" fontAlgn="auto">
              <a:lnSpc>
                <a:spcPct val="150000"/>
              </a:lnSpc>
              <a:spcBef>
                <a:spcPts val="600"/>
              </a:spcBef>
            </a:pPr>
            <a:r>
              <a:rPr lang="zh-CN" sz="1400" b="0">
                <a:latin typeface="微软雅黑" panose="020B0503020204020204" pitchFamily="34" charset="-122"/>
                <a:ea typeface="微软雅黑" panose="020B0503020204020204" pitchFamily="34" charset="-122"/>
                <a:cs typeface="微软雅黑" panose="020B0503020204020204" pitchFamily="34" charset="-122"/>
              </a:rPr>
              <a:t>专精特新企业具有高市场占有率、高技术含量、高端制造领域、高附加值等鲜明特征。</a:t>
            </a:r>
            <a:r>
              <a:rPr lang="zh-CN" sz="1400" b="1">
                <a:latin typeface="微软雅黑" panose="020B0503020204020204" pitchFamily="34" charset="-122"/>
                <a:ea typeface="微软雅黑" panose="020B0503020204020204" pitchFamily="34" charset="-122"/>
                <a:cs typeface="微软雅黑" panose="020B0503020204020204" pitchFamily="34" charset="-122"/>
              </a:rPr>
              <a:t>中小企业是我国经济韧性的重要支撑，专精特新企业更是补链强链的生力军，是激发创新、稳定产业链供应链的重要力量。</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六边形 5"/>
          <p:cNvSpPr/>
          <p:nvPr/>
        </p:nvSpPr>
        <p:spPr>
          <a:xfrm>
            <a:off x="864870" y="4342765"/>
            <a:ext cx="10461625" cy="1981200"/>
          </a:xfrm>
          <a:prstGeom prst="hexagon">
            <a:avLst/>
          </a:prstGeom>
          <a:noFill/>
          <a:ln>
            <a:solidFill>
              <a:schemeClr val="accent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161" tIns="550544" rIns="10160" bIns="550545" spcCol="1270" anchor="ctr"/>
          <a:lstStyle/>
          <a:p>
            <a:pPr algn="ctr" defTabSz="711200">
              <a:lnSpc>
                <a:spcPct val="90000"/>
              </a:lnSpc>
              <a:spcAft>
                <a:spcPct val="35000"/>
              </a:spcAft>
              <a:buFont typeface="Arial" panose="020B0604020202020204" pitchFamily="34" charset="0"/>
              <a:buNone/>
              <a:defRPr/>
            </a:pPr>
            <a:endParaRPr lang="zh-CN" sz="1200" b="0" noProof="1">
              <a:solidFill>
                <a:schemeClr val="tx1"/>
              </a:solidFill>
              <a:latin typeface="微软雅黑" panose="020B0503020204020204" pitchFamily="34" charset="-122"/>
              <a:ea typeface="微软雅黑" panose="020B0503020204020204" pitchFamily="34" charset="-122"/>
              <a:cs typeface="Heiti SC Light" charset="-122"/>
            </a:endParaRPr>
          </a:p>
        </p:txBody>
      </p:sp>
      <p:sp>
        <p:nvSpPr>
          <p:cNvPr id="2" name="文本框 1"/>
          <p:cNvSpPr txBox="1"/>
          <p:nvPr/>
        </p:nvSpPr>
        <p:spPr>
          <a:xfrm>
            <a:off x="6413500" y="2247265"/>
            <a:ext cx="4799330" cy="1783715"/>
          </a:xfrm>
          <a:prstGeom prst="rect">
            <a:avLst/>
          </a:prstGeom>
          <a:noFill/>
        </p:spPr>
        <p:txBody>
          <a:bodyPr wrap="square" rtlCol="0" anchor="t">
            <a:spAutoFit/>
          </a:bodyPr>
          <a:p>
            <a:pPr fontAlgn="auto">
              <a:lnSpc>
                <a:spcPct val="150000"/>
              </a:lnSpc>
              <a:spcBef>
                <a:spcPts val="600"/>
              </a:spcBef>
            </a:pPr>
            <a:r>
              <a:rPr lang="zh-CN" altLang="en-US" sz="1000"/>
              <a:t>3</a:t>
            </a:r>
            <a:r>
              <a:rPr lang="zh-CN" altLang="en-US" sz="1000" b="1"/>
              <a:t>、“特”</a:t>
            </a:r>
            <a:r>
              <a:rPr lang="zh-CN" altLang="en-US" sz="1000"/>
              <a:t>是指人无我有的独特的工艺、技术、配方或特殊原料研制生产的，具有地域特点和企业特色的产品。主要特征是产品的独特性、独有性、独家生产经营性，具有区别于其它同类产品的独立属性。</a:t>
            </a:r>
            <a:endParaRPr lang="zh-CN" altLang="en-US" sz="1000"/>
          </a:p>
          <a:p>
            <a:pPr fontAlgn="auto">
              <a:lnSpc>
                <a:spcPct val="150000"/>
              </a:lnSpc>
              <a:spcBef>
                <a:spcPts val="600"/>
              </a:spcBef>
            </a:pPr>
            <a:r>
              <a:rPr lang="zh-CN" altLang="en-US" sz="1000"/>
              <a:t>4、</a:t>
            </a:r>
            <a:r>
              <a:rPr lang="zh-CN" altLang="en-US" sz="1000" b="1"/>
              <a:t>“新”</a:t>
            </a:r>
            <a:r>
              <a:rPr lang="zh-CN" altLang="en-US" sz="1000"/>
              <a:t>指依靠自主创新、集成创新或引进消化吸收再创新方式开发的，区别于其他传统产品的升级换代的全新产品。主要特征是产品(技术)的创新性、先进性和功能的新颖性，比传统产品具有更高的技术含量、更大的附加值、更好经济效益和更加显著的社会效益。</a:t>
            </a:r>
            <a:endParaRPr lang="zh-CN" altLang="en-US" sz="1000"/>
          </a:p>
        </p:txBody>
      </p:sp>
      <p:sp>
        <p:nvSpPr>
          <p:cNvPr id="3" name="文本框 2"/>
          <p:cNvSpPr txBox="1"/>
          <p:nvPr/>
        </p:nvSpPr>
        <p:spPr>
          <a:xfrm>
            <a:off x="865505" y="2362200"/>
            <a:ext cx="4835525" cy="1553210"/>
          </a:xfrm>
          <a:prstGeom prst="rect">
            <a:avLst/>
          </a:prstGeom>
          <a:noFill/>
        </p:spPr>
        <p:txBody>
          <a:bodyPr wrap="square" rtlCol="0" anchor="t">
            <a:spAutoFit/>
          </a:bodyPr>
          <a:p>
            <a:pPr fontAlgn="auto">
              <a:lnSpc>
                <a:spcPct val="150000"/>
              </a:lnSpc>
              <a:spcBef>
                <a:spcPts val="600"/>
              </a:spcBef>
            </a:pPr>
            <a:r>
              <a:rPr lang="zh-CN" altLang="en-US" sz="1000">
                <a:sym typeface="+mn-ea"/>
              </a:rPr>
              <a:t>1、</a:t>
            </a:r>
            <a:r>
              <a:rPr lang="zh-CN" altLang="en-US" sz="1000" b="1">
                <a:sym typeface="+mn-ea"/>
              </a:rPr>
              <a:t>“专”</a:t>
            </a:r>
            <a:r>
              <a:rPr lang="zh-CN" altLang="en-US" sz="1000">
                <a:sym typeface="+mn-ea"/>
              </a:rPr>
              <a:t>是指专有技术或采用专有技术、专门工艺研制生产的，专用性强、专业特点明显的专门产品。主要特征是产品用途的专门性、生产工艺的专业性和技术的专有性。</a:t>
            </a:r>
            <a:endParaRPr lang="zh-CN" altLang="en-US" sz="1000"/>
          </a:p>
          <a:p>
            <a:pPr fontAlgn="auto">
              <a:lnSpc>
                <a:spcPct val="150000"/>
              </a:lnSpc>
              <a:spcBef>
                <a:spcPts val="600"/>
              </a:spcBef>
            </a:pPr>
            <a:r>
              <a:rPr lang="zh-CN" altLang="en-US" sz="1000">
                <a:sym typeface="+mn-ea"/>
              </a:rPr>
              <a:t>2</a:t>
            </a:r>
            <a:r>
              <a:rPr lang="zh-CN" altLang="en-US" sz="1000" b="1">
                <a:sym typeface="+mn-ea"/>
              </a:rPr>
              <a:t>、“精”</a:t>
            </a:r>
            <a:r>
              <a:rPr lang="zh-CN" altLang="en-US" sz="1000">
                <a:sym typeface="+mn-ea"/>
              </a:rPr>
              <a:t>是指采用先进适用技术或工艺，精心设计、精心制造，按照精益求精的理念完成生产过程的产品。主要特征是工艺技术的精深性、精巧性，产品的精致性、精细性、精确性和精美性。</a:t>
            </a:r>
            <a:endParaRPr lang="zh-CN" altLang="en-US" sz="100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标题 65"/>
          <p:cNvSpPr>
            <a:spLocks noGrp="1"/>
          </p:cNvSpPr>
          <p:nvPr>
            <p:ph type="title"/>
          </p:nvPr>
        </p:nvSpPr>
        <p:spPr>
          <a:xfrm>
            <a:off x="290830" y="318135"/>
            <a:ext cx="9518829" cy="562025"/>
          </a:xfrm>
        </p:spPr>
        <p:txBody>
          <a:bodyPr>
            <a:noAutofit/>
          </a:bodyPr>
          <a:p>
            <a:pPr algn="l"/>
            <a:r>
              <a:rPr lang="zh-CN" altLang="en-US" sz="3200" b="1" dirty="0">
                <a:solidFill>
                  <a:schemeClr val="accent1"/>
                </a:solidFill>
              </a:rPr>
              <a:t>专精特新企业发展痛点</a:t>
            </a:r>
            <a:endParaRPr lang="zh-CN" altLang="en-US" sz="3200" b="1" dirty="0">
              <a:solidFill>
                <a:schemeClr val="accent1"/>
              </a:solidFill>
            </a:endParaRPr>
          </a:p>
        </p:txBody>
      </p:sp>
      <p:sp>
        <p:nvSpPr>
          <p:cNvPr id="7" name="矩形 6"/>
          <p:cNvSpPr/>
          <p:nvPr/>
        </p:nvSpPr>
        <p:spPr>
          <a:xfrm>
            <a:off x="2273300" y="1468755"/>
            <a:ext cx="7644765" cy="644525"/>
          </a:xfrm>
          <a:prstGeom prst="rect">
            <a:avLst/>
          </a:prstGeom>
          <a:noFill/>
          <a:ln w="19050">
            <a:solidFill>
              <a:srgbClr val="0070C0"/>
            </a:solidFill>
          </a:ln>
        </p:spPr>
        <p:txBody>
          <a:bodyPr wrap="square">
            <a:spAutoFit/>
          </a:bodyPr>
          <a:p>
            <a:pPr marL="360045" lvl="0" algn="l" fontAlgn="auto">
              <a:lnSpc>
                <a:spcPct val="120000"/>
              </a:lnSpc>
              <a:defRPr/>
            </a:pPr>
            <a:r>
              <a:rPr lang="zh-CN" altLang="en-US" b="1" dirty="0">
                <a:latin typeface="微软雅黑" panose="020B0503020204020204" pitchFamily="34" charset="-122"/>
                <a:ea typeface="微软雅黑" panose="020B0503020204020204" pitchFamily="34" charset="-122"/>
              </a:rPr>
              <a:t>缺乏完备的顶层设计。</a:t>
            </a:r>
            <a:r>
              <a:rPr lang="zh-CN" altLang="en-US" sz="1200" b="0" dirty="0">
                <a:latin typeface="微软雅黑" panose="020B0503020204020204" pitchFamily="34" charset="-122"/>
                <a:ea typeface="微软雅黑" panose="020B0503020204020204" pitchFamily="34" charset="-122"/>
              </a:rPr>
              <a:t>顶层设计是运用系统论的方法，从全局角度对某项任务或者某个项目的各方面、各层次、各要素统筹规划，以集中有效资源，高效快捷地实现目标。</a:t>
            </a:r>
            <a:endParaRPr lang="zh-CN" altLang="en-US" sz="1200" b="0" dirty="0">
              <a:latin typeface="微软雅黑" panose="020B0503020204020204" pitchFamily="34" charset="-122"/>
              <a:ea typeface="微软雅黑" panose="020B0503020204020204" pitchFamily="34" charset="-122"/>
            </a:endParaRPr>
          </a:p>
        </p:txBody>
      </p:sp>
      <p:grpSp>
        <p:nvGrpSpPr>
          <p:cNvPr id="4" name="组合 3"/>
          <p:cNvGrpSpPr/>
          <p:nvPr/>
        </p:nvGrpSpPr>
        <p:grpSpPr>
          <a:xfrm rot="0">
            <a:off x="1603375" y="1378585"/>
            <a:ext cx="825500" cy="825500"/>
            <a:chOff x="1170623" y="1306335"/>
            <a:chExt cx="734607" cy="734607"/>
          </a:xfrm>
        </p:grpSpPr>
        <p:sp>
          <p:nvSpPr>
            <p:cNvPr id="5" name="椭圆 4"/>
            <p:cNvSpPr/>
            <p:nvPr/>
          </p:nvSpPr>
          <p:spPr>
            <a:xfrm>
              <a:off x="1170623" y="1306335"/>
              <a:ext cx="734607" cy="73460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46"/>
            <p:cNvSpPr txBox="1"/>
            <p:nvPr/>
          </p:nvSpPr>
          <p:spPr>
            <a:xfrm>
              <a:off x="1305897" y="1386577"/>
              <a:ext cx="464820" cy="553914"/>
            </a:xfrm>
            <a:prstGeom prst="rect">
              <a:avLst/>
            </a:prstGeom>
            <a:noFill/>
          </p:spPr>
          <p:txBody>
            <a:bodyPr wrap="square" lIns="68580" tIns="34290" rIns="68580" bIns="34290" rtlCol="0">
              <a:spAutoFit/>
            </a:bodyPr>
            <a:p>
              <a:pPr algn="ctr"/>
              <a:r>
                <a:rPr lang="en-US" altLang="zh-CN" sz="3600" b="0" dirty="0">
                  <a:solidFill>
                    <a:schemeClr val="bg1"/>
                  </a:solidFill>
                  <a:latin typeface="Impact" panose="020B0806030902050204" pitchFamily="34" charset="0"/>
                  <a:cs typeface="Aharoni" panose="02010803020104030203" pitchFamily="2" charset="-79"/>
                </a:rPr>
                <a:t>A.</a:t>
              </a:r>
              <a:endParaRPr lang="en-US" altLang="zh-CN" sz="3600" b="0" dirty="0">
                <a:solidFill>
                  <a:schemeClr val="bg1"/>
                </a:solidFill>
                <a:latin typeface="Impact" panose="020B0806030902050204" pitchFamily="34" charset="0"/>
                <a:cs typeface="Aharoni" panose="02010803020104030203" pitchFamily="2" charset="-79"/>
              </a:endParaRPr>
            </a:p>
          </p:txBody>
        </p:sp>
      </p:grpSp>
      <p:sp>
        <p:nvSpPr>
          <p:cNvPr id="10" name="矩形 9"/>
          <p:cNvSpPr/>
          <p:nvPr/>
        </p:nvSpPr>
        <p:spPr>
          <a:xfrm>
            <a:off x="2273300" y="2491740"/>
            <a:ext cx="7644765" cy="644525"/>
          </a:xfrm>
          <a:prstGeom prst="rect">
            <a:avLst/>
          </a:prstGeom>
          <a:noFill/>
          <a:ln w="19050">
            <a:solidFill>
              <a:srgbClr val="0070C0"/>
            </a:solidFill>
          </a:ln>
        </p:spPr>
        <p:txBody>
          <a:bodyPr wrap="square">
            <a:spAutoFit/>
          </a:bodyPr>
          <a:p>
            <a:pPr marL="360045" lvl="0" algn="l" fontAlgn="auto">
              <a:lnSpc>
                <a:spcPct val="120000"/>
              </a:lnSpc>
              <a:defRPr/>
            </a:pPr>
            <a:r>
              <a:rPr lang="zh-CN" altLang="en-US" b="1" dirty="0">
                <a:latin typeface="微软雅黑" panose="020B0503020204020204" pitchFamily="34" charset="-122"/>
                <a:ea typeface="微软雅黑" panose="020B0503020204020204" pitchFamily="34" charset="-122"/>
              </a:rPr>
              <a:t>发展指导不足</a:t>
            </a:r>
            <a:r>
              <a:rPr lang="zh-CN" altLang="en-US" sz="1800" b="1"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专精特新</a:t>
            </a:r>
            <a:r>
              <a:rPr lang="zh-CN" altLang="en-US" sz="1200" b="0" dirty="0">
                <a:latin typeface="微软雅黑" panose="020B0503020204020204" pitchFamily="34" charset="-122"/>
                <a:ea typeface="微软雅黑" panose="020B0503020204020204" pitchFamily="34" charset="-122"/>
              </a:rPr>
              <a:t>市场变化之快，更需要管理者时刻把握市场动向。如何兼顾产品研发与企业发展方向，已成为专精特新企业们不得不面临的一大难题。</a:t>
            </a:r>
            <a:endParaRPr lang="zh-CN" altLang="en-US" sz="1200" b="0"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rot="0">
            <a:off x="1603375" y="2401570"/>
            <a:ext cx="825500" cy="825500"/>
            <a:chOff x="1170623" y="1306335"/>
            <a:chExt cx="734607" cy="734607"/>
          </a:xfrm>
        </p:grpSpPr>
        <p:sp>
          <p:nvSpPr>
            <p:cNvPr id="14" name="椭圆 13"/>
            <p:cNvSpPr/>
            <p:nvPr/>
          </p:nvSpPr>
          <p:spPr>
            <a:xfrm>
              <a:off x="1170623" y="1306335"/>
              <a:ext cx="734607" cy="73460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46"/>
            <p:cNvSpPr txBox="1"/>
            <p:nvPr/>
          </p:nvSpPr>
          <p:spPr>
            <a:xfrm>
              <a:off x="1305897" y="1386577"/>
              <a:ext cx="464820" cy="553781"/>
            </a:xfrm>
            <a:prstGeom prst="rect">
              <a:avLst/>
            </a:prstGeom>
            <a:noFill/>
          </p:spPr>
          <p:txBody>
            <a:bodyPr wrap="square" lIns="68580" tIns="34290" rIns="68580" bIns="34290" rtlCol="0">
              <a:spAutoFit/>
            </a:bodyPr>
            <a:p>
              <a:pPr algn="ctr"/>
              <a:r>
                <a:rPr lang="en-US" altLang="zh-CN" sz="3600" b="0" dirty="0">
                  <a:solidFill>
                    <a:schemeClr val="bg1"/>
                  </a:solidFill>
                  <a:latin typeface="Impact" panose="020B0806030902050204" pitchFamily="34" charset="0"/>
                  <a:cs typeface="Aharoni" panose="02010803020104030203" pitchFamily="2" charset="-79"/>
                </a:rPr>
                <a:t>B.</a:t>
              </a:r>
              <a:endParaRPr lang="en-US" altLang="zh-CN" sz="3600" b="0" dirty="0">
                <a:solidFill>
                  <a:schemeClr val="bg1"/>
                </a:solidFill>
                <a:latin typeface="Impact" panose="020B0806030902050204" pitchFamily="34" charset="0"/>
                <a:cs typeface="Aharoni" panose="02010803020104030203" pitchFamily="2" charset="-79"/>
              </a:endParaRPr>
            </a:p>
          </p:txBody>
        </p:sp>
      </p:grpSp>
      <p:sp>
        <p:nvSpPr>
          <p:cNvPr id="17" name="矩形 16"/>
          <p:cNvSpPr/>
          <p:nvPr/>
        </p:nvSpPr>
        <p:spPr>
          <a:xfrm>
            <a:off x="2273300" y="3522980"/>
            <a:ext cx="7644765" cy="644525"/>
          </a:xfrm>
          <a:prstGeom prst="rect">
            <a:avLst/>
          </a:prstGeom>
          <a:noFill/>
          <a:ln w="19050">
            <a:solidFill>
              <a:srgbClr val="0070C0"/>
            </a:solidFill>
          </a:ln>
        </p:spPr>
        <p:txBody>
          <a:bodyPr wrap="square">
            <a:spAutoFit/>
          </a:bodyPr>
          <a:p>
            <a:pPr marL="360045" lvl="0" algn="l" fontAlgn="auto">
              <a:lnSpc>
                <a:spcPct val="120000"/>
              </a:lnSpc>
              <a:defRPr/>
            </a:pPr>
            <a:r>
              <a:rPr lang="zh-CN" altLang="en-US" sz="1800" b="1" dirty="0">
                <a:latin typeface="微软雅黑" panose="020B0503020204020204" pitchFamily="34" charset="-122"/>
                <a:ea typeface="微软雅黑" panose="020B0503020204020204" pitchFamily="34" charset="-122"/>
              </a:rPr>
              <a:t>运营支持不足。</a:t>
            </a:r>
            <a:r>
              <a:rPr lang="zh-CN" altLang="en-US" sz="1200" dirty="0">
                <a:latin typeface="微软雅黑" panose="020B0503020204020204" pitchFamily="34" charset="-122"/>
                <a:ea typeface="微软雅黑" panose="020B0503020204020204" pitchFamily="34" charset="-122"/>
              </a:rPr>
              <a:t>在合法合规经营、提升生产经营水平、资源循环使用、人力资源管理以及技术支持等诸多方面，专精特新企业也呈现出资源匮乏现象，亟需运营支持。</a:t>
            </a:r>
            <a:endParaRPr lang="zh-CN" altLang="en-US" sz="1200"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rot="0">
            <a:off x="1603375" y="3432810"/>
            <a:ext cx="825500" cy="825500"/>
            <a:chOff x="1170623" y="1306335"/>
            <a:chExt cx="734607" cy="734607"/>
          </a:xfrm>
        </p:grpSpPr>
        <p:sp>
          <p:nvSpPr>
            <p:cNvPr id="19" name="椭圆 18"/>
            <p:cNvSpPr/>
            <p:nvPr/>
          </p:nvSpPr>
          <p:spPr>
            <a:xfrm>
              <a:off x="1170623" y="1306335"/>
              <a:ext cx="734607" cy="73460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46"/>
            <p:cNvSpPr txBox="1"/>
            <p:nvPr/>
          </p:nvSpPr>
          <p:spPr>
            <a:xfrm>
              <a:off x="1305897" y="1386577"/>
              <a:ext cx="464820" cy="553781"/>
            </a:xfrm>
            <a:prstGeom prst="rect">
              <a:avLst/>
            </a:prstGeom>
            <a:noFill/>
          </p:spPr>
          <p:txBody>
            <a:bodyPr wrap="square" lIns="68580" tIns="34290" rIns="68580" bIns="34290" rtlCol="0">
              <a:spAutoFit/>
            </a:bodyPr>
            <a:p>
              <a:pPr algn="ctr"/>
              <a:r>
                <a:rPr lang="en-US" altLang="zh-CN" sz="3600" b="0" dirty="0">
                  <a:solidFill>
                    <a:schemeClr val="bg1"/>
                  </a:solidFill>
                  <a:latin typeface="Impact" panose="020B0806030902050204" pitchFamily="34" charset="0"/>
                  <a:cs typeface="Aharoni" panose="02010803020104030203" pitchFamily="2" charset="-79"/>
                </a:rPr>
                <a:t>C.</a:t>
              </a:r>
              <a:endParaRPr lang="en-US" altLang="zh-CN" sz="3600" b="0" dirty="0">
                <a:solidFill>
                  <a:schemeClr val="bg1"/>
                </a:solidFill>
                <a:latin typeface="Impact" panose="020B0806030902050204" pitchFamily="34" charset="0"/>
                <a:cs typeface="Aharoni" panose="02010803020104030203" pitchFamily="2" charset="-79"/>
              </a:endParaRPr>
            </a:p>
          </p:txBody>
        </p:sp>
      </p:grpSp>
      <p:sp>
        <p:nvSpPr>
          <p:cNvPr id="21" name="矩形 20"/>
          <p:cNvSpPr/>
          <p:nvPr/>
        </p:nvSpPr>
        <p:spPr>
          <a:xfrm>
            <a:off x="2277745" y="4500245"/>
            <a:ext cx="7644765" cy="644525"/>
          </a:xfrm>
          <a:prstGeom prst="rect">
            <a:avLst/>
          </a:prstGeom>
          <a:noFill/>
          <a:ln w="19050">
            <a:solidFill>
              <a:srgbClr val="0070C0"/>
            </a:solidFill>
          </a:ln>
        </p:spPr>
        <p:txBody>
          <a:bodyPr wrap="square">
            <a:spAutoFit/>
          </a:bodyPr>
          <a:p>
            <a:pPr marL="360045" lvl="0" algn="l" fontAlgn="auto">
              <a:lnSpc>
                <a:spcPct val="120000"/>
              </a:lnSpc>
              <a:defRPr/>
            </a:pPr>
            <a:r>
              <a:rPr lang="zh-CN" altLang="en-US" sz="1800" b="1" dirty="0">
                <a:latin typeface="微软雅黑" panose="020B0503020204020204" pitchFamily="34" charset="-122"/>
                <a:ea typeface="微软雅黑" panose="020B0503020204020204" pitchFamily="34" charset="-122"/>
              </a:rPr>
              <a:t>投融资渠道不足。</a:t>
            </a:r>
            <a:r>
              <a:rPr lang="zh-CN" altLang="en-US" sz="1200" dirty="0">
                <a:latin typeface="微软雅黑" panose="020B0503020204020204" pitchFamily="34" charset="-122"/>
                <a:ea typeface="微软雅黑" panose="020B0503020204020204" pitchFamily="34" charset="-122"/>
              </a:rPr>
              <a:t>专精特新企业投融资渠道多元化建设还不够，具有较高的资金断裂风险。如何获取投融资层面的实质性帮助，是专精特新企业亟需解决的一大难题</a:t>
            </a:r>
            <a:endParaRPr lang="zh-CN" altLang="en-US" sz="1200" dirty="0">
              <a:latin typeface="微软雅黑" panose="020B0503020204020204" pitchFamily="34" charset="-122"/>
              <a:ea typeface="微软雅黑" panose="020B0503020204020204" pitchFamily="34" charset="-122"/>
            </a:endParaRPr>
          </a:p>
        </p:txBody>
      </p:sp>
      <p:grpSp>
        <p:nvGrpSpPr>
          <p:cNvPr id="22" name="组合 21"/>
          <p:cNvGrpSpPr/>
          <p:nvPr/>
        </p:nvGrpSpPr>
        <p:grpSpPr>
          <a:xfrm rot="0">
            <a:off x="1607820" y="4410075"/>
            <a:ext cx="825500" cy="825500"/>
            <a:chOff x="1170623" y="1306335"/>
            <a:chExt cx="734607" cy="734607"/>
          </a:xfrm>
        </p:grpSpPr>
        <p:sp>
          <p:nvSpPr>
            <p:cNvPr id="23" name="椭圆 22"/>
            <p:cNvSpPr/>
            <p:nvPr/>
          </p:nvSpPr>
          <p:spPr>
            <a:xfrm>
              <a:off x="1170623" y="1306335"/>
              <a:ext cx="734607" cy="73460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46"/>
            <p:cNvSpPr txBox="1"/>
            <p:nvPr/>
          </p:nvSpPr>
          <p:spPr>
            <a:xfrm>
              <a:off x="1305897" y="1386577"/>
              <a:ext cx="464820" cy="553781"/>
            </a:xfrm>
            <a:prstGeom prst="rect">
              <a:avLst/>
            </a:prstGeom>
            <a:noFill/>
          </p:spPr>
          <p:txBody>
            <a:bodyPr wrap="square" lIns="68580" tIns="34290" rIns="68580" bIns="34290" rtlCol="0">
              <a:spAutoFit/>
            </a:bodyPr>
            <a:p>
              <a:pPr algn="ctr"/>
              <a:r>
                <a:rPr lang="en-US" altLang="zh-CN" sz="3600" b="0" dirty="0">
                  <a:solidFill>
                    <a:schemeClr val="bg1"/>
                  </a:solidFill>
                  <a:latin typeface="Impact" panose="020B0806030902050204" pitchFamily="34" charset="0"/>
                  <a:cs typeface="Aharoni" panose="02010803020104030203" pitchFamily="2" charset="-79"/>
                </a:rPr>
                <a:t>D.</a:t>
              </a:r>
              <a:endParaRPr lang="en-US" altLang="zh-CN" sz="3600" b="0" dirty="0">
                <a:solidFill>
                  <a:schemeClr val="bg1"/>
                </a:solidFill>
                <a:latin typeface="Impact" panose="020B0806030902050204" pitchFamily="34" charset="0"/>
                <a:cs typeface="Aharoni" panose="02010803020104030203" pitchFamily="2" charset="-79"/>
              </a:endParaRPr>
            </a:p>
          </p:txBody>
        </p:sp>
      </p:grpSp>
      <p:sp>
        <p:nvSpPr>
          <p:cNvPr id="25" name="矩形 24"/>
          <p:cNvSpPr/>
          <p:nvPr/>
        </p:nvSpPr>
        <p:spPr>
          <a:xfrm>
            <a:off x="2273300" y="5487035"/>
            <a:ext cx="7644765" cy="644525"/>
          </a:xfrm>
          <a:prstGeom prst="rect">
            <a:avLst/>
          </a:prstGeom>
          <a:noFill/>
          <a:ln w="19050">
            <a:solidFill>
              <a:srgbClr val="0070C0"/>
            </a:solidFill>
          </a:ln>
        </p:spPr>
        <p:txBody>
          <a:bodyPr wrap="square">
            <a:spAutoFit/>
          </a:bodyPr>
          <a:p>
            <a:pPr marL="360045" lvl="0" algn="l" fontAlgn="auto">
              <a:lnSpc>
                <a:spcPct val="120000"/>
              </a:lnSpc>
              <a:defRPr/>
            </a:pPr>
            <a:r>
              <a:rPr lang="zh-CN" altLang="en-US" sz="1800" b="1" dirty="0">
                <a:latin typeface="微软雅黑" panose="020B0503020204020204" pitchFamily="34" charset="-122"/>
                <a:ea typeface="微软雅黑" panose="020B0503020204020204" pitchFamily="34" charset="-122"/>
              </a:rPr>
              <a:t>生态共享不足。</a:t>
            </a:r>
            <a:r>
              <a:rPr lang="zh-CN" altLang="en-US" sz="1200" dirty="0">
                <a:latin typeface="微软雅黑" panose="020B0503020204020204" pitchFamily="34" charset="-122"/>
                <a:ea typeface="微软雅黑" panose="020B0503020204020204" pitchFamily="34" charset="-122"/>
              </a:rPr>
              <a:t>通过不断加深生产分工和产能协作的方式，帮助行业固定资源实现循环再使用，以形成链式反应或滚雪球式的集聚效应，促进生态内新生企业的快速成长。</a:t>
            </a:r>
            <a:endParaRPr lang="zh-CN" altLang="en-US" sz="1200" dirty="0">
              <a:latin typeface="微软雅黑" panose="020B0503020204020204" pitchFamily="34" charset="-122"/>
              <a:ea typeface="微软雅黑" panose="020B0503020204020204" pitchFamily="34" charset="-122"/>
            </a:endParaRPr>
          </a:p>
        </p:txBody>
      </p:sp>
      <p:grpSp>
        <p:nvGrpSpPr>
          <p:cNvPr id="26" name="组合 25"/>
          <p:cNvGrpSpPr/>
          <p:nvPr/>
        </p:nvGrpSpPr>
        <p:grpSpPr>
          <a:xfrm rot="0">
            <a:off x="1603375" y="5396865"/>
            <a:ext cx="825500" cy="825500"/>
            <a:chOff x="1170623" y="1306335"/>
            <a:chExt cx="734607" cy="734607"/>
          </a:xfrm>
        </p:grpSpPr>
        <p:sp>
          <p:nvSpPr>
            <p:cNvPr id="27" name="椭圆 26"/>
            <p:cNvSpPr/>
            <p:nvPr/>
          </p:nvSpPr>
          <p:spPr>
            <a:xfrm>
              <a:off x="1170623" y="1306335"/>
              <a:ext cx="734607" cy="73460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46"/>
            <p:cNvSpPr txBox="1"/>
            <p:nvPr/>
          </p:nvSpPr>
          <p:spPr>
            <a:xfrm>
              <a:off x="1305897" y="1386577"/>
              <a:ext cx="464820" cy="553781"/>
            </a:xfrm>
            <a:prstGeom prst="rect">
              <a:avLst/>
            </a:prstGeom>
            <a:noFill/>
          </p:spPr>
          <p:txBody>
            <a:bodyPr wrap="square" lIns="68580" tIns="34290" rIns="68580" bIns="34290" rtlCol="0">
              <a:spAutoFit/>
            </a:bodyPr>
            <a:p>
              <a:pPr algn="ctr"/>
              <a:r>
                <a:rPr lang="en-US" altLang="zh-CN" sz="3600" b="0" dirty="0">
                  <a:solidFill>
                    <a:schemeClr val="bg1"/>
                  </a:solidFill>
                  <a:latin typeface="Impact" panose="020B0806030902050204" pitchFamily="34" charset="0"/>
                  <a:cs typeface="Aharoni" panose="02010803020104030203" pitchFamily="2" charset="-79"/>
                </a:rPr>
                <a:t>E.</a:t>
              </a:r>
              <a:endParaRPr lang="en-US" altLang="zh-CN" sz="3600" b="0" dirty="0">
                <a:solidFill>
                  <a:schemeClr val="bg1"/>
                </a:solidFill>
                <a:latin typeface="Impact" panose="020B0806030902050204" pitchFamily="34" charset="0"/>
                <a:cs typeface="Aharoni" panose="02010803020104030203" pitchFamily="2" charset="-79"/>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8" name="组合 77"/>
          <p:cNvGrpSpPr/>
          <p:nvPr/>
        </p:nvGrpSpPr>
        <p:grpSpPr>
          <a:xfrm>
            <a:off x="7769225" y="1553210"/>
            <a:ext cx="3137535" cy="1553845"/>
            <a:chOff x="12114" y="2664"/>
            <a:chExt cx="3807" cy="1930"/>
          </a:xfrm>
        </p:grpSpPr>
        <p:sp>
          <p:nvSpPr>
            <p:cNvPr id="47" name="椭圆 46"/>
            <p:cNvSpPr/>
            <p:nvPr/>
          </p:nvSpPr>
          <p:spPr>
            <a:xfrm rot="9101038">
              <a:off x="12114" y="2664"/>
              <a:ext cx="3807" cy="1698"/>
            </a:xfrm>
            <a:prstGeom prst="ellipse">
              <a:avLst/>
            </a:prstGeom>
            <a:noFill/>
            <a:ln w="12700" cap="flat" cmpd="sng" algn="ctr">
              <a:gradFill>
                <a:gsLst>
                  <a:gs pos="0">
                    <a:schemeClr val="accent3">
                      <a:lumMod val="60000"/>
                      <a:lumOff val="40000"/>
                    </a:schemeClr>
                  </a:gs>
                  <a:gs pos="100000">
                    <a:srgbClr val="FFFFFF">
                      <a:alpha val="0"/>
                    </a:srgbClr>
                  </a:gs>
                </a:gsLst>
                <a:lin ang="5400000" scaled="1"/>
              </a:gradFill>
              <a:prstDash val="solid"/>
              <a:miter lim="800000"/>
            </a:ln>
            <a:effectLst/>
            <a:sp3d prstMaterial="matte"/>
          </p:spPr>
          <p:txBody>
            <a:bodyPr rtlCol="0" anchor="ctr"/>
            <a:lstStyle/>
            <a:p>
              <a:pPr marL="0" marR="0" lvl="0" indent="0" algn="ctr" defTabSz="932815" eaLnBrk="1" fontAlgn="auto" latinLnBrk="0" hangingPunct="1">
                <a:lnSpc>
                  <a:spcPct val="100000"/>
                </a:lnSpc>
                <a:spcBef>
                  <a:spcPts val="0"/>
                </a:spcBef>
                <a:spcAft>
                  <a:spcPts val="0"/>
                </a:spcAft>
                <a:buClrTx/>
                <a:buSzTx/>
                <a:buFontTx/>
                <a:buNone/>
                <a:defRPr/>
              </a:pPr>
              <a:endParaRPr kumimoji="0" lang="zh-CN" altLang="en-US" sz="1835" b="0" i="0" u="none" strike="noStrike" kern="0" cap="none" spc="0" normalizeH="0" baseline="0" noProof="0">
                <a:ln>
                  <a:noFill/>
                </a:ln>
                <a:solidFill>
                  <a:srgbClr val="000000"/>
                </a:solidFill>
                <a:effectLst/>
                <a:uLnTx/>
                <a:uFillTx/>
              </a:endParaRPr>
            </a:p>
          </p:txBody>
        </p:sp>
        <p:grpSp>
          <p:nvGrpSpPr>
            <p:cNvPr id="77" name="组合 76"/>
            <p:cNvGrpSpPr/>
            <p:nvPr/>
          </p:nvGrpSpPr>
          <p:grpSpPr>
            <a:xfrm>
              <a:off x="12194" y="2770"/>
              <a:ext cx="3592" cy="1824"/>
              <a:chOff x="12194" y="2770"/>
              <a:chExt cx="3592" cy="1824"/>
            </a:xfrm>
          </p:grpSpPr>
          <p:sp>
            <p:nvSpPr>
              <p:cNvPr id="52" name="矩形 51"/>
              <p:cNvSpPr/>
              <p:nvPr/>
            </p:nvSpPr>
            <p:spPr>
              <a:xfrm>
                <a:off x="12771" y="3128"/>
                <a:ext cx="2208" cy="57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1828165"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solidFill>
                      <a:srgbClr val="0070C0"/>
                    </a:solidFill>
                    <a:effectLst/>
                    <a:uLnTx/>
                    <a:uFillTx/>
                    <a:latin typeface="+mj-ea"/>
                    <a:ea typeface="+mj-ea"/>
                  </a:rPr>
                  <a:t>专精特新</a:t>
                </a:r>
                <a:endParaRPr kumimoji="0" lang="zh-CN" altLang="en-US" sz="2400" b="1" i="0" u="none" strike="noStrike" kern="0" cap="none" spc="0" normalizeH="0" baseline="0" noProof="0" dirty="0">
                  <a:solidFill>
                    <a:srgbClr val="0070C0"/>
                  </a:solidFill>
                  <a:effectLst/>
                  <a:uLnTx/>
                  <a:uFillTx/>
                  <a:latin typeface="+mj-ea"/>
                  <a:ea typeface="+mj-ea"/>
                </a:endParaRPr>
              </a:p>
            </p:txBody>
          </p:sp>
          <p:sp>
            <p:nvSpPr>
              <p:cNvPr id="53" name="椭圆 52"/>
              <p:cNvSpPr/>
              <p:nvPr/>
            </p:nvSpPr>
            <p:spPr>
              <a:xfrm>
                <a:off x="12364" y="4499"/>
                <a:ext cx="95" cy="95"/>
              </a:xfrm>
              <a:prstGeom prst="ellipse">
                <a:avLst/>
              </a:prstGeom>
              <a:solidFill>
                <a:schemeClr val="accent1"/>
              </a:solidFill>
              <a:ln w="6350" cap="flat" cmpd="sng" algn="ctr">
                <a:gradFill>
                  <a:gsLst>
                    <a:gs pos="0">
                      <a:srgbClr val="60ADFD"/>
                    </a:gs>
                    <a:gs pos="97000">
                      <a:srgbClr val="FFFFFF">
                        <a:alpha val="0"/>
                      </a:srgbClr>
                    </a:gs>
                  </a:gsLst>
                  <a:lin ang="5400000" scaled="1"/>
                </a:gradFill>
                <a:prstDash val="solid"/>
                <a:miter lim="800000"/>
              </a:ln>
              <a:effectLst/>
              <a:scene3d>
                <a:camera prst="perspectiveAbove" fov="3300000">
                  <a:rot lat="21000000" lon="0" rev="0"/>
                </a:camera>
                <a:lightRig rig="threePt" dir="t"/>
              </a:scene3d>
              <a:sp3d prstMaterial="matte"/>
            </p:spPr>
            <p:txBody>
              <a:bodyPr wrap="none" rtlCol="0" anchor="ctr"/>
              <a:lstStyle/>
              <a:p>
                <a:pPr marL="0" marR="0" lvl="0" indent="0" algn="ctr" defTabSz="932815"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000000"/>
                  </a:solidFill>
                  <a:effectLst/>
                  <a:uLnTx/>
                  <a:uFillTx/>
                </a:endParaRPr>
              </a:p>
            </p:txBody>
          </p:sp>
          <p:sp>
            <p:nvSpPr>
              <p:cNvPr id="54" name="椭圆 53"/>
              <p:cNvSpPr/>
              <p:nvPr/>
            </p:nvSpPr>
            <p:spPr>
              <a:xfrm>
                <a:off x="12388" y="4523"/>
                <a:ext cx="47" cy="47"/>
              </a:xfrm>
              <a:prstGeom prst="ellipse">
                <a:avLst/>
              </a:prstGeom>
              <a:solidFill>
                <a:schemeClr val="accent1"/>
              </a:solidFill>
              <a:ln w="12700" cap="flat" cmpd="sng" algn="ctr">
                <a:noFill/>
                <a:prstDash val="solid"/>
                <a:miter lim="800000"/>
              </a:ln>
              <a:effectLst/>
            </p:spPr>
            <p:txBody>
              <a:bodyPr wrap="none" rtlCol="0" anchor="ctr"/>
              <a:lstStyle/>
              <a:p>
                <a:pPr marL="0" marR="0" lvl="0" indent="0" algn="ctr" defTabSz="932815"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000000"/>
                  </a:solidFill>
                  <a:effectLst/>
                  <a:uLnTx/>
                  <a:uFillTx/>
                </a:endParaRPr>
              </a:p>
            </p:txBody>
          </p:sp>
          <p:sp>
            <p:nvSpPr>
              <p:cNvPr id="55" name="椭圆 54"/>
              <p:cNvSpPr/>
              <p:nvPr/>
            </p:nvSpPr>
            <p:spPr>
              <a:xfrm>
                <a:off x="13922" y="4418"/>
                <a:ext cx="95" cy="95"/>
              </a:xfrm>
              <a:prstGeom prst="ellipse">
                <a:avLst/>
              </a:prstGeom>
              <a:solidFill>
                <a:schemeClr val="accent1"/>
              </a:solidFill>
              <a:ln w="6350" cap="flat" cmpd="sng" algn="ctr">
                <a:gradFill>
                  <a:gsLst>
                    <a:gs pos="0">
                      <a:srgbClr val="60ADFD"/>
                    </a:gs>
                    <a:gs pos="97000">
                      <a:srgbClr val="FFFFFF">
                        <a:alpha val="0"/>
                      </a:srgbClr>
                    </a:gs>
                  </a:gsLst>
                  <a:lin ang="5400000" scaled="1"/>
                </a:gradFill>
                <a:prstDash val="solid"/>
                <a:miter lim="800000"/>
              </a:ln>
              <a:effectLst/>
              <a:scene3d>
                <a:camera prst="perspectiveAbove" fov="3300000">
                  <a:rot lat="21000000" lon="0" rev="0"/>
                </a:camera>
                <a:lightRig rig="threePt" dir="t"/>
              </a:scene3d>
              <a:sp3d prstMaterial="matte"/>
            </p:spPr>
            <p:txBody>
              <a:bodyPr wrap="none" rtlCol="0" anchor="ctr"/>
              <a:lstStyle/>
              <a:p>
                <a:pPr marL="0" marR="0" lvl="0" indent="0" algn="ctr" defTabSz="932815"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000000"/>
                  </a:solidFill>
                  <a:effectLst/>
                  <a:uLnTx/>
                  <a:uFillTx/>
                </a:endParaRPr>
              </a:p>
            </p:txBody>
          </p:sp>
          <p:sp>
            <p:nvSpPr>
              <p:cNvPr id="56" name="椭圆 55"/>
              <p:cNvSpPr/>
              <p:nvPr/>
            </p:nvSpPr>
            <p:spPr>
              <a:xfrm>
                <a:off x="13946" y="4442"/>
                <a:ext cx="47" cy="47"/>
              </a:xfrm>
              <a:prstGeom prst="ellipse">
                <a:avLst/>
              </a:prstGeom>
              <a:solidFill>
                <a:schemeClr val="accent1"/>
              </a:solidFill>
              <a:ln w="12700" cap="flat" cmpd="sng" algn="ctr">
                <a:noFill/>
                <a:prstDash val="solid"/>
                <a:miter lim="800000"/>
              </a:ln>
              <a:effectLst/>
            </p:spPr>
            <p:txBody>
              <a:bodyPr wrap="none" rtlCol="0" anchor="ctr"/>
              <a:lstStyle/>
              <a:p>
                <a:pPr marL="0" marR="0" lvl="0" indent="0" algn="ctr" defTabSz="932815"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000000"/>
                  </a:solidFill>
                  <a:effectLst/>
                  <a:uLnTx/>
                  <a:uFillTx/>
                </a:endParaRPr>
              </a:p>
            </p:txBody>
          </p:sp>
          <p:sp>
            <p:nvSpPr>
              <p:cNvPr id="57" name="椭圆 56"/>
              <p:cNvSpPr/>
              <p:nvPr/>
            </p:nvSpPr>
            <p:spPr>
              <a:xfrm>
                <a:off x="15197" y="3629"/>
                <a:ext cx="95" cy="95"/>
              </a:xfrm>
              <a:prstGeom prst="ellipse">
                <a:avLst/>
              </a:prstGeom>
              <a:solidFill>
                <a:schemeClr val="accent1"/>
              </a:solidFill>
              <a:ln w="6350" cap="flat" cmpd="sng" algn="ctr">
                <a:gradFill>
                  <a:gsLst>
                    <a:gs pos="0">
                      <a:srgbClr val="60ADFD"/>
                    </a:gs>
                    <a:gs pos="97000">
                      <a:srgbClr val="FFFFFF">
                        <a:alpha val="0"/>
                      </a:srgbClr>
                    </a:gs>
                  </a:gsLst>
                  <a:lin ang="5400000" scaled="1"/>
                </a:gradFill>
                <a:prstDash val="solid"/>
                <a:miter lim="800000"/>
              </a:ln>
              <a:effectLst/>
              <a:scene3d>
                <a:camera prst="perspectiveAbove" fov="3300000">
                  <a:rot lat="21000000" lon="0" rev="0"/>
                </a:camera>
                <a:lightRig rig="threePt" dir="t"/>
              </a:scene3d>
              <a:sp3d prstMaterial="matte"/>
            </p:spPr>
            <p:txBody>
              <a:bodyPr wrap="none" rtlCol="0" anchor="ctr"/>
              <a:lstStyle/>
              <a:p>
                <a:pPr marL="0" marR="0" lvl="0" indent="0" algn="ctr" defTabSz="93281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8" name="椭圆 57"/>
              <p:cNvSpPr/>
              <p:nvPr/>
            </p:nvSpPr>
            <p:spPr>
              <a:xfrm>
                <a:off x="15221" y="3653"/>
                <a:ext cx="47" cy="47"/>
              </a:xfrm>
              <a:prstGeom prst="ellipse">
                <a:avLst/>
              </a:prstGeom>
              <a:solidFill>
                <a:schemeClr val="accent1"/>
              </a:solidFill>
              <a:ln w="12700" cap="flat" cmpd="sng" algn="ctr">
                <a:noFill/>
                <a:prstDash val="solid"/>
                <a:miter lim="800000"/>
              </a:ln>
              <a:effectLst/>
            </p:spPr>
            <p:txBody>
              <a:bodyPr wrap="none" rtlCol="0" anchor="ctr"/>
              <a:lstStyle/>
              <a:p>
                <a:pPr marL="0" marR="0" lvl="0" indent="0" algn="ctr" defTabSz="932815" eaLnBrk="1" fontAlgn="auto" latinLnBrk="0" hangingPunct="1">
                  <a:lnSpc>
                    <a:spcPct val="100000"/>
                  </a:lnSpc>
                  <a:spcBef>
                    <a:spcPts val="0"/>
                  </a:spcBef>
                  <a:spcAft>
                    <a:spcPts val="0"/>
                  </a:spcAft>
                  <a:buClrTx/>
                  <a:buSzTx/>
                  <a:buFontTx/>
                  <a:buNone/>
                  <a:defRPr/>
                </a:pPr>
                <a:endParaRPr kumimoji="0" lang="zh-CN" altLang="en-US" sz="1835" b="0" i="0" u="none" strike="noStrike" kern="0" cap="none" spc="0" normalizeH="0" baseline="0" noProof="0">
                  <a:ln>
                    <a:noFill/>
                  </a:ln>
                  <a:solidFill>
                    <a:srgbClr val="000000"/>
                  </a:solidFill>
                  <a:effectLst/>
                  <a:uLnTx/>
                  <a:uFillTx/>
                </a:endParaRPr>
              </a:p>
            </p:txBody>
          </p:sp>
          <p:sp>
            <p:nvSpPr>
              <p:cNvPr id="59" name="椭圆 58"/>
              <p:cNvSpPr/>
              <p:nvPr/>
            </p:nvSpPr>
            <p:spPr>
              <a:xfrm>
                <a:off x="15691" y="2770"/>
                <a:ext cx="95" cy="95"/>
              </a:xfrm>
              <a:prstGeom prst="ellipse">
                <a:avLst/>
              </a:prstGeom>
              <a:solidFill>
                <a:schemeClr val="accent1"/>
              </a:solidFill>
              <a:ln w="6350" cap="flat" cmpd="sng" algn="ctr">
                <a:gradFill>
                  <a:gsLst>
                    <a:gs pos="0">
                      <a:srgbClr val="60ADFD"/>
                    </a:gs>
                    <a:gs pos="97000">
                      <a:srgbClr val="FFFFFF">
                        <a:alpha val="0"/>
                      </a:srgbClr>
                    </a:gs>
                  </a:gsLst>
                  <a:lin ang="5400000" scaled="1"/>
                </a:gradFill>
                <a:prstDash val="solid"/>
                <a:miter lim="800000"/>
              </a:ln>
              <a:effectLst/>
              <a:scene3d>
                <a:camera prst="perspectiveAbove" fov="3300000">
                  <a:rot lat="21000000" lon="0" rev="0"/>
                </a:camera>
                <a:lightRig rig="threePt" dir="t"/>
              </a:scene3d>
              <a:sp3d prstMaterial="matte"/>
            </p:spPr>
            <p:txBody>
              <a:bodyPr wrap="none" rtlCol="0" anchor="ctr"/>
              <a:lstStyle/>
              <a:p>
                <a:pPr marL="0" marR="0" lvl="0" indent="0" algn="ctr" defTabSz="93281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60" name="椭圆 59"/>
              <p:cNvSpPr/>
              <p:nvPr/>
            </p:nvSpPr>
            <p:spPr>
              <a:xfrm>
                <a:off x="15715" y="2794"/>
                <a:ext cx="47" cy="47"/>
              </a:xfrm>
              <a:prstGeom prst="ellipse">
                <a:avLst/>
              </a:prstGeom>
              <a:solidFill>
                <a:schemeClr val="accent1"/>
              </a:solidFill>
              <a:ln w="12700" cap="flat" cmpd="sng" algn="ctr">
                <a:noFill/>
                <a:prstDash val="solid"/>
                <a:miter lim="800000"/>
              </a:ln>
              <a:effectLst/>
            </p:spPr>
            <p:txBody>
              <a:bodyPr wrap="none" rtlCol="0" anchor="ctr"/>
              <a:lstStyle/>
              <a:p>
                <a:pPr marL="0" marR="0" lvl="0" indent="0" algn="ctr" defTabSz="932815" eaLnBrk="1" fontAlgn="auto" latinLnBrk="0" hangingPunct="1">
                  <a:lnSpc>
                    <a:spcPct val="100000"/>
                  </a:lnSpc>
                  <a:spcBef>
                    <a:spcPts val="0"/>
                  </a:spcBef>
                  <a:spcAft>
                    <a:spcPts val="0"/>
                  </a:spcAft>
                  <a:buClrTx/>
                  <a:buSzTx/>
                  <a:buFontTx/>
                  <a:buNone/>
                  <a:defRPr/>
                </a:pPr>
                <a:endParaRPr kumimoji="0" lang="zh-CN" altLang="en-US" sz="1835" b="0" i="0" u="none" strike="noStrike" kern="0" cap="none" spc="0" normalizeH="0" baseline="0" noProof="0">
                  <a:ln>
                    <a:noFill/>
                  </a:ln>
                  <a:solidFill>
                    <a:srgbClr val="000000"/>
                  </a:solidFill>
                  <a:effectLst/>
                  <a:uLnTx/>
                  <a:uFillTx/>
                </a:endParaRPr>
              </a:p>
            </p:txBody>
          </p:sp>
          <p:sp>
            <p:nvSpPr>
              <p:cNvPr id="65" name="椭圆 64"/>
              <p:cNvSpPr/>
              <p:nvPr/>
            </p:nvSpPr>
            <p:spPr>
              <a:xfrm rot="19800000">
                <a:off x="12194" y="3898"/>
                <a:ext cx="435" cy="435"/>
              </a:xfrm>
              <a:prstGeom prst="ellipse">
                <a:avLst/>
              </a:prstGeom>
              <a:solidFill>
                <a:schemeClr val="accent1"/>
              </a:solidFill>
              <a:ln w="9525">
                <a:gradFill flip="none" rotWithShape="1">
                  <a:gsLst>
                    <a:gs pos="0">
                      <a:schemeClr val="accent2"/>
                    </a:gs>
                    <a:gs pos="70000">
                      <a:schemeClr val="accent3">
                        <a:alpha val="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b="1">
                  <a:solidFill>
                    <a:prstClr val="white"/>
                  </a:solidFill>
                </a:endParaRPr>
              </a:p>
            </p:txBody>
          </p:sp>
        </p:grpSp>
      </p:grpSp>
      <p:sp>
        <p:nvSpPr>
          <p:cNvPr id="66" name="标题 65"/>
          <p:cNvSpPr>
            <a:spLocks noGrp="1"/>
          </p:cNvSpPr>
          <p:nvPr>
            <p:ph type="title"/>
          </p:nvPr>
        </p:nvSpPr>
        <p:spPr>
          <a:xfrm>
            <a:off x="331470" y="266065"/>
            <a:ext cx="9518829" cy="562025"/>
          </a:xfrm>
        </p:spPr>
        <p:txBody>
          <a:bodyPr>
            <a:normAutofit/>
          </a:bodyPr>
          <a:p>
            <a:r>
              <a:rPr lang="zh-CN" altLang="en-US" b="1" dirty="0">
                <a:solidFill>
                  <a:schemeClr val="accent1"/>
                </a:solidFill>
              </a:rPr>
              <a:t>解决思路：专精特新资本市场</a:t>
            </a:r>
            <a:r>
              <a:rPr lang="zh-CN" altLang="en-US" b="1" dirty="0">
                <a:solidFill>
                  <a:schemeClr val="accent1"/>
                </a:solidFill>
              </a:rPr>
              <a:t>一站式服务平台</a:t>
            </a:r>
            <a:endParaRPr lang="zh-CN" altLang="en-US" b="1" dirty="0">
              <a:solidFill>
                <a:schemeClr val="accent1"/>
              </a:solidFill>
            </a:endParaRPr>
          </a:p>
        </p:txBody>
      </p:sp>
      <p:sp>
        <p:nvSpPr>
          <p:cNvPr id="71" name="文本框 70"/>
          <p:cNvSpPr txBox="1"/>
          <p:nvPr/>
        </p:nvSpPr>
        <p:spPr>
          <a:xfrm>
            <a:off x="561340" y="1949450"/>
            <a:ext cx="6653530" cy="1198880"/>
          </a:xfrm>
          <a:prstGeom prst="rect">
            <a:avLst/>
          </a:prstGeom>
          <a:noFill/>
          <a:effectLst/>
        </p:spPr>
        <p:txBody>
          <a:bodyPr wrap="square" rtlCol="0">
            <a:spAutoFit/>
          </a:bodyPr>
          <a:lstStyle>
            <a:defPPr>
              <a:defRPr lang="zh-CN"/>
            </a:defPPr>
            <a:lvl1pPr>
              <a:lnSpc>
                <a:spcPct val="130000"/>
              </a:lnSpc>
              <a:defRPr sz="2000">
                <a:solidFill>
                  <a:schemeClr val="accent1"/>
                </a:solidFill>
                <a:effectLst/>
              </a:defRPr>
            </a:lvl1pPr>
          </a:lstStyle>
          <a:p>
            <a:pPr indent="406400" algn="just">
              <a:lnSpc>
                <a:spcPct val="150000"/>
              </a:lnSpc>
              <a:spcBef>
                <a:spcPts val="0"/>
              </a:spcBef>
            </a:pPr>
            <a:r>
              <a:rPr lang="zh-CN" altLang="zh-CN" sz="1600" b="1"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定 位：</a:t>
            </a:r>
            <a:r>
              <a:rPr lang="zh-CN" altLang="zh-CN" sz="1600"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共</a:t>
            </a:r>
            <a:r>
              <a:rPr lang="en-US" altLang="zh-CN" sz="1600"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  </a:t>
            </a:r>
            <a:r>
              <a:rPr lang="zh-CN" altLang="zh-CN" sz="1600"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享</a:t>
            </a:r>
            <a:r>
              <a:rPr lang="en-US" altLang="zh-CN" sz="1600"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    </a:t>
            </a:r>
            <a:r>
              <a:rPr lang="zh-CN" altLang="zh-CN" sz="1600"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共</a:t>
            </a:r>
            <a:r>
              <a:rPr lang="en-US" altLang="zh-CN" sz="1600"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  </a:t>
            </a:r>
            <a:r>
              <a:rPr lang="zh-CN" altLang="zh-CN" sz="1600"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建</a:t>
            </a:r>
            <a:r>
              <a:rPr lang="en-US" altLang="zh-CN" sz="1600"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     </a:t>
            </a:r>
            <a:r>
              <a:rPr lang="zh-CN" altLang="zh-CN" sz="1600"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共</a:t>
            </a:r>
            <a:r>
              <a:rPr lang="en-US" altLang="zh-CN" sz="1600"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  </a:t>
            </a:r>
            <a:r>
              <a:rPr lang="zh-CN" altLang="zh-CN" sz="1600"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赢</a:t>
            </a:r>
            <a:endParaRPr lang="zh-CN" altLang="zh-CN" sz="160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p>
            <a:pPr indent="406400" algn="just">
              <a:lnSpc>
                <a:spcPct val="150000"/>
              </a:lnSpc>
              <a:spcBef>
                <a:spcPts val="0"/>
              </a:spcBef>
            </a:pPr>
            <a:r>
              <a:rPr lang="zh-CN" altLang="zh-CN" sz="1600" b="1"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理 念</a:t>
            </a:r>
            <a:r>
              <a:rPr lang="zh-CN" altLang="zh-CN" sz="1600"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：高起点</a:t>
            </a:r>
            <a:r>
              <a:rPr lang="en-US" altLang="zh-CN" sz="1600"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    </a:t>
            </a:r>
            <a:r>
              <a:rPr lang="zh-CN" altLang="zh-CN" sz="1600"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高标准</a:t>
            </a:r>
            <a:r>
              <a:rPr lang="en-US" altLang="zh-CN" sz="1600"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     </a:t>
            </a:r>
            <a:r>
              <a:rPr lang="zh-CN" altLang="zh-CN" sz="1600"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高质量</a:t>
            </a:r>
            <a:endParaRPr lang="zh-CN" altLang="zh-CN" sz="160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p>
            <a:pPr indent="406400" algn="just">
              <a:lnSpc>
                <a:spcPct val="150000"/>
              </a:lnSpc>
              <a:spcBef>
                <a:spcPts val="0"/>
              </a:spcBef>
              <a:spcAft>
                <a:spcPts val="1200"/>
              </a:spcAft>
            </a:pPr>
            <a:r>
              <a:rPr lang="zh-CN" altLang="zh-CN" sz="1600" b="1"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目 标</a:t>
            </a:r>
            <a:r>
              <a:rPr lang="zh-CN" altLang="zh-CN" sz="1600"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rPr>
              <a:t>：搭建专精特新中小企业融资、融智一站式综合服务平台</a:t>
            </a:r>
            <a:endParaRPr lang="zh-CN" altLang="zh-CN" sz="1600" kern="100" dirty="0">
              <a:solidFill>
                <a:schemeClr val="dk1"/>
              </a:solidFill>
              <a:latin typeface="Calibri" panose="020F0502020204030204" pitchFamily="34" charset="0"/>
              <a:ea typeface="微软雅黑" panose="020B0503020204020204" pitchFamily="34" charset="-122"/>
              <a:cs typeface="微软雅黑" panose="020B0503020204020204" pitchFamily="34" charset="-122"/>
              <a:sym typeface="+mn-ea"/>
            </a:endParaRPr>
          </a:p>
        </p:txBody>
      </p:sp>
      <p:sp>
        <p:nvSpPr>
          <p:cNvPr id="72" name="任意多边形: 形状 11"/>
          <p:cNvSpPr/>
          <p:nvPr/>
        </p:nvSpPr>
        <p:spPr>
          <a:xfrm flipH="1" flipV="1">
            <a:off x="1050290" y="1798320"/>
            <a:ext cx="5636895" cy="76200"/>
          </a:xfrm>
          <a:custGeom>
            <a:avLst/>
            <a:gdLst>
              <a:gd name="connsiteX0" fmla="*/ 0 w 6192982"/>
              <a:gd name="connsiteY0" fmla="*/ 0 h 0"/>
              <a:gd name="connsiteX1" fmla="*/ 6192982 w 6192982"/>
              <a:gd name="connsiteY1" fmla="*/ 0 h 0"/>
            </a:gdLst>
            <a:ahLst/>
            <a:cxnLst>
              <a:cxn ang="0">
                <a:pos x="connsiteX0" y="connsiteY0"/>
              </a:cxn>
              <a:cxn ang="0">
                <a:pos x="connsiteX1" y="connsiteY1"/>
              </a:cxn>
            </a:cxnLst>
            <a:rect l="l" t="t" r="r" b="b"/>
            <a:pathLst>
              <a:path w="6192982">
                <a:moveTo>
                  <a:pt x="0" y="0"/>
                </a:moveTo>
                <a:lnTo>
                  <a:pt x="6192982"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形状 20"/>
          <p:cNvSpPr/>
          <p:nvPr/>
        </p:nvSpPr>
        <p:spPr>
          <a:xfrm flipH="1">
            <a:off x="1010285" y="3390900"/>
            <a:ext cx="5728970" cy="325120"/>
          </a:xfrm>
          <a:custGeom>
            <a:avLst/>
            <a:gdLst>
              <a:gd name="connsiteX0" fmla="*/ 0 w 6151418"/>
              <a:gd name="connsiteY0" fmla="*/ 13854 h 484909"/>
              <a:gd name="connsiteX1" fmla="*/ 4724400 w 6151418"/>
              <a:gd name="connsiteY1" fmla="*/ 13854 h 484909"/>
              <a:gd name="connsiteX2" fmla="*/ 5389418 w 6151418"/>
              <a:gd name="connsiteY2" fmla="*/ 484909 h 484909"/>
              <a:gd name="connsiteX3" fmla="*/ 5389418 w 6151418"/>
              <a:gd name="connsiteY3" fmla="*/ 0 h 484909"/>
              <a:gd name="connsiteX4" fmla="*/ 6151418 w 6151418"/>
              <a:gd name="connsiteY4" fmla="*/ 0 h 484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1418" h="484909">
                <a:moveTo>
                  <a:pt x="0" y="13854"/>
                </a:moveTo>
                <a:lnTo>
                  <a:pt x="4724400" y="13854"/>
                </a:lnTo>
                <a:lnTo>
                  <a:pt x="5389418" y="484909"/>
                </a:lnTo>
                <a:lnTo>
                  <a:pt x="5389418" y="0"/>
                </a:lnTo>
                <a:lnTo>
                  <a:pt x="6151418"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1382892" y="1172971"/>
            <a:ext cx="4970780" cy="534035"/>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defPPr>
              <a:defRPr lang="zh-CN"/>
            </a:defPPr>
            <a:lvl1pPr>
              <a:defRPr sz="3500">
                <a:solidFill>
                  <a:schemeClr val="accent1"/>
                </a:solidFill>
                <a:effectLst/>
                <a:latin typeface="+mn-ea"/>
              </a:defRPr>
            </a:lvl1pPr>
          </a:lstStyle>
          <a:p>
            <a:pPr marL="0" indent="0" algn="just">
              <a:lnSpc>
                <a:spcPct val="120000"/>
              </a:lnSpc>
              <a:spcBef>
                <a:spcPts val="0"/>
              </a:spcBef>
              <a:spcAft>
                <a:spcPts val="1200"/>
              </a:spcAft>
              <a:buNone/>
            </a:pPr>
            <a:r>
              <a:rPr lang="zh-CN" altLang="zh-CN" sz="2400" b="1" kern="100" dirty="0">
                <a:solidFill>
                  <a:srgbClr val="026CD4"/>
                </a:solidFill>
                <a:effectLst/>
                <a:latin typeface="Calibri" panose="020F0502020204030204" pitchFamily="34" charset="0"/>
                <a:ea typeface="方正小标宋_GBK"/>
                <a:cs typeface="方正小标宋_GBK"/>
                <a:sym typeface="+mn-ea"/>
              </a:rPr>
              <a:t>“</a:t>
            </a:r>
            <a:r>
              <a:rPr lang="zh-CN" altLang="en-US" sz="2400" b="1" kern="100" dirty="0">
                <a:solidFill>
                  <a:srgbClr val="026CD4"/>
                </a:solidFill>
                <a:effectLst/>
                <a:latin typeface="Calibri" panose="020F0502020204030204" pitchFamily="34" charset="0"/>
                <a:ea typeface="方正小标宋_GBK"/>
                <a:cs typeface="方正小标宋_GBK"/>
                <a:sym typeface="+mn-ea"/>
              </a:rPr>
              <a:t>专精特新资本市场</a:t>
            </a:r>
            <a:r>
              <a:rPr lang="zh-CN" altLang="en-US" sz="2400" b="1" kern="100" dirty="0">
                <a:solidFill>
                  <a:srgbClr val="026CD4"/>
                </a:solidFill>
                <a:effectLst/>
                <a:latin typeface="Calibri" panose="020F0502020204030204" pitchFamily="34" charset="0"/>
                <a:ea typeface="方正小标宋_GBK"/>
                <a:cs typeface="方正小标宋_GBK"/>
                <a:sym typeface="+mn-ea"/>
              </a:rPr>
              <a:t>一站式服务平台</a:t>
            </a:r>
            <a:r>
              <a:rPr lang="zh-CN" altLang="zh-CN" sz="2400" b="1" kern="100" dirty="0">
                <a:solidFill>
                  <a:srgbClr val="026CD4"/>
                </a:solidFill>
                <a:effectLst/>
                <a:latin typeface="Calibri" panose="020F0502020204030204" pitchFamily="34" charset="0"/>
                <a:ea typeface="方正小标宋_GBK"/>
                <a:cs typeface="方正小标宋_GBK"/>
                <a:sym typeface="+mn-ea"/>
              </a:rPr>
              <a:t>”</a:t>
            </a:r>
            <a:endParaRPr lang="zh-CN" altLang="zh-CN" sz="2400" b="1" kern="100" dirty="0">
              <a:solidFill>
                <a:srgbClr val="026CD4"/>
              </a:solidFill>
              <a:effectLst/>
              <a:latin typeface="Calibri" panose="020F0502020204030204" pitchFamily="34" charset="0"/>
              <a:ea typeface="方正小标宋_GBK"/>
              <a:cs typeface="方正小标宋_GBK"/>
              <a:sym typeface="+mn-ea"/>
            </a:endParaRPr>
          </a:p>
        </p:txBody>
      </p:sp>
      <p:sp>
        <p:nvSpPr>
          <p:cNvPr id="75" name="矩形: 圆角 3"/>
          <p:cNvSpPr/>
          <p:nvPr/>
        </p:nvSpPr>
        <p:spPr>
          <a:xfrm>
            <a:off x="808355" y="3958590"/>
            <a:ext cx="10773410" cy="2244725"/>
          </a:xfrm>
          <a:prstGeom prst="roundRect">
            <a:avLst>
              <a:gd name="adj" fmla="val 5148"/>
            </a:avLst>
          </a:prstGeom>
          <a:solidFill>
            <a:schemeClr val="accent1">
              <a:lumMod val="40000"/>
              <a:lumOff val="60000"/>
              <a:alpha val="26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6" name="文本框 75"/>
          <p:cNvSpPr txBox="1"/>
          <p:nvPr/>
        </p:nvSpPr>
        <p:spPr>
          <a:xfrm>
            <a:off x="1470025" y="4138930"/>
            <a:ext cx="9077960" cy="1938020"/>
          </a:xfrm>
          <a:prstGeom prst="rect">
            <a:avLst/>
          </a:prstGeom>
          <a:noFill/>
        </p:spPr>
        <p:txBody>
          <a:bodyPr wrap="square" rtlCol="0" anchor="t">
            <a:spAutoFit/>
          </a:bodyPr>
          <a:p>
            <a:pPr indent="355600" algn="just">
              <a:lnSpc>
                <a:spcPct val="150000"/>
              </a:lnSpc>
              <a:spcBef>
                <a:spcPts val="0"/>
              </a:spcBef>
            </a:pPr>
            <a:r>
              <a:rPr lang="zh-CN" altLang="en-US" sz="1600" b="1"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专精特新资本市场一站式服务平台</a:t>
            </a:r>
            <a:r>
              <a:rPr lang="zh-CN" altLang="zh-CN" sz="1600" b="1"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是蓝源资本顶层设计的为专精特新中小企业提供资本市场服务的平台，同时为专精特新中小企业科技创新、健康发展、股权融资贡献力量。</a:t>
            </a:r>
            <a:endParaRPr lang="zh-CN" altLang="zh-CN" sz="1600" b="1"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55600" algn="just">
              <a:lnSpc>
                <a:spcPct val="150000"/>
              </a:lnSpc>
              <a:spcBef>
                <a:spcPts val="0"/>
              </a:spcBef>
            </a:pPr>
            <a:endParaRPr lang="zh-CN" altLang="zh-CN" sz="12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indent="356870" algn="just">
              <a:lnSpc>
                <a:spcPct val="150000"/>
              </a:lnSpc>
              <a:spcBef>
                <a:spcPts val="0"/>
              </a:spcBef>
              <a:spcAft>
                <a:spcPts val="1200"/>
              </a:spcAft>
            </a:pPr>
            <a:r>
              <a:rPr lang="zh-CN" altLang="zh-CN" sz="12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专精特新资本市场一站式服务平台</a:t>
            </a:r>
            <a:r>
              <a:rPr lang="zh-CN" altLang="zh-CN" sz="12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将整合、协调行业资源和社会资源，提升企业融资的服务水平，促进会员单位的资源使用效率，加强会员间的信息交流，为企业搭建高效融资平台，提供融资项目和融资信息服务，通过创新融资方式，满足企业科技创新的资金需求，为中小企业进入资本市场建立有效渠道，推动科技创新企业在资本市场持续、健康发展。</a:t>
            </a:r>
            <a:endParaRPr lang="zh-CN" altLang="zh-CN" sz="12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1027" y="216620"/>
            <a:ext cx="7294880" cy="521970"/>
          </a:xfrm>
          <a:prstGeom prst="rect">
            <a:avLst/>
          </a:prstGeom>
        </p:spPr>
        <p:txBody>
          <a:bodyPr wrap="none">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rPr>
              <a:t>解决思路：专精特新资本市场一站式服务平台</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8" name="矩形 7"/>
          <p:cNvSpPr/>
          <p:nvPr>
            <p:custDataLst>
              <p:tags r:id="rId1"/>
            </p:custDataLst>
          </p:nvPr>
        </p:nvSpPr>
        <p:spPr>
          <a:xfrm>
            <a:off x="4796155" y="2032000"/>
            <a:ext cx="2588895" cy="1062990"/>
          </a:xfrm>
          <a:prstGeom prst="rect">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rPr>
              <a:t>专精特新资本市场一站式服务</a:t>
            </a:r>
            <a:endParaRPr lang="zh-CN" altLang="en-US" sz="2000" b="1" dirty="0">
              <a:solidFill>
                <a:schemeClr val="lt1"/>
              </a:solidFill>
            </a:endParaRPr>
          </a:p>
        </p:txBody>
      </p:sp>
      <p:sp>
        <p:nvSpPr>
          <p:cNvPr id="10" name="Line 24"/>
          <p:cNvSpPr>
            <a:spLocks noChangeShapeType="1"/>
          </p:cNvSpPr>
          <p:nvPr>
            <p:custDataLst>
              <p:tags r:id="rId2"/>
            </p:custDataLst>
          </p:nvPr>
        </p:nvSpPr>
        <p:spPr bwMode="auto">
          <a:xfrm>
            <a:off x="4314620" y="2754792"/>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12" name="Line 24"/>
          <p:cNvSpPr>
            <a:spLocks noChangeShapeType="1"/>
          </p:cNvSpPr>
          <p:nvPr>
            <p:custDataLst>
              <p:tags r:id="rId3"/>
            </p:custDataLst>
          </p:nvPr>
        </p:nvSpPr>
        <p:spPr bwMode="auto">
          <a:xfrm>
            <a:off x="7384948" y="2740218"/>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15" name="Line 24"/>
          <p:cNvSpPr>
            <a:spLocks noChangeShapeType="1"/>
          </p:cNvSpPr>
          <p:nvPr>
            <p:custDataLst>
              <p:tags r:id="rId4"/>
            </p:custDataLst>
          </p:nvPr>
        </p:nvSpPr>
        <p:spPr bwMode="auto">
          <a:xfrm flipH="1">
            <a:off x="3253984" y="1510986"/>
            <a:ext cx="1942" cy="252531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17" name="矩形 16"/>
          <p:cNvSpPr/>
          <p:nvPr>
            <p:custDataLst>
              <p:tags r:id="rId5"/>
            </p:custDataLst>
          </p:nvPr>
        </p:nvSpPr>
        <p:spPr>
          <a:xfrm>
            <a:off x="3725340" y="1556447"/>
            <a:ext cx="589280" cy="247985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70C0"/>
                </a:solidFill>
              </a:rPr>
              <a:t>企业管理提升服务</a:t>
            </a:r>
            <a:endParaRPr lang="zh-CN" altLang="en-US" b="1" dirty="0">
              <a:solidFill>
                <a:srgbClr val="0070C0"/>
              </a:solidFill>
            </a:endParaRPr>
          </a:p>
        </p:txBody>
      </p:sp>
      <p:sp>
        <p:nvSpPr>
          <p:cNvPr id="19" name="Line 24"/>
          <p:cNvSpPr>
            <a:spLocks noChangeShapeType="1"/>
          </p:cNvSpPr>
          <p:nvPr>
            <p:custDataLst>
              <p:tags r:id="rId6"/>
            </p:custDataLst>
          </p:nvPr>
        </p:nvSpPr>
        <p:spPr bwMode="auto">
          <a:xfrm>
            <a:off x="3257980" y="2754792"/>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21" name="Line 24"/>
          <p:cNvSpPr>
            <a:spLocks noChangeShapeType="1"/>
          </p:cNvSpPr>
          <p:nvPr>
            <p:custDataLst>
              <p:tags r:id="rId7"/>
            </p:custDataLst>
          </p:nvPr>
        </p:nvSpPr>
        <p:spPr bwMode="auto">
          <a:xfrm flipH="1">
            <a:off x="8904635" y="1348196"/>
            <a:ext cx="10679" cy="2763487"/>
          </a:xfrm>
          <a:prstGeom prst="line">
            <a:avLst/>
          </a:prstGeom>
          <a:noFill/>
          <a:ln w="9525">
            <a:solidFill>
              <a:srgbClr val="002060"/>
            </a:solidFill>
            <a:round/>
          </a:ln>
          <a:effectLst/>
        </p:spPr>
        <p:txBody>
          <a:bodyPr/>
          <a:lstStyle/>
          <a:p>
            <a:pPr>
              <a:defRPr/>
            </a:pP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23" name="Line 24"/>
          <p:cNvSpPr>
            <a:spLocks noChangeShapeType="1"/>
          </p:cNvSpPr>
          <p:nvPr>
            <p:custDataLst>
              <p:tags r:id="rId8"/>
            </p:custDataLst>
          </p:nvPr>
        </p:nvSpPr>
        <p:spPr bwMode="auto">
          <a:xfrm>
            <a:off x="8441587" y="2740218"/>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7852307" y="1556446"/>
            <a:ext cx="589280" cy="247603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70C0"/>
                </a:solidFill>
              </a:rPr>
              <a:t>企业融资融智服务</a:t>
            </a:r>
            <a:endParaRPr lang="zh-CN" altLang="en-US" b="1" dirty="0">
              <a:solidFill>
                <a:srgbClr val="0070C0"/>
              </a:solidFill>
            </a:endParaRPr>
          </a:p>
        </p:txBody>
      </p:sp>
      <p:sp>
        <p:nvSpPr>
          <p:cNvPr id="29" name="Line 24"/>
          <p:cNvSpPr>
            <a:spLocks noChangeShapeType="1"/>
          </p:cNvSpPr>
          <p:nvPr>
            <p:custDataLst>
              <p:tags r:id="rId10"/>
            </p:custDataLst>
          </p:nvPr>
        </p:nvSpPr>
        <p:spPr bwMode="auto">
          <a:xfrm>
            <a:off x="2788567" y="1508452"/>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31" name="Line 24"/>
          <p:cNvSpPr>
            <a:spLocks noChangeShapeType="1"/>
          </p:cNvSpPr>
          <p:nvPr>
            <p:custDataLst>
              <p:tags r:id="rId11"/>
            </p:custDataLst>
          </p:nvPr>
        </p:nvSpPr>
        <p:spPr bwMode="auto">
          <a:xfrm>
            <a:off x="2788567" y="1926211"/>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33" name="矩形 32"/>
          <p:cNvSpPr/>
          <p:nvPr>
            <p:custDataLst>
              <p:tags r:id="rId12"/>
            </p:custDataLst>
          </p:nvPr>
        </p:nvSpPr>
        <p:spPr>
          <a:xfrm>
            <a:off x="491964" y="1334335"/>
            <a:ext cx="2290239" cy="363586"/>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70C0"/>
                </a:solidFill>
              </a:rPr>
              <a:t>战略和商业模式</a:t>
            </a:r>
            <a:r>
              <a:rPr lang="en-US" altLang="zh-CN" sz="1600" b="1" dirty="0">
                <a:solidFill>
                  <a:srgbClr val="0070C0"/>
                </a:solidFill>
              </a:rPr>
              <a:t> </a:t>
            </a:r>
            <a:endParaRPr lang="en-US" altLang="zh-CN" sz="1600" b="1" dirty="0">
              <a:solidFill>
                <a:srgbClr val="0070C0"/>
              </a:solidFill>
            </a:endParaRPr>
          </a:p>
        </p:txBody>
      </p:sp>
      <p:sp>
        <p:nvSpPr>
          <p:cNvPr id="35" name="矩形 34"/>
          <p:cNvSpPr/>
          <p:nvPr>
            <p:custDataLst>
              <p:tags r:id="rId13"/>
            </p:custDataLst>
          </p:nvPr>
        </p:nvSpPr>
        <p:spPr>
          <a:xfrm>
            <a:off x="491156" y="1755379"/>
            <a:ext cx="2290239" cy="363586"/>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70C0"/>
                </a:solidFill>
              </a:rPr>
              <a:t>组织设计和集团管控</a:t>
            </a:r>
            <a:endParaRPr lang="zh-CN" altLang="en-US" sz="1600" b="1" dirty="0">
              <a:solidFill>
                <a:srgbClr val="0070C0"/>
              </a:solidFill>
            </a:endParaRPr>
          </a:p>
        </p:txBody>
      </p:sp>
      <p:sp>
        <p:nvSpPr>
          <p:cNvPr id="37" name="Line 24"/>
          <p:cNvSpPr>
            <a:spLocks noChangeShapeType="1"/>
          </p:cNvSpPr>
          <p:nvPr>
            <p:custDataLst>
              <p:tags r:id="rId14"/>
            </p:custDataLst>
          </p:nvPr>
        </p:nvSpPr>
        <p:spPr bwMode="auto">
          <a:xfrm>
            <a:off x="2788567" y="2377715"/>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39" name="矩形 38"/>
          <p:cNvSpPr/>
          <p:nvPr>
            <p:custDataLst>
              <p:tags r:id="rId15"/>
            </p:custDataLst>
          </p:nvPr>
        </p:nvSpPr>
        <p:spPr>
          <a:xfrm>
            <a:off x="491155" y="2195922"/>
            <a:ext cx="2290239" cy="363586"/>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70C0"/>
                </a:solidFill>
              </a:rPr>
              <a:t>人力资源和考核评价</a:t>
            </a:r>
            <a:endParaRPr lang="zh-CN" altLang="en-US" sz="1600" b="1" dirty="0">
              <a:solidFill>
                <a:srgbClr val="0070C0"/>
              </a:solidFill>
            </a:endParaRPr>
          </a:p>
        </p:txBody>
      </p:sp>
      <p:sp>
        <p:nvSpPr>
          <p:cNvPr id="42" name="Line 24"/>
          <p:cNvSpPr>
            <a:spLocks noChangeShapeType="1"/>
          </p:cNvSpPr>
          <p:nvPr>
            <p:custDataLst>
              <p:tags r:id="rId16"/>
            </p:custDataLst>
          </p:nvPr>
        </p:nvSpPr>
        <p:spPr bwMode="auto">
          <a:xfrm>
            <a:off x="2782200" y="2796991"/>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44" name="矩形 43"/>
          <p:cNvSpPr/>
          <p:nvPr>
            <p:custDataLst>
              <p:tags r:id="rId17"/>
            </p:custDataLst>
          </p:nvPr>
        </p:nvSpPr>
        <p:spPr>
          <a:xfrm>
            <a:off x="491961" y="2632132"/>
            <a:ext cx="2290239" cy="363586"/>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70C0"/>
                </a:solidFill>
              </a:rPr>
              <a:t>企业文化和制度流程</a:t>
            </a:r>
            <a:endParaRPr lang="zh-CN" altLang="en-US" sz="1600" b="1" dirty="0">
              <a:solidFill>
                <a:srgbClr val="0070C0"/>
              </a:solidFill>
            </a:endParaRPr>
          </a:p>
        </p:txBody>
      </p:sp>
      <p:sp>
        <p:nvSpPr>
          <p:cNvPr id="60" name="Line 24"/>
          <p:cNvSpPr>
            <a:spLocks noChangeShapeType="1"/>
          </p:cNvSpPr>
          <p:nvPr>
            <p:custDataLst>
              <p:tags r:id="rId18"/>
            </p:custDataLst>
          </p:nvPr>
        </p:nvSpPr>
        <p:spPr bwMode="auto">
          <a:xfrm>
            <a:off x="2788567" y="3230077"/>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74" name="矩形 73"/>
          <p:cNvSpPr/>
          <p:nvPr>
            <p:custDataLst>
              <p:tags r:id="rId19"/>
            </p:custDataLst>
          </p:nvPr>
        </p:nvSpPr>
        <p:spPr>
          <a:xfrm>
            <a:off x="491155" y="3062232"/>
            <a:ext cx="2290239" cy="363586"/>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70C0"/>
                </a:solidFill>
              </a:rPr>
              <a:t>隐形利润挖掘</a:t>
            </a:r>
            <a:endParaRPr lang="zh-CN" altLang="en-US" sz="1600" b="1" dirty="0">
              <a:solidFill>
                <a:srgbClr val="0070C0"/>
              </a:solidFill>
            </a:endParaRPr>
          </a:p>
        </p:txBody>
      </p:sp>
      <p:sp>
        <p:nvSpPr>
          <p:cNvPr id="76" name="Line 24"/>
          <p:cNvSpPr>
            <a:spLocks noChangeShapeType="1"/>
          </p:cNvSpPr>
          <p:nvPr>
            <p:custDataLst>
              <p:tags r:id="rId20"/>
            </p:custDataLst>
          </p:nvPr>
        </p:nvSpPr>
        <p:spPr bwMode="auto">
          <a:xfrm>
            <a:off x="2782200" y="4036296"/>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78" name="矩形 77"/>
          <p:cNvSpPr/>
          <p:nvPr>
            <p:custDataLst>
              <p:tags r:id="rId21"/>
            </p:custDataLst>
          </p:nvPr>
        </p:nvSpPr>
        <p:spPr>
          <a:xfrm>
            <a:off x="491962" y="3879700"/>
            <a:ext cx="2290239" cy="363586"/>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70C0"/>
                </a:solidFill>
              </a:rPr>
              <a:t>执行力工程</a:t>
            </a:r>
            <a:endParaRPr lang="zh-CN" altLang="en-US" sz="1600" b="1" dirty="0">
              <a:solidFill>
                <a:srgbClr val="0070C0"/>
              </a:solidFill>
            </a:endParaRPr>
          </a:p>
        </p:txBody>
      </p:sp>
      <p:sp>
        <p:nvSpPr>
          <p:cNvPr id="80" name="矩形 79"/>
          <p:cNvSpPr/>
          <p:nvPr>
            <p:custDataLst>
              <p:tags r:id="rId22"/>
            </p:custDataLst>
          </p:nvPr>
        </p:nvSpPr>
        <p:spPr>
          <a:xfrm>
            <a:off x="9371940" y="2423187"/>
            <a:ext cx="2575892" cy="35048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kern="100" dirty="0">
                <a:solidFill>
                  <a:srgbClr val="0070C0"/>
                </a:solidFill>
                <a:effectLst/>
                <a:latin typeface="+mn-ea"/>
                <a:cs typeface="仿宋" panose="02010609060101010101" pitchFamily="49" charset="-122"/>
              </a:rPr>
              <a:t>APEC</a:t>
            </a:r>
            <a:r>
              <a:rPr lang="zh-CN" altLang="zh-CN" sz="1400" b="1" kern="100" dirty="0">
                <a:solidFill>
                  <a:srgbClr val="0070C0"/>
                </a:solidFill>
                <a:effectLst/>
                <a:latin typeface="+mn-ea"/>
                <a:cs typeface="仿宋" panose="02010609060101010101" pitchFamily="49" charset="-122"/>
              </a:rPr>
              <a:t>国际工商论坛</a:t>
            </a:r>
            <a:endParaRPr lang="zh-CN" altLang="zh-CN" sz="1400" b="1" kern="100" dirty="0">
              <a:solidFill>
                <a:srgbClr val="0070C0"/>
              </a:solidFill>
              <a:effectLst/>
              <a:latin typeface="+mn-ea"/>
              <a:cs typeface="仿宋" panose="02010609060101010101" pitchFamily="49" charset="-122"/>
            </a:endParaRPr>
          </a:p>
        </p:txBody>
      </p:sp>
      <p:sp>
        <p:nvSpPr>
          <p:cNvPr id="82" name="矩形 81"/>
          <p:cNvSpPr/>
          <p:nvPr>
            <p:custDataLst>
              <p:tags r:id="rId23"/>
            </p:custDataLst>
          </p:nvPr>
        </p:nvSpPr>
        <p:spPr>
          <a:xfrm>
            <a:off x="9378358" y="2833287"/>
            <a:ext cx="2575892" cy="35048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kern="100" dirty="0">
                <a:solidFill>
                  <a:srgbClr val="0070C0"/>
                </a:solidFill>
                <a:effectLst/>
                <a:latin typeface="+mn-ea"/>
                <a:cs typeface="仿宋" panose="02010609060101010101" pitchFamily="49" charset="-122"/>
              </a:rPr>
              <a:t>ABC</a:t>
            </a:r>
            <a:r>
              <a:rPr lang="zh-CN" altLang="zh-CN" sz="1400" b="1" kern="100" dirty="0">
                <a:solidFill>
                  <a:srgbClr val="0070C0"/>
                </a:solidFill>
                <a:effectLst/>
                <a:latin typeface="+mn-ea"/>
                <a:cs typeface="仿宋" panose="02010609060101010101" pitchFamily="49" charset="-122"/>
              </a:rPr>
              <a:t>科创联盟自媒体平台</a:t>
            </a:r>
            <a:endParaRPr lang="zh-CN" altLang="zh-CN" sz="1400" b="1" kern="100" dirty="0">
              <a:solidFill>
                <a:srgbClr val="0070C0"/>
              </a:solidFill>
              <a:effectLst/>
              <a:latin typeface="+mn-ea"/>
              <a:cs typeface="仿宋" panose="02010609060101010101" pitchFamily="49" charset="-122"/>
            </a:endParaRPr>
          </a:p>
        </p:txBody>
      </p:sp>
      <p:sp>
        <p:nvSpPr>
          <p:cNvPr id="84" name="矩形 83"/>
          <p:cNvSpPr/>
          <p:nvPr>
            <p:custDataLst>
              <p:tags r:id="rId24"/>
            </p:custDataLst>
          </p:nvPr>
        </p:nvSpPr>
        <p:spPr>
          <a:xfrm>
            <a:off x="9378358" y="3253995"/>
            <a:ext cx="2575892" cy="35048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400" b="1" kern="100" dirty="0">
                <a:solidFill>
                  <a:srgbClr val="0070C0"/>
                </a:solidFill>
                <a:latin typeface="+mn-ea"/>
                <a:cs typeface="仿宋" panose="02010609060101010101" pitchFamily="49" charset="-122"/>
              </a:rPr>
              <a:t>全球科技创新投资论坛</a:t>
            </a:r>
            <a:endParaRPr lang="zh-CN" altLang="zh-CN" sz="1400" b="1" kern="100" dirty="0">
              <a:solidFill>
                <a:srgbClr val="0070C0"/>
              </a:solidFill>
              <a:latin typeface="+mn-ea"/>
              <a:cs typeface="仿宋" panose="02010609060101010101" pitchFamily="49" charset="-122"/>
            </a:endParaRPr>
          </a:p>
        </p:txBody>
      </p:sp>
      <p:sp>
        <p:nvSpPr>
          <p:cNvPr id="86" name="矩形 85"/>
          <p:cNvSpPr/>
          <p:nvPr>
            <p:custDataLst>
              <p:tags r:id="rId25"/>
            </p:custDataLst>
          </p:nvPr>
        </p:nvSpPr>
        <p:spPr>
          <a:xfrm>
            <a:off x="9371993" y="3656904"/>
            <a:ext cx="2575892" cy="35048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400" b="1" kern="100" dirty="0">
                <a:solidFill>
                  <a:srgbClr val="0070C0"/>
                </a:solidFill>
                <a:latin typeface="+mn-ea"/>
                <a:cs typeface="仿宋" panose="02010609060101010101" pitchFamily="49" charset="-122"/>
              </a:rPr>
              <a:t>创客中国创新创业大赛</a:t>
            </a:r>
            <a:endParaRPr lang="zh-CN" altLang="zh-CN" sz="1400" b="1" kern="100" dirty="0">
              <a:solidFill>
                <a:srgbClr val="0070C0"/>
              </a:solidFill>
              <a:latin typeface="+mn-ea"/>
              <a:cs typeface="仿宋" panose="02010609060101010101" pitchFamily="49" charset="-122"/>
            </a:endParaRPr>
          </a:p>
        </p:txBody>
      </p:sp>
      <p:sp>
        <p:nvSpPr>
          <p:cNvPr id="88" name="矩形 87"/>
          <p:cNvSpPr/>
          <p:nvPr>
            <p:custDataLst>
              <p:tags r:id="rId26"/>
            </p:custDataLst>
          </p:nvPr>
        </p:nvSpPr>
        <p:spPr>
          <a:xfrm>
            <a:off x="9371992" y="4070000"/>
            <a:ext cx="2575892" cy="35048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0070C0"/>
                </a:solidFill>
                <a:latin typeface="+mn-ea"/>
              </a:rPr>
              <a:t>专利技术产业化、产业对接</a:t>
            </a:r>
            <a:endParaRPr lang="zh-CN" altLang="en-US" sz="1400" b="1" dirty="0">
              <a:solidFill>
                <a:srgbClr val="0070C0"/>
              </a:solidFill>
              <a:latin typeface="+mn-ea"/>
            </a:endParaRPr>
          </a:p>
        </p:txBody>
      </p:sp>
      <p:sp>
        <p:nvSpPr>
          <p:cNvPr id="90" name="矩形 89"/>
          <p:cNvSpPr/>
          <p:nvPr>
            <p:custDataLst>
              <p:tags r:id="rId27"/>
            </p:custDataLst>
          </p:nvPr>
        </p:nvSpPr>
        <p:spPr>
          <a:xfrm>
            <a:off x="9384778" y="1263871"/>
            <a:ext cx="2575892" cy="35048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0070C0"/>
                </a:solidFill>
                <a:latin typeface="+mn-ea"/>
              </a:rPr>
              <a:t>咨询、协调、融资、海外服务</a:t>
            </a:r>
            <a:endParaRPr lang="zh-CN" altLang="en-US" sz="1400" b="1" dirty="0">
              <a:solidFill>
                <a:srgbClr val="0070C0"/>
              </a:solidFill>
              <a:latin typeface="+mn-ea"/>
            </a:endParaRPr>
          </a:p>
        </p:txBody>
      </p:sp>
      <p:sp>
        <p:nvSpPr>
          <p:cNvPr id="92" name="Line 24"/>
          <p:cNvSpPr>
            <a:spLocks noChangeShapeType="1"/>
          </p:cNvSpPr>
          <p:nvPr>
            <p:custDataLst>
              <p:tags r:id="rId28"/>
            </p:custDataLst>
          </p:nvPr>
        </p:nvSpPr>
        <p:spPr bwMode="auto">
          <a:xfrm>
            <a:off x="8917370" y="1348195"/>
            <a:ext cx="467360" cy="0"/>
          </a:xfrm>
          <a:prstGeom prst="line">
            <a:avLst/>
          </a:prstGeom>
          <a:noFill/>
          <a:ln w="9525">
            <a:solidFill>
              <a:srgbClr val="002060"/>
            </a:solidFill>
            <a:round/>
          </a:ln>
          <a:effectLst/>
        </p:spPr>
        <p:txBody>
          <a:bodyPr/>
          <a:lstStyle/>
          <a:p>
            <a:pPr>
              <a:defRPr/>
            </a:pP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94" name="Line 24"/>
          <p:cNvSpPr>
            <a:spLocks noChangeShapeType="1"/>
          </p:cNvSpPr>
          <p:nvPr>
            <p:custDataLst>
              <p:tags r:id="rId29"/>
            </p:custDataLst>
          </p:nvPr>
        </p:nvSpPr>
        <p:spPr bwMode="auto">
          <a:xfrm>
            <a:off x="8917423" y="1740774"/>
            <a:ext cx="467360" cy="0"/>
          </a:xfrm>
          <a:prstGeom prst="line">
            <a:avLst/>
          </a:prstGeom>
          <a:noFill/>
          <a:ln w="9525">
            <a:solidFill>
              <a:srgbClr val="002060"/>
            </a:solidFill>
            <a:round/>
          </a:ln>
          <a:effectLst/>
        </p:spPr>
        <p:txBody>
          <a:bodyPr/>
          <a:lstStyle/>
          <a:p>
            <a:pPr>
              <a:defRPr/>
            </a:pP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96" name="Line 24"/>
          <p:cNvSpPr>
            <a:spLocks noChangeShapeType="1"/>
          </p:cNvSpPr>
          <p:nvPr>
            <p:custDataLst>
              <p:tags r:id="rId30"/>
            </p:custDataLst>
          </p:nvPr>
        </p:nvSpPr>
        <p:spPr bwMode="auto">
          <a:xfrm>
            <a:off x="8917423" y="2161482"/>
            <a:ext cx="467360" cy="0"/>
          </a:xfrm>
          <a:prstGeom prst="line">
            <a:avLst/>
          </a:prstGeom>
          <a:noFill/>
          <a:ln w="9525">
            <a:solidFill>
              <a:srgbClr val="002060"/>
            </a:solidFill>
            <a:round/>
          </a:ln>
          <a:effectLst/>
        </p:spPr>
        <p:txBody>
          <a:bodyPr/>
          <a:lstStyle/>
          <a:p>
            <a:pPr>
              <a:defRPr/>
            </a:pP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98" name="Line 24"/>
          <p:cNvSpPr>
            <a:spLocks noChangeShapeType="1"/>
          </p:cNvSpPr>
          <p:nvPr>
            <p:custDataLst>
              <p:tags r:id="rId31"/>
            </p:custDataLst>
          </p:nvPr>
        </p:nvSpPr>
        <p:spPr bwMode="auto">
          <a:xfrm>
            <a:off x="8911058" y="2564391"/>
            <a:ext cx="467360" cy="0"/>
          </a:xfrm>
          <a:prstGeom prst="line">
            <a:avLst/>
          </a:prstGeom>
          <a:noFill/>
          <a:ln w="9525">
            <a:solidFill>
              <a:srgbClr val="002060"/>
            </a:solidFill>
            <a:round/>
          </a:ln>
          <a:effectLst/>
        </p:spPr>
        <p:txBody>
          <a:bodyPr/>
          <a:lstStyle/>
          <a:p>
            <a:pPr>
              <a:defRPr/>
            </a:pP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100" name="Line 24"/>
          <p:cNvSpPr>
            <a:spLocks noChangeShapeType="1"/>
          </p:cNvSpPr>
          <p:nvPr>
            <p:custDataLst>
              <p:tags r:id="rId32"/>
            </p:custDataLst>
          </p:nvPr>
        </p:nvSpPr>
        <p:spPr bwMode="auto">
          <a:xfrm>
            <a:off x="8911057" y="2977487"/>
            <a:ext cx="467360" cy="0"/>
          </a:xfrm>
          <a:prstGeom prst="line">
            <a:avLst/>
          </a:prstGeom>
          <a:noFill/>
          <a:ln w="9525">
            <a:solidFill>
              <a:srgbClr val="002060"/>
            </a:solidFill>
            <a:round/>
          </a:ln>
          <a:effectLst/>
        </p:spPr>
        <p:txBody>
          <a:bodyPr/>
          <a:lstStyle/>
          <a:p>
            <a:pPr>
              <a:defRPr/>
            </a:pP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102" name="Line 24"/>
          <p:cNvSpPr>
            <a:spLocks noChangeShapeType="1"/>
          </p:cNvSpPr>
          <p:nvPr>
            <p:custDataLst>
              <p:tags r:id="rId33"/>
            </p:custDataLst>
          </p:nvPr>
        </p:nvSpPr>
        <p:spPr bwMode="auto">
          <a:xfrm>
            <a:off x="8911056" y="3365734"/>
            <a:ext cx="467360" cy="0"/>
          </a:xfrm>
          <a:prstGeom prst="line">
            <a:avLst/>
          </a:prstGeom>
          <a:noFill/>
          <a:ln w="9525">
            <a:solidFill>
              <a:srgbClr val="002060"/>
            </a:solidFill>
            <a:round/>
          </a:ln>
          <a:effectLst/>
        </p:spPr>
        <p:txBody>
          <a:bodyPr/>
          <a:lstStyle/>
          <a:p>
            <a:pPr>
              <a:defRPr/>
            </a:pP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104" name="矩形 103"/>
          <p:cNvSpPr/>
          <p:nvPr>
            <p:custDataLst>
              <p:tags r:id="rId34"/>
            </p:custDataLst>
          </p:nvPr>
        </p:nvSpPr>
        <p:spPr>
          <a:xfrm>
            <a:off x="9391145" y="1655403"/>
            <a:ext cx="2575892" cy="35048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0070C0"/>
                </a:solidFill>
                <a:latin typeface="+mn-ea"/>
              </a:rPr>
              <a:t>产业链、价值链孵化器</a:t>
            </a:r>
            <a:endParaRPr lang="zh-CN" altLang="en-US" sz="1400" b="1" dirty="0">
              <a:solidFill>
                <a:srgbClr val="0070C0"/>
              </a:solidFill>
              <a:latin typeface="+mn-ea"/>
            </a:endParaRPr>
          </a:p>
        </p:txBody>
      </p:sp>
      <p:sp>
        <p:nvSpPr>
          <p:cNvPr id="106" name="Line 24"/>
          <p:cNvSpPr>
            <a:spLocks noChangeShapeType="1"/>
          </p:cNvSpPr>
          <p:nvPr>
            <p:custDataLst>
              <p:tags r:id="rId35"/>
            </p:custDataLst>
          </p:nvPr>
        </p:nvSpPr>
        <p:spPr bwMode="auto">
          <a:xfrm>
            <a:off x="8917423" y="3757266"/>
            <a:ext cx="467360" cy="0"/>
          </a:xfrm>
          <a:prstGeom prst="line">
            <a:avLst/>
          </a:prstGeom>
          <a:noFill/>
          <a:ln w="9525">
            <a:solidFill>
              <a:srgbClr val="002060"/>
            </a:solidFill>
            <a:round/>
          </a:ln>
          <a:effectLst/>
        </p:spPr>
        <p:txBody>
          <a:bodyPr/>
          <a:lstStyle/>
          <a:p>
            <a:pPr>
              <a:defRPr/>
            </a:pP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108" name="Line 24"/>
          <p:cNvSpPr>
            <a:spLocks noChangeShapeType="1"/>
          </p:cNvSpPr>
          <p:nvPr>
            <p:custDataLst>
              <p:tags r:id="rId36"/>
            </p:custDataLst>
          </p:nvPr>
        </p:nvSpPr>
        <p:spPr bwMode="auto">
          <a:xfrm flipH="1">
            <a:off x="5982868" y="3110082"/>
            <a:ext cx="0" cy="656119"/>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110" name="Line 24"/>
          <p:cNvSpPr>
            <a:spLocks noChangeShapeType="1"/>
          </p:cNvSpPr>
          <p:nvPr>
            <p:custDataLst>
              <p:tags r:id="rId37"/>
            </p:custDataLst>
          </p:nvPr>
        </p:nvSpPr>
        <p:spPr bwMode="auto">
          <a:xfrm flipV="1">
            <a:off x="1513841" y="4693654"/>
            <a:ext cx="8922628" cy="191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112" name="矩形 111"/>
          <p:cNvSpPr/>
          <p:nvPr>
            <p:custDataLst>
              <p:tags r:id="rId38"/>
            </p:custDataLst>
          </p:nvPr>
        </p:nvSpPr>
        <p:spPr>
          <a:xfrm>
            <a:off x="4820391" y="3745635"/>
            <a:ext cx="2377881" cy="485459"/>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0070C0"/>
                </a:solidFill>
              </a:rPr>
              <a:t>新经济服务和促进</a:t>
            </a:r>
            <a:endParaRPr lang="zh-CN" altLang="en-US" sz="2000" b="1" dirty="0">
              <a:solidFill>
                <a:srgbClr val="0070C0"/>
              </a:solidFill>
            </a:endParaRPr>
          </a:p>
        </p:txBody>
      </p:sp>
      <p:sp>
        <p:nvSpPr>
          <p:cNvPr id="114" name="Line 24"/>
          <p:cNvSpPr>
            <a:spLocks noChangeShapeType="1"/>
          </p:cNvSpPr>
          <p:nvPr>
            <p:custDataLst>
              <p:tags r:id="rId39"/>
            </p:custDataLst>
          </p:nvPr>
        </p:nvSpPr>
        <p:spPr bwMode="auto">
          <a:xfrm flipH="1">
            <a:off x="5996898" y="4261069"/>
            <a:ext cx="0" cy="422792"/>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116" name="Line 24"/>
          <p:cNvSpPr>
            <a:spLocks noChangeShapeType="1"/>
          </p:cNvSpPr>
          <p:nvPr>
            <p:custDataLst>
              <p:tags r:id="rId40"/>
            </p:custDataLst>
          </p:nvPr>
        </p:nvSpPr>
        <p:spPr bwMode="auto">
          <a:xfrm flipH="1">
            <a:off x="1527683" y="4696375"/>
            <a:ext cx="0" cy="429157"/>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118" name="矩形 117"/>
          <p:cNvSpPr/>
          <p:nvPr>
            <p:custDataLst>
              <p:tags r:id="rId41"/>
            </p:custDataLst>
          </p:nvPr>
        </p:nvSpPr>
        <p:spPr>
          <a:xfrm>
            <a:off x="420792" y="5134170"/>
            <a:ext cx="2203489" cy="41419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0070C0"/>
                </a:solidFill>
              </a:rPr>
              <a:t>产业互联网平台打造</a:t>
            </a:r>
            <a:endParaRPr lang="zh-CN" altLang="en-US" sz="1600" b="1" dirty="0">
              <a:solidFill>
                <a:srgbClr val="0070C0"/>
              </a:solidFill>
            </a:endParaRPr>
          </a:p>
        </p:txBody>
      </p:sp>
      <p:sp>
        <p:nvSpPr>
          <p:cNvPr id="120" name="Line 24"/>
          <p:cNvSpPr>
            <a:spLocks noChangeShapeType="1"/>
          </p:cNvSpPr>
          <p:nvPr>
            <p:custDataLst>
              <p:tags r:id="rId42"/>
            </p:custDataLst>
          </p:nvPr>
        </p:nvSpPr>
        <p:spPr bwMode="auto">
          <a:xfrm flipH="1">
            <a:off x="5996898" y="4707557"/>
            <a:ext cx="0" cy="429157"/>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122" name="矩形 121"/>
          <p:cNvSpPr/>
          <p:nvPr>
            <p:custDataLst>
              <p:tags r:id="rId43"/>
            </p:custDataLst>
          </p:nvPr>
        </p:nvSpPr>
        <p:spPr>
          <a:xfrm>
            <a:off x="4949828" y="5136714"/>
            <a:ext cx="1994828" cy="1465202"/>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0070C0"/>
                </a:solidFill>
              </a:rPr>
              <a:t>新产业咨询和促进</a:t>
            </a:r>
            <a:endParaRPr lang="en-US" altLang="zh-CN" sz="1600" b="1" dirty="0">
              <a:solidFill>
                <a:srgbClr val="0070C0"/>
              </a:solidFill>
            </a:endParaRPr>
          </a:p>
          <a:p>
            <a:r>
              <a:rPr lang="zh-CN" altLang="en-US" sz="1200" dirty="0">
                <a:solidFill>
                  <a:srgbClr val="0070C0"/>
                </a:solidFill>
              </a:rPr>
              <a:t>工业互联网和产业互联网</a:t>
            </a:r>
            <a:endParaRPr lang="en-US" altLang="zh-CN" sz="1200" dirty="0">
              <a:solidFill>
                <a:srgbClr val="0070C0"/>
              </a:solidFill>
            </a:endParaRPr>
          </a:p>
          <a:p>
            <a:r>
              <a:rPr lang="zh-CN" altLang="en-US" sz="1200" dirty="0">
                <a:solidFill>
                  <a:srgbClr val="0070C0"/>
                </a:solidFill>
              </a:rPr>
              <a:t>数字经济</a:t>
            </a:r>
            <a:endParaRPr lang="en-US" altLang="zh-CN" sz="1200" dirty="0">
              <a:solidFill>
                <a:srgbClr val="0070C0"/>
              </a:solidFill>
            </a:endParaRPr>
          </a:p>
          <a:p>
            <a:r>
              <a:rPr lang="zh-CN" altLang="en-US" sz="1200" dirty="0">
                <a:solidFill>
                  <a:srgbClr val="0070C0"/>
                </a:solidFill>
              </a:rPr>
              <a:t>通证经济和通证投行</a:t>
            </a:r>
            <a:endParaRPr lang="en-US" altLang="zh-CN" sz="1200" dirty="0">
              <a:solidFill>
                <a:srgbClr val="0070C0"/>
              </a:solidFill>
            </a:endParaRPr>
          </a:p>
          <a:p>
            <a:r>
              <a:rPr lang="zh-CN" altLang="en-US" sz="1200" dirty="0">
                <a:solidFill>
                  <a:srgbClr val="0070C0"/>
                </a:solidFill>
              </a:rPr>
              <a:t>生物碳基新材料</a:t>
            </a:r>
            <a:endParaRPr lang="en-US" altLang="zh-CN" sz="1200" dirty="0">
              <a:solidFill>
                <a:srgbClr val="0070C0"/>
              </a:solidFill>
            </a:endParaRPr>
          </a:p>
          <a:p>
            <a:r>
              <a:rPr lang="zh-CN" altLang="en-US" sz="1200" dirty="0">
                <a:solidFill>
                  <a:srgbClr val="0070C0"/>
                </a:solidFill>
              </a:rPr>
              <a:t>生物碳基储能</a:t>
            </a:r>
            <a:endParaRPr lang="en-US" altLang="zh-CN" sz="1200" dirty="0">
              <a:solidFill>
                <a:srgbClr val="0070C0"/>
              </a:solidFill>
            </a:endParaRPr>
          </a:p>
          <a:p>
            <a:r>
              <a:rPr lang="en-US" altLang="zh-CN" sz="1200" dirty="0">
                <a:solidFill>
                  <a:srgbClr val="0070C0"/>
                </a:solidFill>
              </a:rPr>
              <a:t>6G</a:t>
            </a:r>
            <a:r>
              <a:rPr lang="zh-CN" altLang="en-US" sz="1200" dirty="0">
                <a:solidFill>
                  <a:srgbClr val="0070C0"/>
                </a:solidFill>
              </a:rPr>
              <a:t>芯片</a:t>
            </a:r>
            <a:endParaRPr lang="zh-CN" altLang="en-US" sz="1200" dirty="0">
              <a:solidFill>
                <a:srgbClr val="0070C0"/>
              </a:solidFill>
            </a:endParaRPr>
          </a:p>
        </p:txBody>
      </p:sp>
      <p:sp>
        <p:nvSpPr>
          <p:cNvPr id="124" name="Line 24"/>
          <p:cNvSpPr>
            <a:spLocks noChangeShapeType="1"/>
          </p:cNvSpPr>
          <p:nvPr>
            <p:custDataLst>
              <p:tags r:id="rId44"/>
            </p:custDataLst>
          </p:nvPr>
        </p:nvSpPr>
        <p:spPr bwMode="auto">
          <a:xfrm flipH="1">
            <a:off x="7770215" y="4715446"/>
            <a:ext cx="0" cy="429157"/>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126" name="矩形 125"/>
          <p:cNvSpPr/>
          <p:nvPr>
            <p:custDataLst>
              <p:tags r:id="rId45"/>
            </p:custDataLst>
          </p:nvPr>
        </p:nvSpPr>
        <p:spPr>
          <a:xfrm>
            <a:off x="7222999" y="5128149"/>
            <a:ext cx="1821073" cy="1465201"/>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0070C0"/>
                </a:solidFill>
              </a:rPr>
              <a:t>新模式咨询和促进</a:t>
            </a:r>
            <a:endParaRPr lang="en-US" altLang="zh-CN" sz="1600" b="1" dirty="0">
              <a:solidFill>
                <a:srgbClr val="0070C0"/>
              </a:solidFill>
            </a:endParaRPr>
          </a:p>
          <a:p>
            <a:r>
              <a:rPr lang="zh-CN" altLang="en-US" sz="1200" dirty="0">
                <a:solidFill>
                  <a:srgbClr val="0070C0"/>
                </a:solidFill>
              </a:rPr>
              <a:t>平台经济</a:t>
            </a:r>
            <a:endParaRPr lang="en-US" altLang="zh-CN" sz="1200" dirty="0">
              <a:solidFill>
                <a:srgbClr val="0070C0"/>
              </a:solidFill>
            </a:endParaRPr>
          </a:p>
          <a:p>
            <a:r>
              <a:rPr lang="en-US" altLang="zh-CN" sz="1200" dirty="0">
                <a:solidFill>
                  <a:srgbClr val="0070C0"/>
                </a:solidFill>
              </a:rPr>
              <a:t>B2B+O2O</a:t>
            </a:r>
            <a:endParaRPr lang="en-US" altLang="zh-CN" sz="1200" dirty="0">
              <a:solidFill>
                <a:srgbClr val="0070C0"/>
              </a:solidFill>
            </a:endParaRPr>
          </a:p>
          <a:p>
            <a:r>
              <a:rPr lang="zh-CN" altLang="en-US" sz="1200" dirty="0">
                <a:solidFill>
                  <a:srgbClr val="0070C0"/>
                </a:solidFill>
              </a:rPr>
              <a:t>产业链整合平台</a:t>
            </a:r>
            <a:endParaRPr lang="en-US" altLang="zh-CN" sz="1200" dirty="0">
              <a:solidFill>
                <a:srgbClr val="0070C0"/>
              </a:solidFill>
            </a:endParaRPr>
          </a:p>
          <a:p>
            <a:r>
              <a:rPr lang="zh-CN" altLang="en-US" sz="1200" dirty="0">
                <a:solidFill>
                  <a:srgbClr val="0070C0"/>
                </a:solidFill>
              </a:rPr>
              <a:t>网红直播新零售</a:t>
            </a:r>
            <a:endParaRPr lang="en-US" altLang="zh-CN" sz="1200" dirty="0">
              <a:solidFill>
                <a:srgbClr val="0070C0"/>
              </a:solidFill>
            </a:endParaRPr>
          </a:p>
          <a:p>
            <a:r>
              <a:rPr lang="zh-CN" altLang="en-US" sz="1200" dirty="0">
                <a:solidFill>
                  <a:srgbClr val="0070C0"/>
                </a:solidFill>
              </a:rPr>
              <a:t>跨境金融小镇</a:t>
            </a:r>
            <a:endParaRPr lang="en-US" altLang="zh-CN" sz="1200" dirty="0">
              <a:solidFill>
                <a:srgbClr val="0070C0"/>
              </a:solidFill>
            </a:endParaRPr>
          </a:p>
          <a:p>
            <a:r>
              <a:rPr lang="zh-CN" altLang="en-US" sz="1200" dirty="0">
                <a:solidFill>
                  <a:srgbClr val="0070C0"/>
                </a:solidFill>
              </a:rPr>
              <a:t>产城综合体</a:t>
            </a:r>
            <a:endParaRPr lang="zh-CN" altLang="en-US" sz="1200" dirty="0">
              <a:solidFill>
                <a:srgbClr val="0070C0"/>
              </a:solidFill>
            </a:endParaRPr>
          </a:p>
        </p:txBody>
      </p:sp>
      <p:sp>
        <p:nvSpPr>
          <p:cNvPr id="8192" name="Line 24"/>
          <p:cNvSpPr>
            <a:spLocks noChangeShapeType="1"/>
          </p:cNvSpPr>
          <p:nvPr>
            <p:custDataLst>
              <p:tags r:id="rId46"/>
            </p:custDataLst>
          </p:nvPr>
        </p:nvSpPr>
        <p:spPr bwMode="auto">
          <a:xfrm flipH="1">
            <a:off x="10438411" y="4714395"/>
            <a:ext cx="0" cy="429157"/>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8193" name="矩形 8192"/>
          <p:cNvSpPr/>
          <p:nvPr>
            <p:custDataLst>
              <p:tags r:id="rId47"/>
            </p:custDataLst>
          </p:nvPr>
        </p:nvSpPr>
        <p:spPr>
          <a:xfrm>
            <a:off x="9313504" y="5112748"/>
            <a:ext cx="2122322" cy="1496004"/>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0070C0"/>
                </a:solidFill>
              </a:rPr>
              <a:t>新业态咨询</a:t>
            </a:r>
            <a:endParaRPr lang="en-US" altLang="zh-CN" sz="1600" b="1" dirty="0">
              <a:solidFill>
                <a:srgbClr val="0070C0"/>
              </a:solidFill>
            </a:endParaRPr>
          </a:p>
          <a:p>
            <a:r>
              <a:rPr lang="zh-CN" altLang="en-US" sz="1200" dirty="0">
                <a:solidFill>
                  <a:srgbClr val="0070C0"/>
                </a:solidFill>
              </a:rPr>
              <a:t>金融和基金小镇</a:t>
            </a:r>
            <a:endParaRPr lang="en-US" altLang="zh-CN" sz="1200" dirty="0">
              <a:solidFill>
                <a:srgbClr val="0070C0"/>
              </a:solidFill>
            </a:endParaRPr>
          </a:p>
          <a:p>
            <a:r>
              <a:rPr lang="zh-CN" altLang="en-US" sz="1200" dirty="0">
                <a:solidFill>
                  <a:srgbClr val="0070C0"/>
                </a:solidFill>
              </a:rPr>
              <a:t>跨境金融小镇</a:t>
            </a:r>
            <a:endParaRPr lang="en-US" altLang="zh-CN" sz="1200" dirty="0">
              <a:solidFill>
                <a:srgbClr val="0070C0"/>
              </a:solidFill>
            </a:endParaRPr>
          </a:p>
          <a:p>
            <a:r>
              <a:rPr lang="zh-CN" altLang="en-US" sz="1200" dirty="0">
                <a:solidFill>
                  <a:srgbClr val="0070C0"/>
                </a:solidFill>
              </a:rPr>
              <a:t>产业创新综合体</a:t>
            </a:r>
            <a:endParaRPr lang="en-US" altLang="zh-CN" sz="1200" dirty="0">
              <a:solidFill>
                <a:srgbClr val="0070C0"/>
              </a:solidFill>
            </a:endParaRPr>
          </a:p>
          <a:p>
            <a:r>
              <a:rPr lang="zh-CN" altLang="en-US" sz="1200" dirty="0">
                <a:solidFill>
                  <a:srgbClr val="0070C0"/>
                </a:solidFill>
              </a:rPr>
              <a:t>网红直播新零售小镇</a:t>
            </a:r>
            <a:endParaRPr lang="en-US" altLang="zh-CN" sz="1200" dirty="0">
              <a:solidFill>
                <a:srgbClr val="0070C0"/>
              </a:solidFill>
            </a:endParaRPr>
          </a:p>
          <a:p>
            <a:r>
              <a:rPr lang="zh-CN" altLang="en-US" sz="1200" dirty="0">
                <a:solidFill>
                  <a:srgbClr val="0070C0"/>
                </a:solidFill>
              </a:rPr>
              <a:t>区块链产业园</a:t>
            </a:r>
            <a:endParaRPr lang="en-US" altLang="zh-CN" sz="1200" dirty="0">
              <a:solidFill>
                <a:srgbClr val="0070C0"/>
              </a:solidFill>
            </a:endParaRPr>
          </a:p>
          <a:p>
            <a:r>
              <a:rPr lang="zh-CN" altLang="en-US" sz="1200" dirty="0">
                <a:solidFill>
                  <a:srgbClr val="0070C0"/>
                </a:solidFill>
              </a:rPr>
              <a:t>数字经济和通证经济产业园</a:t>
            </a:r>
            <a:endParaRPr lang="zh-CN" altLang="en-US" sz="1200" dirty="0">
              <a:solidFill>
                <a:srgbClr val="0070C0"/>
              </a:solidFill>
            </a:endParaRPr>
          </a:p>
        </p:txBody>
      </p:sp>
      <p:sp>
        <p:nvSpPr>
          <p:cNvPr id="50" name="Line 24"/>
          <p:cNvSpPr>
            <a:spLocks noChangeShapeType="1"/>
          </p:cNvSpPr>
          <p:nvPr>
            <p:custDataLst>
              <p:tags r:id="rId48"/>
            </p:custDataLst>
          </p:nvPr>
        </p:nvSpPr>
        <p:spPr bwMode="auto">
          <a:xfrm>
            <a:off x="2788567" y="3636129"/>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51" name="矩形 50"/>
          <p:cNvSpPr/>
          <p:nvPr>
            <p:custDataLst>
              <p:tags r:id="rId49"/>
            </p:custDataLst>
          </p:nvPr>
        </p:nvSpPr>
        <p:spPr>
          <a:xfrm>
            <a:off x="491155" y="3468284"/>
            <a:ext cx="2290239" cy="363586"/>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70C0"/>
                </a:solidFill>
              </a:rPr>
              <a:t>智能制造和工业互联网</a:t>
            </a:r>
            <a:endParaRPr lang="zh-CN" altLang="en-US" sz="1600" b="1" dirty="0">
              <a:solidFill>
                <a:srgbClr val="0070C0"/>
              </a:solidFill>
            </a:endParaRPr>
          </a:p>
        </p:txBody>
      </p:sp>
      <p:sp>
        <p:nvSpPr>
          <p:cNvPr id="52" name="Line 24"/>
          <p:cNvSpPr>
            <a:spLocks noChangeShapeType="1"/>
          </p:cNvSpPr>
          <p:nvPr>
            <p:custDataLst>
              <p:tags r:id="rId50"/>
            </p:custDataLst>
          </p:nvPr>
        </p:nvSpPr>
        <p:spPr bwMode="auto">
          <a:xfrm flipH="1">
            <a:off x="3687870" y="4717279"/>
            <a:ext cx="0" cy="429157"/>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53" name="矩形 52"/>
          <p:cNvSpPr/>
          <p:nvPr>
            <p:custDataLst>
              <p:tags r:id="rId51"/>
            </p:custDataLst>
          </p:nvPr>
        </p:nvSpPr>
        <p:spPr>
          <a:xfrm>
            <a:off x="2789640" y="5136244"/>
            <a:ext cx="1994828" cy="398983"/>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0070C0"/>
                </a:solidFill>
              </a:rPr>
              <a:t>新技术中介和投行</a:t>
            </a:r>
            <a:endParaRPr lang="zh-CN" altLang="en-US" sz="1600" b="1" dirty="0">
              <a:solidFill>
                <a:srgbClr val="0070C0"/>
              </a:solidFill>
            </a:endParaRPr>
          </a:p>
        </p:txBody>
      </p:sp>
      <p:sp>
        <p:nvSpPr>
          <p:cNvPr id="55" name="矩形 54"/>
          <p:cNvSpPr/>
          <p:nvPr>
            <p:custDataLst>
              <p:tags r:id="rId52"/>
            </p:custDataLst>
          </p:nvPr>
        </p:nvSpPr>
        <p:spPr>
          <a:xfrm>
            <a:off x="9378358" y="2031535"/>
            <a:ext cx="2575892" cy="35048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0070C0"/>
                </a:solidFill>
                <a:latin typeface="+mn-ea"/>
              </a:rPr>
              <a:t>上市助推器、拟上市总裁办</a:t>
            </a:r>
            <a:endParaRPr lang="zh-CN" altLang="en-US" sz="1400" b="1" dirty="0">
              <a:solidFill>
                <a:srgbClr val="0070C0"/>
              </a:solidFill>
              <a:latin typeface="+mn-ea"/>
            </a:endParaRPr>
          </a:p>
        </p:txBody>
      </p:sp>
      <p:sp>
        <p:nvSpPr>
          <p:cNvPr id="56" name="Line 24"/>
          <p:cNvSpPr>
            <a:spLocks noChangeShapeType="1"/>
          </p:cNvSpPr>
          <p:nvPr>
            <p:custDataLst>
              <p:tags r:id="rId53"/>
            </p:custDataLst>
          </p:nvPr>
        </p:nvSpPr>
        <p:spPr bwMode="auto">
          <a:xfrm>
            <a:off x="8904636" y="4133398"/>
            <a:ext cx="467360" cy="0"/>
          </a:xfrm>
          <a:prstGeom prst="line">
            <a:avLst/>
          </a:prstGeom>
          <a:noFill/>
          <a:ln w="9525">
            <a:solidFill>
              <a:srgbClr val="002060"/>
            </a:solidFill>
            <a:round/>
          </a:ln>
          <a:effectLst/>
        </p:spPr>
        <p:txBody>
          <a:bodyPr/>
          <a:lstStyle/>
          <a:p>
            <a:pPr>
              <a:defRPr/>
            </a:pPr>
            <a:endParaRPr lang="zh-CN" altLang="en-US" sz="1500" b="1">
              <a:solidFill>
                <a:schemeClr val="dk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7" name="直接连接符 36"/>
          <p:cNvCxnSpPr/>
          <p:nvPr/>
        </p:nvCxnSpPr>
        <p:spPr>
          <a:xfrm>
            <a:off x="595948" y="2265509"/>
            <a:ext cx="10442576" cy="0"/>
          </a:xfrm>
          <a:prstGeom prst="line">
            <a:avLst/>
          </a:prstGeom>
          <a:noFill/>
          <a:ln w="6350" cap="flat" cmpd="sng" algn="ctr">
            <a:solidFill>
              <a:sysClr val="window" lastClr="FFFFFF">
                <a:lumMod val="75000"/>
              </a:sysClr>
            </a:solidFill>
            <a:prstDash val="dash"/>
            <a:miter lim="800000"/>
          </a:ln>
          <a:effectLst/>
        </p:spPr>
      </p:cxnSp>
      <p:sp>
        <p:nvSpPr>
          <p:cNvPr id="42" name="矩形 41"/>
          <p:cNvSpPr/>
          <p:nvPr/>
        </p:nvSpPr>
        <p:spPr>
          <a:xfrm>
            <a:off x="2494915" y="1116330"/>
            <a:ext cx="7862570" cy="1198880"/>
          </a:xfrm>
          <a:prstGeom prst="rect">
            <a:avLst/>
          </a:prstGeom>
          <a:noFill/>
          <a:ln>
            <a:noFill/>
          </a:ln>
        </p:spPr>
        <p:txBody>
          <a:bodyPr wrap="square" rtlCol="0">
            <a:spAutoFit/>
          </a:bodyPr>
          <a:lstStyle/>
          <a:p>
            <a:pPr>
              <a:lnSpc>
                <a:spcPct val="150000"/>
              </a:lnSpc>
            </a:pPr>
            <a:r>
              <a:rPr lang="zh-CN" altLang="en-US" sz="1600" b="1" dirty="0">
                <a:gradFill>
                  <a:gsLst>
                    <a:gs pos="0">
                      <a:srgbClr val="00B0F0"/>
                    </a:gs>
                    <a:gs pos="100000">
                      <a:srgbClr val="1B68DD"/>
                    </a:gs>
                  </a:gsLst>
                  <a:lin ang="2700000" scaled="1"/>
                </a:gradFill>
                <a:latin typeface="思源黑体 CN Bold" panose="020B0800000000000000" pitchFamily="34" charset="-122"/>
                <a:ea typeface="思源黑体 CN Bold" panose="020B0800000000000000" pitchFamily="34" charset="-122"/>
                <a:sym typeface="Arial" panose="020B0604020202020204" pitchFamily="34" charset="0"/>
              </a:rPr>
              <a:t>未来的竞争是平台和平台的竞争，生态和生态的竞争。做强做大必须建立平台模式来运作专精特新资本市场一站式服务平台，平台定位是轻资产，平台化，快速复制，资本化运作。</a:t>
            </a:r>
            <a:endParaRPr lang="zh-CN" altLang="en-US" sz="1600" b="1" dirty="0">
              <a:gradFill>
                <a:gsLst>
                  <a:gs pos="0">
                    <a:srgbClr val="00B0F0"/>
                  </a:gs>
                  <a:gs pos="100000">
                    <a:srgbClr val="1B68DD"/>
                  </a:gs>
                </a:gsLst>
                <a:lin ang="2700000" scaled="1"/>
              </a:gra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39" name="椭圆 38"/>
          <p:cNvSpPr/>
          <p:nvPr/>
        </p:nvSpPr>
        <p:spPr>
          <a:xfrm>
            <a:off x="1040765" y="2159000"/>
            <a:ext cx="238760" cy="23876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46" name="矩形 45"/>
          <p:cNvSpPr/>
          <p:nvPr/>
        </p:nvSpPr>
        <p:spPr>
          <a:xfrm>
            <a:off x="6424930" y="2487295"/>
            <a:ext cx="4916170" cy="1706880"/>
          </a:xfrm>
          <a:prstGeom prst="rect">
            <a:avLst/>
          </a:prstGeom>
          <a:noFill/>
          <a:ln>
            <a:noFill/>
          </a:ln>
        </p:spPr>
        <p:txBody>
          <a:bodyPr wrap="square" rtlCol="0">
            <a:spAutoFit/>
          </a:bodyPr>
          <a:lstStyle/>
          <a:p>
            <a:pPr algn="l">
              <a:lnSpc>
                <a:spcPct val="150000"/>
              </a:lnSpc>
              <a:buClrTx/>
              <a:buSzTx/>
              <a:buFontTx/>
            </a:pPr>
            <a:r>
              <a:rPr lang="zh-CN" altLang="en-US" sz="1400" b="1" dirty="0">
                <a:gradFill>
                  <a:gsLst>
                    <a:gs pos="0">
                      <a:srgbClr val="00B0F0"/>
                    </a:gs>
                    <a:gs pos="100000">
                      <a:srgbClr val="1B68DD"/>
                    </a:gs>
                  </a:gsLst>
                  <a:lin ang="2700000" scaled="1"/>
                </a:gradFill>
                <a:latin typeface="思源黑体 CN Bold" panose="020B0800000000000000" pitchFamily="34" charset="-122"/>
                <a:ea typeface="思源黑体 CN Bold" panose="020B0800000000000000" pitchFamily="34" charset="-122"/>
                <a:sym typeface="+mn-ea"/>
              </a:rPr>
              <a:t>这些机构可以合作合伙发展。最紧密的机构可以合资组建专项业务子公司，一般的业务关系可以合作签署紧密型的合作协议。原则上具体的合作运营方按照营收与总公司进行结算，总公司一般按照营收的20%到30%作为留成，剩余的全部留给合作伙伴合伙人进行运营管理结算。</a:t>
            </a:r>
            <a:endParaRPr lang="zh-CN" altLang="en-US" sz="1400" b="1" dirty="0">
              <a:gradFill>
                <a:gsLst>
                  <a:gs pos="0">
                    <a:srgbClr val="00B0F0"/>
                  </a:gs>
                  <a:gs pos="100000">
                    <a:srgbClr val="1B68DD"/>
                  </a:gs>
                </a:gsLst>
                <a:lin ang="2700000" scaled="1"/>
              </a:gradFill>
              <a:latin typeface="思源黑体 CN Bold" panose="020B0800000000000000" pitchFamily="34" charset="-122"/>
              <a:ea typeface="思源黑体 CN Bold" panose="020B0800000000000000" pitchFamily="34" charset="-122"/>
              <a:sym typeface="+mn-ea"/>
            </a:endParaRPr>
          </a:p>
        </p:txBody>
      </p:sp>
      <p:sp>
        <p:nvSpPr>
          <p:cNvPr id="44" name="矩形: 圆角 43"/>
          <p:cNvSpPr/>
          <p:nvPr/>
        </p:nvSpPr>
        <p:spPr>
          <a:xfrm rot="2700000">
            <a:off x="701040" y="2677160"/>
            <a:ext cx="917575" cy="9175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53" name="图形 24"/>
          <p:cNvSpPr/>
          <p:nvPr/>
        </p:nvSpPr>
        <p:spPr>
          <a:xfrm rot="10800000" flipH="1" flipV="1">
            <a:off x="980440" y="2934335"/>
            <a:ext cx="403860" cy="403860"/>
          </a:xfrm>
          <a:custGeom>
            <a:avLst/>
            <a:gdLst>
              <a:gd name="connsiteX0" fmla="*/ 1490651 w 1900572"/>
              <a:gd name="connsiteY0" fmla="*/ 292395 h 1900572"/>
              <a:gd name="connsiteX1" fmla="*/ 1416116 w 1900572"/>
              <a:gd name="connsiteY1" fmla="*/ 219300 h 1900572"/>
              <a:gd name="connsiteX2" fmla="*/ 1229789 w 1900572"/>
              <a:gd name="connsiteY2" fmla="*/ 219300 h 1900572"/>
              <a:gd name="connsiteX3" fmla="*/ 1229789 w 1900572"/>
              <a:gd name="connsiteY3" fmla="*/ 292395 h 1900572"/>
              <a:gd name="connsiteX4" fmla="*/ 1155254 w 1900572"/>
              <a:gd name="connsiteY4" fmla="*/ 365496 h 1900572"/>
              <a:gd name="connsiteX5" fmla="*/ 521728 w 1900572"/>
              <a:gd name="connsiteY5" fmla="*/ 365496 h 1900572"/>
              <a:gd name="connsiteX6" fmla="*/ 447199 w 1900572"/>
              <a:gd name="connsiteY6" fmla="*/ 292395 h 1900572"/>
              <a:gd name="connsiteX7" fmla="*/ 447199 w 1900572"/>
              <a:gd name="connsiteY7" fmla="*/ 219300 h 1900572"/>
              <a:gd name="connsiteX8" fmla="*/ 223599 w 1900572"/>
              <a:gd name="connsiteY8" fmla="*/ 219300 h 1900572"/>
              <a:gd name="connsiteX9" fmla="*/ 149064 w 1900572"/>
              <a:gd name="connsiteY9" fmla="*/ 292395 h 1900572"/>
              <a:gd name="connsiteX10" fmla="*/ 149064 w 1900572"/>
              <a:gd name="connsiteY10" fmla="*/ 1681280 h 1900572"/>
              <a:gd name="connsiteX11" fmla="*/ 223599 w 1900572"/>
              <a:gd name="connsiteY11" fmla="*/ 1754384 h 1900572"/>
              <a:gd name="connsiteX12" fmla="*/ 819857 w 1900572"/>
              <a:gd name="connsiteY12" fmla="*/ 1754384 h 1900572"/>
              <a:gd name="connsiteX13" fmla="*/ 968925 w 1900572"/>
              <a:gd name="connsiteY13" fmla="*/ 1900572 h 1900572"/>
              <a:gd name="connsiteX14" fmla="*/ 149066 w 1900572"/>
              <a:gd name="connsiteY14" fmla="*/ 1900572 h 1900572"/>
              <a:gd name="connsiteX15" fmla="*/ 0 w 1900572"/>
              <a:gd name="connsiteY15" fmla="*/ 1754384 h 1900572"/>
              <a:gd name="connsiteX16" fmla="*/ 0 w 1900572"/>
              <a:gd name="connsiteY16" fmla="*/ 219300 h 1900572"/>
              <a:gd name="connsiteX17" fmla="*/ 149066 w 1900572"/>
              <a:gd name="connsiteY17" fmla="*/ 73095 h 1900572"/>
              <a:gd name="connsiteX18" fmla="*/ 447199 w 1900572"/>
              <a:gd name="connsiteY18" fmla="*/ 73095 h 1900572"/>
              <a:gd name="connsiteX19" fmla="*/ 521728 w 1900572"/>
              <a:gd name="connsiteY19" fmla="*/ 0 h 1900572"/>
              <a:gd name="connsiteX20" fmla="*/ 1155254 w 1900572"/>
              <a:gd name="connsiteY20" fmla="*/ 0 h 1900572"/>
              <a:gd name="connsiteX21" fmla="*/ 1229789 w 1900572"/>
              <a:gd name="connsiteY21" fmla="*/ 73095 h 1900572"/>
              <a:gd name="connsiteX22" fmla="*/ 1490653 w 1900572"/>
              <a:gd name="connsiteY22" fmla="*/ 73095 h 1900572"/>
              <a:gd name="connsiteX23" fmla="*/ 1639718 w 1900572"/>
              <a:gd name="connsiteY23" fmla="*/ 219300 h 1900572"/>
              <a:gd name="connsiteX24" fmla="*/ 1639718 w 1900572"/>
              <a:gd name="connsiteY24" fmla="*/ 890109 h 1900572"/>
              <a:gd name="connsiteX25" fmla="*/ 1490653 w 1900572"/>
              <a:gd name="connsiteY25" fmla="*/ 1041935 h 1900572"/>
              <a:gd name="connsiteX26" fmla="*/ 1490653 w 1900572"/>
              <a:gd name="connsiteY26" fmla="*/ 292395 h 1900572"/>
              <a:gd name="connsiteX27" fmla="*/ 1155254 w 1900572"/>
              <a:gd name="connsiteY27" fmla="*/ 804094 h 1900572"/>
              <a:gd name="connsiteX28" fmla="*/ 484463 w 1900572"/>
              <a:gd name="connsiteY28" fmla="*/ 804094 h 1900572"/>
              <a:gd name="connsiteX29" fmla="*/ 447199 w 1900572"/>
              <a:gd name="connsiteY29" fmla="*/ 767540 h 1900572"/>
              <a:gd name="connsiteX30" fmla="*/ 447199 w 1900572"/>
              <a:gd name="connsiteY30" fmla="*/ 730995 h 1900572"/>
              <a:gd name="connsiteX31" fmla="*/ 484463 w 1900572"/>
              <a:gd name="connsiteY31" fmla="*/ 694445 h 1900572"/>
              <a:gd name="connsiteX32" fmla="*/ 1155254 w 1900572"/>
              <a:gd name="connsiteY32" fmla="*/ 694445 h 1900572"/>
              <a:gd name="connsiteX33" fmla="*/ 1192524 w 1900572"/>
              <a:gd name="connsiteY33" fmla="*/ 730995 h 1900572"/>
              <a:gd name="connsiteX34" fmla="*/ 1192524 w 1900572"/>
              <a:gd name="connsiteY34" fmla="*/ 767540 h 1900572"/>
              <a:gd name="connsiteX35" fmla="*/ 1155254 w 1900572"/>
              <a:gd name="connsiteY35" fmla="*/ 804094 h 1900572"/>
              <a:gd name="connsiteX36" fmla="*/ 1192524 w 1900572"/>
              <a:gd name="connsiteY36" fmla="*/ 1169588 h 1900572"/>
              <a:gd name="connsiteX37" fmla="*/ 1155254 w 1900572"/>
              <a:gd name="connsiteY37" fmla="*/ 1206133 h 1900572"/>
              <a:gd name="connsiteX38" fmla="*/ 484463 w 1900572"/>
              <a:gd name="connsiteY38" fmla="*/ 1206133 h 1900572"/>
              <a:gd name="connsiteX39" fmla="*/ 447199 w 1900572"/>
              <a:gd name="connsiteY39" fmla="*/ 1169588 h 1900572"/>
              <a:gd name="connsiteX40" fmla="*/ 447199 w 1900572"/>
              <a:gd name="connsiteY40" fmla="*/ 1133034 h 1900572"/>
              <a:gd name="connsiteX41" fmla="*/ 484463 w 1900572"/>
              <a:gd name="connsiteY41" fmla="*/ 1096489 h 1900572"/>
              <a:gd name="connsiteX42" fmla="*/ 1155254 w 1900572"/>
              <a:gd name="connsiteY42" fmla="*/ 1096489 h 1900572"/>
              <a:gd name="connsiteX43" fmla="*/ 1192524 w 1900572"/>
              <a:gd name="connsiteY43" fmla="*/ 1133034 h 1900572"/>
              <a:gd name="connsiteX44" fmla="*/ 1192524 w 1900572"/>
              <a:gd name="connsiteY44" fmla="*/ 1169588 h 1900572"/>
              <a:gd name="connsiteX45" fmla="*/ 867692 w 1900572"/>
              <a:gd name="connsiteY45" fmla="*/ 1396899 h 1900572"/>
              <a:gd name="connsiteX46" fmla="*/ 1143484 w 1900572"/>
              <a:gd name="connsiteY46" fmla="*/ 1632620 h 1900572"/>
              <a:gd name="connsiteX47" fmla="*/ 1900572 w 1900572"/>
              <a:gd name="connsiteY47" fmla="*/ 877189 h 1900572"/>
              <a:gd name="connsiteX48" fmla="*/ 1153801 w 1900572"/>
              <a:gd name="connsiteY48" fmla="*/ 1900572 h 1900572"/>
              <a:gd name="connsiteX49" fmla="*/ 769283 w 1900572"/>
              <a:gd name="connsiteY49" fmla="*/ 1493312 h 1900572"/>
              <a:gd name="connsiteX50" fmla="*/ 867692 w 1900572"/>
              <a:gd name="connsiteY50" fmla="*/ 1396899 h 190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00572" h="1900572">
                <a:moveTo>
                  <a:pt x="1490651" y="292395"/>
                </a:moveTo>
                <a:cubicBezTo>
                  <a:pt x="1490651" y="252026"/>
                  <a:pt x="1457282" y="219300"/>
                  <a:pt x="1416116" y="219300"/>
                </a:cubicBezTo>
                <a:lnTo>
                  <a:pt x="1229789" y="219300"/>
                </a:lnTo>
                <a:lnTo>
                  <a:pt x="1229789" y="292395"/>
                </a:lnTo>
                <a:cubicBezTo>
                  <a:pt x="1229789" y="332769"/>
                  <a:pt x="1196420" y="365496"/>
                  <a:pt x="1155254" y="365496"/>
                </a:cubicBezTo>
                <a:lnTo>
                  <a:pt x="521728" y="365496"/>
                </a:lnTo>
                <a:cubicBezTo>
                  <a:pt x="480568" y="365496"/>
                  <a:pt x="447199" y="332770"/>
                  <a:pt x="447199" y="292395"/>
                </a:cubicBezTo>
                <a:lnTo>
                  <a:pt x="447199" y="219300"/>
                </a:lnTo>
                <a:lnTo>
                  <a:pt x="223599" y="219300"/>
                </a:lnTo>
                <a:cubicBezTo>
                  <a:pt x="182439" y="219300"/>
                  <a:pt x="149064" y="252026"/>
                  <a:pt x="149064" y="292395"/>
                </a:cubicBezTo>
                <a:lnTo>
                  <a:pt x="149064" y="1681280"/>
                </a:lnTo>
                <a:cubicBezTo>
                  <a:pt x="149064" y="1721653"/>
                  <a:pt x="182437" y="1754384"/>
                  <a:pt x="223599" y="1754384"/>
                </a:cubicBezTo>
                <a:lnTo>
                  <a:pt x="819857" y="1754384"/>
                </a:lnTo>
                <a:lnTo>
                  <a:pt x="968925" y="1900572"/>
                </a:lnTo>
                <a:lnTo>
                  <a:pt x="149066" y="1900572"/>
                </a:lnTo>
                <a:cubicBezTo>
                  <a:pt x="66738" y="1900572"/>
                  <a:pt x="0" y="1835127"/>
                  <a:pt x="0" y="1754384"/>
                </a:cubicBezTo>
                <a:lnTo>
                  <a:pt x="0" y="219300"/>
                </a:lnTo>
                <a:cubicBezTo>
                  <a:pt x="0" y="138557"/>
                  <a:pt x="66738" y="73095"/>
                  <a:pt x="149066" y="73095"/>
                </a:cubicBezTo>
                <a:lnTo>
                  <a:pt x="447199" y="73095"/>
                </a:lnTo>
                <a:cubicBezTo>
                  <a:pt x="447199" y="32725"/>
                  <a:pt x="480568" y="0"/>
                  <a:pt x="521728" y="0"/>
                </a:cubicBezTo>
                <a:lnTo>
                  <a:pt x="1155254" y="0"/>
                </a:lnTo>
                <a:cubicBezTo>
                  <a:pt x="1196420" y="0"/>
                  <a:pt x="1229789" y="32725"/>
                  <a:pt x="1229789" y="73095"/>
                </a:cubicBezTo>
                <a:lnTo>
                  <a:pt x="1490653" y="73095"/>
                </a:lnTo>
                <a:cubicBezTo>
                  <a:pt x="1572979" y="73095"/>
                  <a:pt x="1639718" y="138557"/>
                  <a:pt x="1639718" y="219300"/>
                </a:cubicBezTo>
                <a:lnTo>
                  <a:pt x="1639718" y="890109"/>
                </a:lnTo>
                <a:lnTo>
                  <a:pt x="1490653" y="1041935"/>
                </a:lnTo>
                <a:lnTo>
                  <a:pt x="1490653" y="292395"/>
                </a:lnTo>
                <a:close/>
                <a:moveTo>
                  <a:pt x="1155254" y="804094"/>
                </a:moveTo>
                <a:lnTo>
                  <a:pt x="484463" y="804094"/>
                </a:lnTo>
                <a:cubicBezTo>
                  <a:pt x="463879" y="804094"/>
                  <a:pt x="447199" y="787727"/>
                  <a:pt x="447199" y="767540"/>
                </a:cubicBezTo>
                <a:lnTo>
                  <a:pt x="447199" y="730995"/>
                </a:lnTo>
                <a:cubicBezTo>
                  <a:pt x="447199" y="710803"/>
                  <a:pt x="463879" y="694445"/>
                  <a:pt x="484463" y="694445"/>
                </a:cubicBezTo>
                <a:lnTo>
                  <a:pt x="1155254" y="694445"/>
                </a:lnTo>
                <a:cubicBezTo>
                  <a:pt x="1175835" y="694445"/>
                  <a:pt x="1192524" y="710803"/>
                  <a:pt x="1192524" y="730995"/>
                </a:cubicBezTo>
                <a:lnTo>
                  <a:pt x="1192524" y="767540"/>
                </a:lnTo>
                <a:cubicBezTo>
                  <a:pt x="1192524" y="787727"/>
                  <a:pt x="1175835" y="804094"/>
                  <a:pt x="1155254" y="804094"/>
                </a:cubicBezTo>
                <a:close/>
                <a:moveTo>
                  <a:pt x="1192524" y="1169588"/>
                </a:moveTo>
                <a:cubicBezTo>
                  <a:pt x="1192524" y="1189771"/>
                  <a:pt x="1175835" y="1206133"/>
                  <a:pt x="1155254" y="1206133"/>
                </a:cubicBezTo>
                <a:lnTo>
                  <a:pt x="484463" y="1206133"/>
                </a:lnTo>
                <a:cubicBezTo>
                  <a:pt x="463879" y="1206133"/>
                  <a:pt x="447199" y="1189769"/>
                  <a:pt x="447199" y="1169588"/>
                </a:cubicBezTo>
                <a:lnTo>
                  <a:pt x="447199" y="1133034"/>
                </a:lnTo>
                <a:cubicBezTo>
                  <a:pt x="447199" y="1112851"/>
                  <a:pt x="463879" y="1096489"/>
                  <a:pt x="484463" y="1096489"/>
                </a:cubicBezTo>
                <a:lnTo>
                  <a:pt x="1155254" y="1096489"/>
                </a:lnTo>
                <a:cubicBezTo>
                  <a:pt x="1175835" y="1096489"/>
                  <a:pt x="1192524" y="1112853"/>
                  <a:pt x="1192524" y="1133034"/>
                </a:cubicBezTo>
                <a:lnTo>
                  <a:pt x="1192524" y="1169588"/>
                </a:lnTo>
                <a:close/>
                <a:moveTo>
                  <a:pt x="867692" y="1396899"/>
                </a:moveTo>
                <a:lnTo>
                  <a:pt x="1143484" y="1632620"/>
                </a:lnTo>
                <a:lnTo>
                  <a:pt x="1900572" y="877189"/>
                </a:lnTo>
                <a:lnTo>
                  <a:pt x="1153801" y="1900572"/>
                </a:lnTo>
                <a:lnTo>
                  <a:pt x="769283" y="1493312"/>
                </a:lnTo>
                <a:lnTo>
                  <a:pt x="867692" y="1396899"/>
                </a:lnTo>
                <a:close/>
              </a:path>
            </a:pathLst>
          </a:custGeom>
          <a:solidFill>
            <a:schemeClr val="bg1"/>
          </a:solidFill>
          <a:ln w="1860" cap="flat">
            <a:noFill/>
            <a:prstDash val="solid"/>
            <a:miter/>
          </a:ln>
        </p:spPr>
        <p:txBody>
          <a:bodyPr rtlCol="0" anchor="ctr"/>
          <a:lstStyle/>
          <a:p>
            <a:endParaRPr lang="zh-CN" altLang="en-US" dirty="0">
              <a:latin typeface="思源黑体 CN Bold" panose="020B0800000000000000" pitchFamily="34" charset="-122"/>
              <a:ea typeface="思源黑体 CN Bold" panose="020B0800000000000000" pitchFamily="34" charset="-122"/>
            </a:endParaRPr>
          </a:p>
        </p:txBody>
      </p:sp>
      <p:sp>
        <p:nvSpPr>
          <p:cNvPr id="45" name="矩形 44"/>
          <p:cNvSpPr/>
          <p:nvPr/>
        </p:nvSpPr>
        <p:spPr>
          <a:xfrm>
            <a:off x="1843405" y="2585085"/>
            <a:ext cx="3063875" cy="1706880"/>
          </a:xfrm>
          <a:prstGeom prst="rect">
            <a:avLst/>
          </a:prstGeom>
          <a:noFill/>
          <a:ln>
            <a:noFill/>
          </a:ln>
        </p:spPr>
        <p:txBody>
          <a:bodyPr wrap="square" rtlCol="0">
            <a:spAutoFit/>
          </a:bodyPr>
          <a:lstStyle/>
          <a:p>
            <a:pPr algn="l">
              <a:lnSpc>
                <a:spcPct val="150000"/>
              </a:lnSpc>
              <a:buClrTx/>
              <a:buSzTx/>
              <a:buFontTx/>
            </a:pPr>
            <a:r>
              <a:rPr lang="zh-CN" altLang="en-US" sz="1400" b="1" dirty="0">
                <a:gradFill>
                  <a:gsLst>
                    <a:gs pos="0">
                      <a:srgbClr val="00B0F0"/>
                    </a:gs>
                    <a:gs pos="100000">
                      <a:srgbClr val="1B68DD"/>
                    </a:gs>
                  </a:gsLst>
                  <a:lin ang="2700000" scaled="1"/>
                </a:gradFill>
                <a:latin typeface="思源黑体 CN Bold" panose="020B0800000000000000" pitchFamily="34" charset="-122"/>
                <a:ea typeface="思源黑体 CN Bold" panose="020B0800000000000000" pitchFamily="34" charset="-122"/>
                <a:sym typeface="+mn-ea"/>
              </a:rPr>
              <a:t>平台整合筛选各类专业的机构，壮大平台实力和影响力。至少整合10家培训机构，10家咨询机构，10家会务公司，10家券商和律所会所，50～100家投资机构，50～100家融媒体矩阵。</a:t>
            </a:r>
            <a:endParaRPr lang="zh-CN" altLang="en-US" sz="1400" b="1" dirty="0">
              <a:gradFill>
                <a:gsLst>
                  <a:gs pos="0">
                    <a:srgbClr val="00B0F0"/>
                  </a:gs>
                  <a:gs pos="100000">
                    <a:srgbClr val="1B68DD"/>
                  </a:gs>
                </a:gsLst>
                <a:lin ang="2700000" scaled="1"/>
              </a:gra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7" name="文本框 6"/>
          <p:cNvSpPr txBox="1"/>
          <p:nvPr/>
        </p:nvSpPr>
        <p:spPr>
          <a:xfrm>
            <a:off x="833755" y="4735195"/>
            <a:ext cx="10735945" cy="1383665"/>
          </a:xfrm>
          <a:prstGeom prst="rect">
            <a:avLst/>
          </a:prstGeom>
          <a:noFill/>
        </p:spPr>
        <p:txBody>
          <a:bodyPr wrap="square" rtlCol="0" anchor="t">
            <a:spAutoFit/>
          </a:bodyPr>
          <a:p>
            <a:pPr indent="325120" algn="just">
              <a:lnSpc>
                <a:spcPct val="150000"/>
              </a:lnSpc>
            </a:pPr>
            <a:r>
              <a:rPr lang="zh-CN" altLang="zh-CN" sz="1400"/>
              <a:t>建立起全国的网络体系，依托中国中小企业国际合作协会的原有的体系资源。今年在</a:t>
            </a:r>
            <a:r>
              <a:rPr lang="en-US" altLang="zh-CN" sz="1400"/>
              <a:t>10</a:t>
            </a:r>
            <a:r>
              <a:rPr lang="zh-CN" altLang="zh-CN" sz="1400"/>
              <a:t>个省市精心筛选专业机构，建立起省级运营平台或城市运营平台。每一个运营平台由一个核心合伙人出资</a:t>
            </a:r>
            <a:r>
              <a:rPr lang="en-US" altLang="zh-CN" sz="1400"/>
              <a:t>200-500</a:t>
            </a:r>
            <a:r>
              <a:rPr lang="zh-CN" altLang="zh-CN" sz="1400"/>
              <a:t>万元做专业化的运营。实现战略管控、财务管控和业务管控，按照营业额进行结算，轻资产，平台化，快速复制的运作，每一个平台公司都是利润中心，不成为成本中心。核心合伙人和其他的城市合伙人出资</a:t>
            </a:r>
            <a:r>
              <a:rPr lang="en-US" altLang="zh-CN" sz="1400"/>
              <a:t>200-500</a:t>
            </a:r>
            <a:r>
              <a:rPr lang="zh-CN" altLang="zh-CN" sz="1400"/>
              <a:t>万元。其中</a:t>
            </a:r>
            <a:r>
              <a:rPr lang="en-US" altLang="zh-CN" sz="1400"/>
              <a:t>100-200</a:t>
            </a:r>
            <a:r>
              <a:rPr lang="zh-CN" altLang="zh-CN" sz="1400"/>
              <a:t>万元作为顶层设计规划费用与资源费用支付给总公司，创造总公司的运营现金性收入来源。</a:t>
            </a:r>
            <a:endParaRPr lang="zh-CN" altLang="zh-CN" sz="1400"/>
          </a:p>
        </p:txBody>
      </p:sp>
      <p:sp>
        <p:nvSpPr>
          <p:cNvPr id="2" name="椭圆 1"/>
          <p:cNvSpPr/>
          <p:nvPr/>
        </p:nvSpPr>
        <p:spPr>
          <a:xfrm>
            <a:off x="5481320" y="2159000"/>
            <a:ext cx="238760" cy="23876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3" name="矩形: 圆角 43"/>
          <p:cNvSpPr/>
          <p:nvPr/>
        </p:nvSpPr>
        <p:spPr>
          <a:xfrm rot="2700000">
            <a:off x="5141595" y="2677160"/>
            <a:ext cx="917575" cy="9175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6" name="图形 24"/>
          <p:cNvSpPr/>
          <p:nvPr/>
        </p:nvSpPr>
        <p:spPr>
          <a:xfrm rot="10800000" flipH="1" flipV="1">
            <a:off x="5420995" y="2934335"/>
            <a:ext cx="403860" cy="403860"/>
          </a:xfrm>
          <a:custGeom>
            <a:avLst/>
            <a:gdLst>
              <a:gd name="connsiteX0" fmla="*/ 1490651 w 1900572"/>
              <a:gd name="connsiteY0" fmla="*/ 292395 h 1900572"/>
              <a:gd name="connsiteX1" fmla="*/ 1416116 w 1900572"/>
              <a:gd name="connsiteY1" fmla="*/ 219300 h 1900572"/>
              <a:gd name="connsiteX2" fmla="*/ 1229789 w 1900572"/>
              <a:gd name="connsiteY2" fmla="*/ 219300 h 1900572"/>
              <a:gd name="connsiteX3" fmla="*/ 1229789 w 1900572"/>
              <a:gd name="connsiteY3" fmla="*/ 292395 h 1900572"/>
              <a:gd name="connsiteX4" fmla="*/ 1155254 w 1900572"/>
              <a:gd name="connsiteY4" fmla="*/ 365496 h 1900572"/>
              <a:gd name="connsiteX5" fmla="*/ 521728 w 1900572"/>
              <a:gd name="connsiteY5" fmla="*/ 365496 h 1900572"/>
              <a:gd name="connsiteX6" fmla="*/ 447199 w 1900572"/>
              <a:gd name="connsiteY6" fmla="*/ 292395 h 1900572"/>
              <a:gd name="connsiteX7" fmla="*/ 447199 w 1900572"/>
              <a:gd name="connsiteY7" fmla="*/ 219300 h 1900572"/>
              <a:gd name="connsiteX8" fmla="*/ 223599 w 1900572"/>
              <a:gd name="connsiteY8" fmla="*/ 219300 h 1900572"/>
              <a:gd name="connsiteX9" fmla="*/ 149064 w 1900572"/>
              <a:gd name="connsiteY9" fmla="*/ 292395 h 1900572"/>
              <a:gd name="connsiteX10" fmla="*/ 149064 w 1900572"/>
              <a:gd name="connsiteY10" fmla="*/ 1681280 h 1900572"/>
              <a:gd name="connsiteX11" fmla="*/ 223599 w 1900572"/>
              <a:gd name="connsiteY11" fmla="*/ 1754384 h 1900572"/>
              <a:gd name="connsiteX12" fmla="*/ 819857 w 1900572"/>
              <a:gd name="connsiteY12" fmla="*/ 1754384 h 1900572"/>
              <a:gd name="connsiteX13" fmla="*/ 968925 w 1900572"/>
              <a:gd name="connsiteY13" fmla="*/ 1900572 h 1900572"/>
              <a:gd name="connsiteX14" fmla="*/ 149066 w 1900572"/>
              <a:gd name="connsiteY14" fmla="*/ 1900572 h 1900572"/>
              <a:gd name="connsiteX15" fmla="*/ 0 w 1900572"/>
              <a:gd name="connsiteY15" fmla="*/ 1754384 h 1900572"/>
              <a:gd name="connsiteX16" fmla="*/ 0 w 1900572"/>
              <a:gd name="connsiteY16" fmla="*/ 219300 h 1900572"/>
              <a:gd name="connsiteX17" fmla="*/ 149066 w 1900572"/>
              <a:gd name="connsiteY17" fmla="*/ 73095 h 1900572"/>
              <a:gd name="connsiteX18" fmla="*/ 447199 w 1900572"/>
              <a:gd name="connsiteY18" fmla="*/ 73095 h 1900572"/>
              <a:gd name="connsiteX19" fmla="*/ 521728 w 1900572"/>
              <a:gd name="connsiteY19" fmla="*/ 0 h 1900572"/>
              <a:gd name="connsiteX20" fmla="*/ 1155254 w 1900572"/>
              <a:gd name="connsiteY20" fmla="*/ 0 h 1900572"/>
              <a:gd name="connsiteX21" fmla="*/ 1229789 w 1900572"/>
              <a:gd name="connsiteY21" fmla="*/ 73095 h 1900572"/>
              <a:gd name="connsiteX22" fmla="*/ 1490653 w 1900572"/>
              <a:gd name="connsiteY22" fmla="*/ 73095 h 1900572"/>
              <a:gd name="connsiteX23" fmla="*/ 1639718 w 1900572"/>
              <a:gd name="connsiteY23" fmla="*/ 219300 h 1900572"/>
              <a:gd name="connsiteX24" fmla="*/ 1639718 w 1900572"/>
              <a:gd name="connsiteY24" fmla="*/ 890109 h 1900572"/>
              <a:gd name="connsiteX25" fmla="*/ 1490653 w 1900572"/>
              <a:gd name="connsiteY25" fmla="*/ 1041935 h 1900572"/>
              <a:gd name="connsiteX26" fmla="*/ 1490653 w 1900572"/>
              <a:gd name="connsiteY26" fmla="*/ 292395 h 1900572"/>
              <a:gd name="connsiteX27" fmla="*/ 1155254 w 1900572"/>
              <a:gd name="connsiteY27" fmla="*/ 804094 h 1900572"/>
              <a:gd name="connsiteX28" fmla="*/ 484463 w 1900572"/>
              <a:gd name="connsiteY28" fmla="*/ 804094 h 1900572"/>
              <a:gd name="connsiteX29" fmla="*/ 447199 w 1900572"/>
              <a:gd name="connsiteY29" fmla="*/ 767540 h 1900572"/>
              <a:gd name="connsiteX30" fmla="*/ 447199 w 1900572"/>
              <a:gd name="connsiteY30" fmla="*/ 730995 h 1900572"/>
              <a:gd name="connsiteX31" fmla="*/ 484463 w 1900572"/>
              <a:gd name="connsiteY31" fmla="*/ 694445 h 1900572"/>
              <a:gd name="connsiteX32" fmla="*/ 1155254 w 1900572"/>
              <a:gd name="connsiteY32" fmla="*/ 694445 h 1900572"/>
              <a:gd name="connsiteX33" fmla="*/ 1192524 w 1900572"/>
              <a:gd name="connsiteY33" fmla="*/ 730995 h 1900572"/>
              <a:gd name="connsiteX34" fmla="*/ 1192524 w 1900572"/>
              <a:gd name="connsiteY34" fmla="*/ 767540 h 1900572"/>
              <a:gd name="connsiteX35" fmla="*/ 1155254 w 1900572"/>
              <a:gd name="connsiteY35" fmla="*/ 804094 h 1900572"/>
              <a:gd name="connsiteX36" fmla="*/ 1192524 w 1900572"/>
              <a:gd name="connsiteY36" fmla="*/ 1169588 h 1900572"/>
              <a:gd name="connsiteX37" fmla="*/ 1155254 w 1900572"/>
              <a:gd name="connsiteY37" fmla="*/ 1206133 h 1900572"/>
              <a:gd name="connsiteX38" fmla="*/ 484463 w 1900572"/>
              <a:gd name="connsiteY38" fmla="*/ 1206133 h 1900572"/>
              <a:gd name="connsiteX39" fmla="*/ 447199 w 1900572"/>
              <a:gd name="connsiteY39" fmla="*/ 1169588 h 1900572"/>
              <a:gd name="connsiteX40" fmla="*/ 447199 w 1900572"/>
              <a:gd name="connsiteY40" fmla="*/ 1133034 h 1900572"/>
              <a:gd name="connsiteX41" fmla="*/ 484463 w 1900572"/>
              <a:gd name="connsiteY41" fmla="*/ 1096489 h 1900572"/>
              <a:gd name="connsiteX42" fmla="*/ 1155254 w 1900572"/>
              <a:gd name="connsiteY42" fmla="*/ 1096489 h 1900572"/>
              <a:gd name="connsiteX43" fmla="*/ 1192524 w 1900572"/>
              <a:gd name="connsiteY43" fmla="*/ 1133034 h 1900572"/>
              <a:gd name="connsiteX44" fmla="*/ 1192524 w 1900572"/>
              <a:gd name="connsiteY44" fmla="*/ 1169588 h 1900572"/>
              <a:gd name="connsiteX45" fmla="*/ 867692 w 1900572"/>
              <a:gd name="connsiteY45" fmla="*/ 1396899 h 1900572"/>
              <a:gd name="connsiteX46" fmla="*/ 1143484 w 1900572"/>
              <a:gd name="connsiteY46" fmla="*/ 1632620 h 1900572"/>
              <a:gd name="connsiteX47" fmla="*/ 1900572 w 1900572"/>
              <a:gd name="connsiteY47" fmla="*/ 877189 h 1900572"/>
              <a:gd name="connsiteX48" fmla="*/ 1153801 w 1900572"/>
              <a:gd name="connsiteY48" fmla="*/ 1900572 h 1900572"/>
              <a:gd name="connsiteX49" fmla="*/ 769283 w 1900572"/>
              <a:gd name="connsiteY49" fmla="*/ 1493312 h 1900572"/>
              <a:gd name="connsiteX50" fmla="*/ 867692 w 1900572"/>
              <a:gd name="connsiteY50" fmla="*/ 1396899 h 190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00572" h="1900572">
                <a:moveTo>
                  <a:pt x="1490651" y="292395"/>
                </a:moveTo>
                <a:cubicBezTo>
                  <a:pt x="1490651" y="252026"/>
                  <a:pt x="1457282" y="219300"/>
                  <a:pt x="1416116" y="219300"/>
                </a:cubicBezTo>
                <a:lnTo>
                  <a:pt x="1229789" y="219300"/>
                </a:lnTo>
                <a:lnTo>
                  <a:pt x="1229789" y="292395"/>
                </a:lnTo>
                <a:cubicBezTo>
                  <a:pt x="1229789" y="332769"/>
                  <a:pt x="1196420" y="365496"/>
                  <a:pt x="1155254" y="365496"/>
                </a:cubicBezTo>
                <a:lnTo>
                  <a:pt x="521728" y="365496"/>
                </a:lnTo>
                <a:cubicBezTo>
                  <a:pt x="480568" y="365496"/>
                  <a:pt x="447199" y="332770"/>
                  <a:pt x="447199" y="292395"/>
                </a:cubicBezTo>
                <a:lnTo>
                  <a:pt x="447199" y="219300"/>
                </a:lnTo>
                <a:lnTo>
                  <a:pt x="223599" y="219300"/>
                </a:lnTo>
                <a:cubicBezTo>
                  <a:pt x="182439" y="219300"/>
                  <a:pt x="149064" y="252026"/>
                  <a:pt x="149064" y="292395"/>
                </a:cubicBezTo>
                <a:lnTo>
                  <a:pt x="149064" y="1681280"/>
                </a:lnTo>
                <a:cubicBezTo>
                  <a:pt x="149064" y="1721653"/>
                  <a:pt x="182437" y="1754384"/>
                  <a:pt x="223599" y="1754384"/>
                </a:cubicBezTo>
                <a:lnTo>
                  <a:pt x="819857" y="1754384"/>
                </a:lnTo>
                <a:lnTo>
                  <a:pt x="968925" y="1900572"/>
                </a:lnTo>
                <a:lnTo>
                  <a:pt x="149066" y="1900572"/>
                </a:lnTo>
                <a:cubicBezTo>
                  <a:pt x="66738" y="1900572"/>
                  <a:pt x="0" y="1835127"/>
                  <a:pt x="0" y="1754384"/>
                </a:cubicBezTo>
                <a:lnTo>
                  <a:pt x="0" y="219300"/>
                </a:lnTo>
                <a:cubicBezTo>
                  <a:pt x="0" y="138557"/>
                  <a:pt x="66738" y="73095"/>
                  <a:pt x="149066" y="73095"/>
                </a:cubicBezTo>
                <a:lnTo>
                  <a:pt x="447199" y="73095"/>
                </a:lnTo>
                <a:cubicBezTo>
                  <a:pt x="447199" y="32725"/>
                  <a:pt x="480568" y="0"/>
                  <a:pt x="521728" y="0"/>
                </a:cubicBezTo>
                <a:lnTo>
                  <a:pt x="1155254" y="0"/>
                </a:lnTo>
                <a:cubicBezTo>
                  <a:pt x="1196420" y="0"/>
                  <a:pt x="1229789" y="32725"/>
                  <a:pt x="1229789" y="73095"/>
                </a:cubicBezTo>
                <a:lnTo>
                  <a:pt x="1490653" y="73095"/>
                </a:lnTo>
                <a:cubicBezTo>
                  <a:pt x="1572979" y="73095"/>
                  <a:pt x="1639718" y="138557"/>
                  <a:pt x="1639718" y="219300"/>
                </a:cubicBezTo>
                <a:lnTo>
                  <a:pt x="1639718" y="890109"/>
                </a:lnTo>
                <a:lnTo>
                  <a:pt x="1490653" y="1041935"/>
                </a:lnTo>
                <a:lnTo>
                  <a:pt x="1490653" y="292395"/>
                </a:lnTo>
                <a:close/>
                <a:moveTo>
                  <a:pt x="1155254" y="804094"/>
                </a:moveTo>
                <a:lnTo>
                  <a:pt x="484463" y="804094"/>
                </a:lnTo>
                <a:cubicBezTo>
                  <a:pt x="463879" y="804094"/>
                  <a:pt x="447199" y="787727"/>
                  <a:pt x="447199" y="767540"/>
                </a:cubicBezTo>
                <a:lnTo>
                  <a:pt x="447199" y="730995"/>
                </a:lnTo>
                <a:cubicBezTo>
                  <a:pt x="447199" y="710803"/>
                  <a:pt x="463879" y="694445"/>
                  <a:pt x="484463" y="694445"/>
                </a:cubicBezTo>
                <a:lnTo>
                  <a:pt x="1155254" y="694445"/>
                </a:lnTo>
                <a:cubicBezTo>
                  <a:pt x="1175835" y="694445"/>
                  <a:pt x="1192524" y="710803"/>
                  <a:pt x="1192524" y="730995"/>
                </a:cubicBezTo>
                <a:lnTo>
                  <a:pt x="1192524" y="767540"/>
                </a:lnTo>
                <a:cubicBezTo>
                  <a:pt x="1192524" y="787727"/>
                  <a:pt x="1175835" y="804094"/>
                  <a:pt x="1155254" y="804094"/>
                </a:cubicBezTo>
                <a:close/>
                <a:moveTo>
                  <a:pt x="1192524" y="1169588"/>
                </a:moveTo>
                <a:cubicBezTo>
                  <a:pt x="1192524" y="1189771"/>
                  <a:pt x="1175835" y="1206133"/>
                  <a:pt x="1155254" y="1206133"/>
                </a:cubicBezTo>
                <a:lnTo>
                  <a:pt x="484463" y="1206133"/>
                </a:lnTo>
                <a:cubicBezTo>
                  <a:pt x="463879" y="1206133"/>
                  <a:pt x="447199" y="1189769"/>
                  <a:pt x="447199" y="1169588"/>
                </a:cubicBezTo>
                <a:lnTo>
                  <a:pt x="447199" y="1133034"/>
                </a:lnTo>
                <a:cubicBezTo>
                  <a:pt x="447199" y="1112851"/>
                  <a:pt x="463879" y="1096489"/>
                  <a:pt x="484463" y="1096489"/>
                </a:cubicBezTo>
                <a:lnTo>
                  <a:pt x="1155254" y="1096489"/>
                </a:lnTo>
                <a:cubicBezTo>
                  <a:pt x="1175835" y="1096489"/>
                  <a:pt x="1192524" y="1112853"/>
                  <a:pt x="1192524" y="1133034"/>
                </a:cubicBezTo>
                <a:lnTo>
                  <a:pt x="1192524" y="1169588"/>
                </a:lnTo>
                <a:close/>
                <a:moveTo>
                  <a:pt x="867692" y="1396899"/>
                </a:moveTo>
                <a:lnTo>
                  <a:pt x="1143484" y="1632620"/>
                </a:lnTo>
                <a:lnTo>
                  <a:pt x="1900572" y="877189"/>
                </a:lnTo>
                <a:lnTo>
                  <a:pt x="1153801" y="1900572"/>
                </a:lnTo>
                <a:lnTo>
                  <a:pt x="769283" y="1493312"/>
                </a:lnTo>
                <a:lnTo>
                  <a:pt x="867692" y="1396899"/>
                </a:lnTo>
                <a:close/>
              </a:path>
            </a:pathLst>
          </a:custGeom>
          <a:solidFill>
            <a:schemeClr val="bg1"/>
          </a:solidFill>
          <a:ln w="1860" cap="flat">
            <a:noFill/>
            <a:prstDash val="solid"/>
            <a:miter/>
          </a:ln>
        </p:spPr>
        <p:txBody>
          <a:bodyPr rtlCol="0" anchor="ctr"/>
          <a:p>
            <a:endParaRPr lang="zh-CN" altLang="en-US" dirty="0">
              <a:latin typeface="思源黑体 CN Bold" panose="020B0800000000000000" pitchFamily="34" charset="-122"/>
              <a:ea typeface="思源黑体 CN Bold" panose="020B0800000000000000" pitchFamily="34" charset="-122"/>
            </a:endParaRPr>
          </a:p>
        </p:txBody>
      </p:sp>
      <p:sp>
        <p:nvSpPr>
          <p:cNvPr id="8" name="标题 7"/>
          <p:cNvSpPr>
            <a:spLocks noGrp="1"/>
          </p:cNvSpPr>
          <p:nvPr>
            <p:ph type="title"/>
          </p:nvPr>
        </p:nvSpPr>
        <p:spPr>
          <a:xfrm>
            <a:off x="374650" y="276861"/>
            <a:ext cx="9210040" cy="528320"/>
          </a:xfrm>
        </p:spPr>
        <p:txBody>
          <a:bodyPr>
            <a:normAutofit fontScale="90000"/>
          </a:bodyPr>
          <a:p>
            <a:r>
              <a:rPr lang="zh-CN" altLang="zh-CN" sz="2800" b="1" kern="100" dirty="0">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建立</a:t>
            </a:r>
            <a:r>
              <a:rPr lang="zh-CN" altLang="en-US" sz="2800" b="1" kern="100" dirty="0">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专精特新资本市场一站式服务平台</a:t>
            </a:r>
            <a:r>
              <a:rPr lang="zh-CN" altLang="zh-CN" sz="2800" b="1" kern="100" dirty="0">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平台式的运营模式</a:t>
            </a:r>
            <a:endParaRPr lang="zh-CN" altLang="zh-CN" sz="2800" b="1" kern="100" dirty="0">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1475" y="324485"/>
            <a:ext cx="10515600" cy="498475"/>
          </a:xfrm>
        </p:spPr>
        <p:txBody>
          <a:bodyPr>
            <a:normAutofit fontScale="90000"/>
          </a:bodyPr>
          <a:lstStyle/>
          <a:p>
            <a:r>
              <a:rPr lang="zh-CN" altLang="zh-CN" sz="2800" b="1" kern="100" dirty="0">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建立核心产品线</a:t>
            </a:r>
            <a:endParaRPr lang="zh-CN" altLang="zh-CN" sz="2800" b="1" kern="100" dirty="0">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内容占位符 2"/>
          <p:cNvSpPr>
            <a:spLocks noGrp="1"/>
          </p:cNvSpPr>
          <p:nvPr>
            <p:ph idx="1"/>
            <p:custDataLst>
              <p:tags r:id="rId1"/>
            </p:custDataLst>
          </p:nvPr>
        </p:nvSpPr>
        <p:spPr>
          <a:xfrm>
            <a:off x="579120" y="1198880"/>
            <a:ext cx="10952480" cy="4978083"/>
          </a:xfrm>
        </p:spPr>
        <p:txBody>
          <a:bodyPr>
            <a:normAutofit/>
          </a:bodyPr>
          <a:lstStyle/>
          <a:p>
            <a:pPr marL="571500" indent="-342900" algn="just">
              <a:lnSpc>
                <a:spcPct val="150000"/>
              </a:lnSpc>
              <a:buFont typeface="Wingdings" panose="05000000000000000000" charset="0"/>
              <a:buChar char="Ø"/>
            </a:pP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一是投融资和资本运作专业培训平台，创造培训现金流业务。</a:t>
            </a:r>
            <a:endPar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571500" indent="-342900" algn="just">
              <a:lnSpc>
                <a:spcPct val="150000"/>
              </a:lnSpc>
              <a:buFont typeface="Wingdings" panose="05000000000000000000" charset="0"/>
              <a:buChar char="Ø"/>
            </a:pP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二是专业化投融资，并购重组咨询平台，创造咨询类现金流业务。</a:t>
            </a:r>
            <a:endPar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571500" indent="-342900" algn="just">
              <a:lnSpc>
                <a:spcPct val="150000"/>
              </a:lnSpc>
              <a:buFont typeface="Wingdings" panose="05000000000000000000" charset="0"/>
              <a:buChar char="Ø"/>
            </a:pP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三是协会的各项专业的会务与论坛收入。</a:t>
            </a:r>
            <a:endPar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571500" indent="-342900" algn="just">
              <a:lnSpc>
                <a:spcPct val="150000"/>
              </a:lnSpc>
              <a:buFont typeface="Wingdings" panose="05000000000000000000" charset="0"/>
              <a:buChar char="Ø"/>
            </a:pP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四是发起专项产业基金，创造基金管理费和后段收益。</a:t>
            </a:r>
            <a:endPar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571500" indent="-342900" algn="just">
              <a:lnSpc>
                <a:spcPct val="150000"/>
              </a:lnSpc>
              <a:buFont typeface="Wingdings" panose="05000000000000000000" charset="0"/>
              <a:buChar char="Ø"/>
            </a:pP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五是科技创新收入，整合</a:t>
            </a:r>
            <a:r>
              <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200</a:t>
            </a: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个院士资源。</a:t>
            </a:r>
            <a:endPar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571500" indent="-342900" algn="just">
              <a:lnSpc>
                <a:spcPct val="150000"/>
              </a:lnSpc>
              <a:buFont typeface="Wingdings" panose="05000000000000000000" charset="0"/>
              <a:buChar char="Ø"/>
            </a:pP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六是并购重组业务，整合上百家上市公司资源，创造并购的股票收入和投行收入。</a:t>
            </a:r>
            <a:endPar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571500" indent="-342900" algn="just">
              <a:lnSpc>
                <a:spcPct val="150000"/>
              </a:lnSpc>
              <a:buFont typeface="Wingdings" panose="05000000000000000000" charset="0"/>
              <a:buChar char="Ø"/>
            </a:pP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七是工信部及相关政府部门政策性申报与补助收入。</a:t>
            </a:r>
            <a:endPar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571500" indent="-342900" algn="just">
              <a:lnSpc>
                <a:spcPct val="150000"/>
              </a:lnSpc>
              <a:buFont typeface="Wingdings" panose="05000000000000000000" charset="0"/>
              <a:buChar char="Ø"/>
            </a:pP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八、其他收入。</a:t>
            </a:r>
            <a:endPar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571500" indent="-342900" algn="just">
              <a:lnSpc>
                <a:spcPct val="150000"/>
              </a:lnSpc>
              <a:buFont typeface="Wingdings" panose="05000000000000000000" charset="0"/>
              <a:buChar char="Ø"/>
            </a:pP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每条产品线原则上按照营收的</a:t>
            </a:r>
            <a:r>
              <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20%</a:t>
            </a: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左右装入平台或者分平台。纯利润性主体科技服务机构。</a:t>
            </a:r>
            <a:endPar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Font typeface="Wingdings" panose="05000000000000000000" charset="0"/>
              <a:buChar char="Ø"/>
            </a:pPr>
            <a:endPar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
          <p:cNvSpPr>
            <a:spLocks noGrp="1"/>
          </p:cNvSpPr>
          <p:nvPr>
            <p:ph type="body" sz="quarter" idx="10"/>
          </p:nvPr>
        </p:nvSpPr>
        <p:spPr>
          <a:xfrm>
            <a:off x="1263691" y="224976"/>
            <a:ext cx="7790229" cy="478155"/>
          </a:xfrm>
        </p:spPr>
        <p:txBody>
          <a:bodyPr/>
          <a:lstStyle/>
          <a:p>
            <a:r>
              <a:rPr sz="2800" dirty="0">
                <a:solidFill>
                  <a:schemeClr val="accent1"/>
                </a:solidFill>
                <a:effectLst>
                  <a:glow>
                    <a:schemeClr val="bg1">
                      <a:alpha val="40000"/>
                    </a:schemeClr>
                  </a:glow>
                </a:effectLst>
                <a:latin typeface="+mn-lt"/>
                <a:ea typeface="+mn-ea"/>
                <a:cs typeface="+mn-cs"/>
                <a:sym typeface="+mn-ea"/>
              </a:rPr>
              <a:t>平台核心价值</a:t>
            </a:r>
            <a:endParaRPr sz="2800" dirty="0">
              <a:solidFill>
                <a:schemeClr val="accent1"/>
              </a:solidFill>
              <a:effectLst>
                <a:glow>
                  <a:schemeClr val="bg1">
                    <a:alpha val="40000"/>
                  </a:schemeClr>
                </a:glow>
              </a:effectLst>
              <a:latin typeface="+mn-lt"/>
              <a:ea typeface="+mn-ea"/>
              <a:cs typeface="+mn-cs"/>
              <a:sym typeface="+mn-ea"/>
            </a:endParaRPr>
          </a:p>
        </p:txBody>
      </p:sp>
      <p:sp>
        <p:nvSpPr>
          <p:cNvPr id="82" name="object 29"/>
          <p:cNvSpPr/>
          <p:nvPr>
            <p:custDataLst>
              <p:tags r:id="rId1"/>
            </p:custDataLst>
          </p:nvPr>
        </p:nvSpPr>
        <p:spPr>
          <a:xfrm>
            <a:off x="0" y="6719315"/>
            <a:ext cx="12192000" cy="139065"/>
          </a:xfrm>
          <a:custGeom>
            <a:avLst/>
            <a:gdLst/>
            <a:ahLst/>
            <a:cxnLst/>
            <a:rect l="l" t="t" r="r" b="b"/>
            <a:pathLst>
              <a:path w="12192000" h="139065">
                <a:moveTo>
                  <a:pt x="12192000" y="138681"/>
                </a:moveTo>
                <a:lnTo>
                  <a:pt x="12192000" y="0"/>
                </a:lnTo>
                <a:lnTo>
                  <a:pt x="0" y="0"/>
                </a:lnTo>
                <a:lnTo>
                  <a:pt x="0" y="138681"/>
                </a:lnTo>
                <a:lnTo>
                  <a:pt x="12192000" y="138681"/>
                </a:lnTo>
                <a:close/>
              </a:path>
            </a:pathLst>
          </a:custGeom>
          <a:solidFill>
            <a:srgbClr val="1B767A"/>
          </a:solidFill>
        </p:spPr>
        <p:txBody>
          <a:bodyPr wrap="square" lIns="0" tIns="0" rIns="0" bIns="0" rtlCol="0"/>
          <a:lstStyle/>
          <a:p>
            <a:endParaRPr>
              <a:solidFill>
                <a:schemeClr val="dk1"/>
              </a:solidFill>
            </a:endParaRPr>
          </a:p>
        </p:txBody>
      </p:sp>
      <p:sp>
        <p:nvSpPr>
          <p:cNvPr id="3" name="矩形 2"/>
          <p:cNvSpPr/>
          <p:nvPr/>
        </p:nvSpPr>
        <p:spPr>
          <a:xfrm>
            <a:off x="1000508" y="1044607"/>
            <a:ext cx="9940258" cy="5262245"/>
          </a:xfrm>
          <a:prstGeom prst="rect">
            <a:avLst/>
          </a:prstGeom>
        </p:spPr>
        <p:txBody>
          <a:bodyPr wrap="square">
            <a:spAutoFit/>
          </a:bodyPr>
          <a:p>
            <a:pPr algn="just">
              <a:lnSpc>
                <a:spcPct val="150000"/>
              </a:lnSpc>
            </a:pPr>
            <a:r>
              <a:rPr lang="zh-CN" altLang="en-US" sz="1600" b="1" dirty="0">
                <a:latin typeface="华文楷体" panose="02010600040101010101" pitchFamily="2" charset="-122"/>
                <a:ea typeface="华文楷体" panose="02010600040101010101" pitchFamily="2" charset="-122"/>
              </a:rPr>
              <a:t>        本平台设立</a:t>
            </a:r>
            <a:r>
              <a:rPr lang="zh-CN" altLang="zh-CN" sz="1600" b="1" dirty="0">
                <a:latin typeface="华文楷体" panose="02010600040101010101" pitchFamily="2" charset="-122"/>
                <a:ea typeface="华文楷体" panose="02010600040101010101" pitchFamily="2" charset="-122"/>
              </a:rPr>
              <a:t>符合国家和省、市、区产业政策导向、产业发展规划，按照“政府引导、科学决策、市场运作、规范管理”的原则</a:t>
            </a:r>
            <a:r>
              <a:rPr lang="en-US" altLang="zh-CN" sz="1600" b="1" dirty="0">
                <a:latin typeface="华文楷体" panose="02010600040101010101" pitchFamily="2" charset="-122"/>
                <a:ea typeface="华文楷体" panose="02010600040101010101" pitchFamily="2" charset="-122"/>
              </a:rPr>
              <a:t>,</a:t>
            </a:r>
            <a:r>
              <a:rPr lang="zh-CN" altLang="zh-CN" sz="1600" b="1" dirty="0">
                <a:latin typeface="华文楷体" panose="02010600040101010101" pitchFamily="2" charset="-122"/>
                <a:ea typeface="华文楷体" panose="02010600040101010101" pitchFamily="2" charset="-122"/>
              </a:rPr>
              <a:t> 结合产业集聚特点、扶持发展需要和政府财力状况，进行市场化运作。</a:t>
            </a:r>
            <a:endParaRPr lang="en-US" altLang="zh-CN" sz="1600" b="1" dirty="0">
              <a:latin typeface="华文楷体" panose="02010600040101010101" pitchFamily="2" charset="-122"/>
              <a:ea typeface="华文楷体" panose="02010600040101010101" pitchFamily="2" charset="-122"/>
            </a:endParaRPr>
          </a:p>
          <a:p>
            <a:pPr algn="just">
              <a:lnSpc>
                <a:spcPct val="150000"/>
              </a:lnSpc>
            </a:pPr>
            <a:r>
              <a:rPr lang="zh-CN" altLang="en-US" sz="1600" b="1" dirty="0">
                <a:latin typeface="华文楷体" panose="02010600040101010101" pitchFamily="2" charset="-122"/>
                <a:ea typeface="华文楷体" panose="02010600040101010101" pitchFamily="2" charset="-122"/>
              </a:rPr>
              <a:t>      （一）有助于区域“以投引招”</a:t>
            </a:r>
            <a:endParaRPr lang="en-US" altLang="zh-CN" sz="1600" b="1" dirty="0">
              <a:latin typeface="华文楷体" panose="02010600040101010101" pitchFamily="2" charset="-122"/>
              <a:ea typeface="华文楷体" panose="02010600040101010101" pitchFamily="2" charset="-122"/>
            </a:endParaRPr>
          </a:p>
          <a:p>
            <a:pPr algn="just">
              <a:lnSpc>
                <a:spcPct val="150000"/>
              </a:lnSpc>
            </a:pPr>
            <a:r>
              <a:rPr lang="zh-CN" altLang="en-US" sz="1600" dirty="0">
                <a:latin typeface="华文楷体" panose="02010600040101010101" pitchFamily="2" charset="-122"/>
                <a:ea typeface="华文楷体" panose="02010600040101010101" pitchFamily="2" charset="-122"/>
              </a:rPr>
              <a:t>        通过产业基金投资的方式牵引优秀项目落户，通过“以投引招”的模式逐步完善新兴产业的创新创业创投体系建设。发挥财政资金的杠杆作用，引导金融资本和社会资本支持区域新兴产业发展，服务平台将促进国内外优质资本、项目、技术、人才聚集，创造新就业机会。</a:t>
            </a:r>
            <a:endParaRPr lang="zh-CN" altLang="en-US" sz="1600" dirty="0">
              <a:latin typeface="华文楷体" panose="02010600040101010101" pitchFamily="2" charset="-122"/>
              <a:ea typeface="华文楷体" panose="02010600040101010101" pitchFamily="2" charset="-122"/>
            </a:endParaRPr>
          </a:p>
          <a:p>
            <a:pPr algn="just">
              <a:lnSpc>
                <a:spcPct val="150000"/>
              </a:lnSpc>
            </a:pPr>
            <a:r>
              <a:rPr lang="zh-CN" altLang="en-US" sz="1600" b="1" dirty="0">
                <a:latin typeface="华文楷体" panose="02010600040101010101" pitchFamily="2" charset="-122"/>
                <a:ea typeface="华文楷体" panose="02010600040101010101" pitchFamily="2" charset="-122"/>
              </a:rPr>
              <a:t>      （二）有助于区域新兴产业健康发展</a:t>
            </a:r>
            <a:endParaRPr lang="en-US" altLang="zh-CN" sz="1600" b="1" dirty="0">
              <a:latin typeface="华文楷体" panose="02010600040101010101" pitchFamily="2" charset="-122"/>
              <a:ea typeface="华文楷体" panose="02010600040101010101" pitchFamily="2" charset="-122"/>
            </a:endParaRPr>
          </a:p>
          <a:p>
            <a:pPr algn="just">
              <a:lnSpc>
                <a:spcPct val="150000"/>
              </a:lnSpc>
            </a:pPr>
            <a:r>
              <a:rPr lang="zh-CN" altLang="en-US" sz="1600" dirty="0">
                <a:latin typeface="华文楷体" panose="02010600040101010101" pitchFamily="2" charset="-122"/>
                <a:ea typeface="华文楷体" panose="02010600040101010101" pitchFamily="2" charset="-122"/>
              </a:rPr>
              <a:t>        设立平台有助于推进区域新兴产业转型升级、创业创新和企业上市。进一步集聚和培育优质科创型企业，造就百亿级产业集群，让上下游企业协同发展，形成商流、物流、信息流、资金流、人流相结合的新兴产业新生态，助推更多的优先企业走上资本市场。</a:t>
            </a:r>
            <a:endParaRPr lang="en-US" altLang="zh-CN" sz="1600" dirty="0">
              <a:latin typeface="华文楷体" panose="02010600040101010101" pitchFamily="2" charset="-122"/>
              <a:ea typeface="华文楷体" panose="02010600040101010101" pitchFamily="2" charset="-122"/>
            </a:endParaRPr>
          </a:p>
          <a:p>
            <a:pPr algn="just">
              <a:lnSpc>
                <a:spcPct val="150000"/>
              </a:lnSpc>
            </a:pPr>
            <a:r>
              <a:rPr lang="zh-CN" altLang="en-US" sz="1600" b="1" dirty="0">
                <a:latin typeface="华文楷体" panose="02010600040101010101" pitchFamily="2" charset="-122"/>
                <a:ea typeface="华文楷体" panose="02010600040101010101" pitchFamily="2" charset="-122"/>
              </a:rPr>
              <a:t>      （三）有助于孵化优质企业</a:t>
            </a:r>
            <a:endParaRPr lang="en-US" altLang="zh-CN" sz="1600" b="1" dirty="0">
              <a:latin typeface="华文楷体" panose="02010600040101010101" pitchFamily="2" charset="-122"/>
              <a:ea typeface="华文楷体" panose="02010600040101010101" pitchFamily="2" charset="-122"/>
            </a:endParaRPr>
          </a:p>
          <a:p>
            <a:pPr algn="just">
              <a:lnSpc>
                <a:spcPct val="150000"/>
              </a:lnSpc>
            </a:pPr>
            <a:r>
              <a:rPr lang="zh-CN" altLang="en-US" sz="1600" dirty="0">
                <a:latin typeface="华文楷体" panose="02010600040101010101" pitchFamily="2" charset="-122"/>
                <a:ea typeface="华文楷体" panose="02010600040101010101" pitchFamily="2" charset="-122"/>
              </a:rPr>
              <a:t>        设立平台可以为新兴产业建立健全便利的融资渠道，鼓励新兴优质企业探索创新，促进技术与市场融合、创新与产业对接，孵化培育面向未来的新兴产业，打造吴中区专精特新小巨人，引导规范企业优质发展，推动经济迈向中高端水平。</a:t>
            </a:r>
            <a:endParaRPr lang="en-US" altLang="zh-CN" sz="1600" dirty="0">
              <a:latin typeface="华文楷体" panose="02010600040101010101" pitchFamily="2" charset="-122"/>
              <a:ea typeface="华文楷体" panose="02010600040101010101" pitchFamily="2"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custDataLst>
              <p:tags r:id="rId1"/>
            </p:custDataLst>
          </p:nvPr>
        </p:nvSpPr>
        <p:spPr>
          <a:xfrm>
            <a:off x="0" y="6719315"/>
            <a:ext cx="12192000" cy="139065"/>
          </a:xfrm>
          <a:custGeom>
            <a:avLst/>
            <a:gdLst/>
            <a:ahLst/>
            <a:cxnLst/>
            <a:rect l="l" t="t" r="r" b="b"/>
            <a:pathLst>
              <a:path w="12192000" h="139065">
                <a:moveTo>
                  <a:pt x="12192000" y="138681"/>
                </a:moveTo>
                <a:lnTo>
                  <a:pt x="12192000" y="0"/>
                </a:lnTo>
                <a:lnTo>
                  <a:pt x="0" y="0"/>
                </a:lnTo>
                <a:lnTo>
                  <a:pt x="0" y="138681"/>
                </a:lnTo>
                <a:lnTo>
                  <a:pt x="12192000" y="138681"/>
                </a:lnTo>
                <a:close/>
              </a:path>
            </a:pathLst>
          </a:custGeom>
          <a:solidFill>
            <a:srgbClr val="1B767A"/>
          </a:solidFill>
        </p:spPr>
        <p:txBody>
          <a:bodyPr wrap="square" lIns="0" tIns="0" rIns="0" bIns="0" rtlCol="0"/>
          <a:lstStyle/>
          <a:p>
            <a:endParaRPr>
              <a:solidFill>
                <a:schemeClr val="dk1"/>
              </a:solidFill>
            </a:endParaRPr>
          </a:p>
        </p:txBody>
      </p:sp>
      <p:sp>
        <p:nvSpPr>
          <p:cNvPr id="85" name="object 85"/>
          <p:cNvSpPr txBox="1">
            <a:spLocks noGrp="1"/>
          </p:cNvSpPr>
          <p:nvPr>
            <p:ph type="title"/>
          </p:nvPr>
        </p:nvSpPr>
        <p:spPr>
          <a:xfrm>
            <a:off x="-454406" y="247758"/>
            <a:ext cx="5002022" cy="478155"/>
          </a:xfrm>
          <a:prstGeom prst="rect">
            <a:avLst/>
          </a:prstGeom>
        </p:spPr>
        <p:txBody>
          <a:bodyPr wrap="square">
            <a:spAutoFit/>
          </a:bodyPr>
          <a:lstStyle/>
          <a:p>
            <a:pPr algn="ctr" defTabSz="1218565">
              <a:spcBef>
                <a:spcPts val="0"/>
              </a:spcBef>
              <a:buSzPct val="25000"/>
            </a:pPr>
            <a:r>
              <a:rPr lang="zh-CN" altLang="en-US" b="1" dirty="0">
                <a:solidFill>
                  <a:schemeClr val="accent1"/>
                </a:solidFill>
                <a:latin typeface="+mj-ea"/>
                <a:ea typeface="+mn-ea"/>
                <a:cs typeface="+mj-ea"/>
              </a:rPr>
              <a:t>总平台打造计划</a:t>
            </a:r>
            <a:endParaRPr lang="zh-CN" altLang="en-US" b="1" dirty="0">
              <a:solidFill>
                <a:schemeClr val="accent1"/>
              </a:solidFill>
              <a:latin typeface="+mj-ea"/>
              <a:ea typeface="+mn-ea"/>
              <a:cs typeface="+mj-ea"/>
            </a:endParaRPr>
          </a:p>
        </p:txBody>
      </p:sp>
      <p:sp>
        <p:nvSpPr>
          <p:cNvPr id="86" name="object 86"/>
          <p:cNvSpPr txBox="1"/>
          <p:nvPr>
            <p:custDataLst>
              <p:tags r:id="rId2"/>
            </p:custDataLst>
          </p:nvPr>
        </p:nvSpPr>
        <p:spPr>
          <a:xfrm>
            <a:off x="804419" y="1668982"/>
            <a:ext cx="5306821" cy="4032642"/>
          </a:xfrm>
          <a:prstGeom prst="rect">
            <a:avLst/>
          </a:prstGeom>
        </p:spPr>
        <p:txBody>
          <a:bodyPr vert="horz" wrap="square" lIns="0" tIns="13335" rIns="0" bIns="0" rtlCol="0">
            <a:spAutoFit/>
          </a:bodyPr>
          <a:lstStyle/>
          <a:p>
            <a:pPr marL="12700">
              <a:lnSpc>
                <a:spcPct val="150000"/>
              </a:lnSpc>
              <a:spcBef>
                <a:spcPts val="105"/>
              </a:spcBef>
            </a:pP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第一步</a:t>
            </a:r>
            <a:r>
              <a:rPr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顶层设计，</a:t>
            </a:r>
            <a:r>
              <a:rPr lang="zh-CN" altLang="en-US" sz="1600" spc="-15"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二</a:t>
            </a: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个</a:t>
            </a:r>
            <a:r>
              <a:rPr sz="1600" spc="-15"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月</a:t>
            </a: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内出</a:t>
            </a:r>
            <a:r>
              <a:rPr sz="1600" spc="-15"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具</a:t>
            </a: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咨询</a:t>
            </a:r>
            <a:r>
              <a:rPr sz="1600" spc="-15"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报</a:t>
            </a: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告</a:t>
            </a:r>
            <a:endParaRPr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a:lnSpc>
                <a:spcPct val="150000"/>
              </a:lnSpc>
              <a:spcBef>
                <a:spcPts val="5"/>
              </a:spcBef>
            </a:pP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第二步：对咨询报告进</a:t>
            </a:r>
            <a:r>
              <a:rPr sz="1600" spc="-15"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行</a:t>
            </a: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论证</a:t>
            </a:r>
            <a:endParaRPr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1274445">
              <a:lnSpc>
                <a:spcPct val="150000"/>
              </a:lnSpc>
            </a:pP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第三步</a:t>
            </a:r>
            <a:r>
              <a:rPr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发起设立总平台公司</a:t>
            </a:r>
            <a:r>
              <a:rPr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sz="1600" spc="-15"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搭</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建</a:t>
            </a: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团</a:t>
            </a:r>
            <a:r>
              <a:rPr sz="1600" spc="-15"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队</a:t>
            </a:r>
            <a:endParaRPr lang="en-US" sz="1600" spc="-15"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1274445">
              <a:lnSpc>
                <a:spcPct val="150000"/>
              </a:lnSpc>
            </a:pPr>
            <a:r>
              <a:rPr lang="zh-CN" altLang="en-US" sz="1600" spc="-15"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第四步：发起第一个省级平台</a:t>
            </a:r>
            <a:endParaRPr lang="en-US" sz="1600" spc="-15"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1274445">
              <a:lnSpc>
                <a:spcPct val="150000"/>
              </a:lnSpc>
            </a:pPr>
            <a:r>
              <a:rPr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五</a:t>
            </a: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步：筹划产业基金等</a:t>
            </a:r>
            <a:endParaRPr 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1274445">
              <a:lnSpc>
                <a:spcPct val="150000"/>
              </a:lnSpc>
            </a:pP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第六步：导入各个分平台</a:t>
            </a:r>
            <a:endPar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1274445">
              <a:lnSpc>
                <a:spcPct val="150000"/>
              </a:lnSpc>
            </a:pP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第七步：完善平台功能</a:t>
            </a:r>
            <a:endPar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1274445">
              <a:lnSpc>
                <a:spcPct val="150000"/>
              </a:lnSpc>
            </a:pP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第八步：拓展省市级平台，布局全国</a:t>
            </a:r>
            <a:endPar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1274445">
              <a:lnSpc>
                <a:spcPct val="150000"/>
              </a:lnSpc>
            </a:pP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第九步：经营平台，做大流量</a:t>
            </a:r>
            <a:endPar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1274445">
              <a:lnSpc>
                <a:spcPct val="150000"/>
              </a:lnSpc>
            </a:pP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第十步：市值管理，提高估值</a:t>
            </a:r>
            <a:endPar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1274445">
              <a:lnSpc>
                <a:spcPct val="150000"/>
              </a:lnSpc>
            </a:pPr>
            <a:r>
              <a:rPr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十一</a:t>
            </a: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步：推动平台登陆</a:t>
            </a:r>
            <a:r>
              <a:rPr sz="1600" spc="-15"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资</a:t>
            </a: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本市场</a:t>
            </a:r>
            <a:endPar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object 85"/>
          <p:cNvSpPr txBox="1"/>
          <p:nvPr/>
        </p:nvSpPr>
        <p:spPr>
          <a:xfrm>
            <a:off x="347219" y="1184668"/>
            <a:ext cx="4316221" cy="42354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defTabSz="1218565">
              <a:spcBef>
                <a:spcPts val="0"/>
              </a:spcBef>
              <a:buSzPct val="25000"/>
            </a:pPr>
            <a:r>
              <a:rPr lang="zh-CN" altLang="en-US" sz="2400" b="1" dirty="0">
                <a:solidFill>
                  <a:srgbClr val="0070C0"/>
                </a:solidFill>
                <a:latin typeface="+mn-lt"/>
                <a:ea typeface="+mn-ea"/>
                <a:cs typeface="+mj-ea"/>
              </a:rPr>
              <a:t>总平台打造核心节点</a:t>
            </a:r>
            <a:endParaRPr lang="zh-CN" altLang="en-US" sz="2400" b="1" dirty="0">
              <a:solidFill>
                <a:srgbClr val="0070C0"/>
              </a:solidFill>
              <a:latin typeface="+mn-lt"/>
              <a:ea typeface="+mn-ea"/>
              <a:cs typeface="+mj-ea"/>
            </a:endParaRPr>
          </a:p>
        </p:txBody>
      </p:sp>
      <p:sp>
        <p:nvSpPr>
          <p:cNvPr id="3" name="文本占位符 2"/>
          <p:cNvSpPr>
            <a:spLocks noGrp="1"/>
          </p:cNvSpPr>
          <p:nvPr>
            <p:ph type="body" idx="1"/>
            <p:custDataLst>
              <p:tags r:id="rId3"/>
            </p:custDataLst>
          </p:nvPr>
        </p:nvSpPr>
        <p:spPr>
          <a:xfrm>
            <a:off x="5248910" y="1608455"/>
            <a:ext cx="6003925" cy="4734560"/>
          </a:xfrm>
        </p:spPr>
        <p:txBody>
          <a:bodyPr>
            <a:normAutofit/>
          </a:bodyPr>
          <a:p>
            <a:pPr indent="0" algn="just">
              <a:lnSpc>
                <a:spcPct val="120000"/>
              </a:lnSpc>
              <a:spcBef>
                <a:spcPts val="0"/>
              </a:spcBef>
              <a:spcAft>
                <a:spcPts val="1200"/>
              </a:spcAft>
              <a:buNone/>
            </a:pPr>
            <a:r>
              <a:rPr lang="en-US" altLang="zh-CN" sz="1600" kern="1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kern="1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融资、咨询、并购服务。</a:t>
            </a:r>
            <a:endPar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20000"/>
              </a:lnSpc>
              <a:spcBef>
                <a:spcPts val="0"/>
              </a:spcBef>
              <a:spcAft>
                <a:spcPts val="1200"/>
              </a:spcAft>
              <a:buNone/>
            </a:pPr>
            <a:r>
              <a:rPr lang="en-US" altLang="zh-CN" sz="1600" kern="1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、依托工信部国家制造业转型升级基金、国家芯片产业投资基金、国家中小企业发展基金、军民融合产业基金，在全国各地产业园区举办“全球专精特新企业投资论坛</a:t>
            </a:r>
            <a:r>
              <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发现价值链、打造产业链。</a:t>
            </a:r>
            <a:endPar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20000"/>
              </a:lnSpc>
              <a:spcBef>
                <a:spcPts val="0"/>
              </a:spcBef>
              <a:buNone/>
            </a:pPr>
            <a:r>
              <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、产业对接服务：形成</a:t>
            </a:r>
            <a:r>
              <a:rPr lang="zh-CN" altLang="en-US"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专精特新资本市场一站式服务平台</a:t>
            </a:r>
            <a:r>
              <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副会长基金公司</a:t>
            </a:r>
            <a:r>
              <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地方引导产业基金</a:t>
            </a:r>
            <a:r>
              <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地方产业龙头企业共同成立地方产业基金公司，为地方产业升级创新服务。</a:t>
            </a:r>
            <a:endPar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20000"/>
              </a:lnSpc>
              <a:spcBef>
                <a:spcPts val="0"/>
              </a:spcBef>
              <a:buNone/>
            </a:pPr>
            <a:endPar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20000"/>
              </a:lnSpc>
              <a:spcBef>
                <a:spcPts val="0"/>
              </a:spcBef>
              <a:spcAft>
                <a:spcPts val="1200"/>
              </a:spcAft>
              <a:buNone/>
            </a:pPr>
            <a:r>
              <a:rPr lang="en-US" altLang="zh-CN" sz="1600" kern="1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为地方中小企业管理部门和园区提供战略规划咨询、协调国家支持、协助融资、技术成果转化、园区评估等服务，帮助合作区打造成大中小企业融通发展和专业资本集聚的创新创业特色载体，积极协助企业拓展海外资源，推动科创企业融入全球产业链和价值链。</a:t>
            </a:r>
            <a:endPar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object 85"/>
          <p:cNvSpPr txBox="1"/>
          <p:nvPr/>
        </p:nvSpPr>
        <p:spPr>
          <a:xfrm>
            <a:off x="5523739" y="1184668"/>
            <a:ext cx="4316221" cy="42354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defTabSz="1218565">
              <a:spcBef>
                <a:spcPts val="0"/>
              </a:spcBef>
              <a:buSzPct val="25000"/>
            </a:pPr>
            <a:r>
              <a:rPr lang="zh-CN" altLang="en-US" sz="2400" b="1" dirty="0">
                <a:solidFill>
                  <a:srgbClr val="0070C0"/>
                </a:solidFill>
                <a:latin typeface="+mn-lt"/>
                <a:ea typeface="+mn-ea"/>
                <a:cs typeface="+mj-ea"/>
              </a:rPr>
              <a:t>平台主要服务</a:t>
            </a:r>
            <a:r>
              <a:rPr lang="zh-CN" altLang="en-US" sz="2400" b="1" dirty="0">
                <a:solidFill>
                  <a:srgbClr val="0070C0"/>
                </a:solidFill>
                <a:latin typeface="+mn-lt"/>
                <a:ea typeface="+mn-ea"/>
                <a:cs typeface="+mj-ea"/>
              </a:rPr>
              <a:t>内容</a:t>
            </a:r>
            <a:endParaRPr lang="zh-CN" altLang="en-US" sz="2400" b="1" dirty="0">
              <a:solidFill>
                <a:srgbClr val="0070C0"/>
              </a:solidFill>
              <a:latin typeface="+mn-lt"/>
              <a:ea typeface="+mn-ea"/>
              <a:cs typeface="+mj-ea"/>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11.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35"/>
  <p:tag name="KSO_WM_UNIT_SHADOW_SCHEMECOLOR_INDEX" val="13"/>
  <p:tag name="KSO_WM_UNIT_TEXT_FILL_FORE_SCHEMECOLOR_INDEX_BRIGHTNESS" val="0"/>
  <p:tag name="KSO_WM_UNIT_TEXT_FILL_FORE_SCHEMECOLOR_INDEX" val="2"/>
  <p:tag name="KSO_WM_UNIT_TEXT_FILL_TYPE" val="1"/>
</p:tagLst>
</file>

<file path=ppt/tags/tag112.xml><?xml version="1.0" encoding="utf-8"?>
<p:tagLst xmlns:p="http://schemas.openxmlformats.org/presentationml/2006/main">
  <p:tag name="KSO_WM_UNIT_TEXT_FILL_FORE_SCHEMECOLOR_INDEX_BRIGHTNESS" val="-0.05"/>
  <p:tag name="KSO_WM_UNIT_TEXT_FILL_FORE_SCHEMECOLOR_INDEX" val="14"/>
  <p:tag name="KSO_WM_UNIT_TEXT_FILL_TYPE" val="1"/>
</p:tagLst>
</file>

<file path=ppt/tags/tag11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14.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11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0.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28.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0.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37.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38.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39.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0.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41.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42.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67.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1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xml><?xml version="1.0" encoding="utf-8"?>
<p:tagLst xmlns:p="http://schemas.openxmlformats.org/presentationml/2006/main">
  <p:tag name="KSO_WM_UNIT_LINE_FORE_SCHEMECOLOR_INDEX_BRIGHTNESS" val="0.5"/>
  <p:tag name="KSO_WM_UNIT_LINE_FORE_SCHEMECOLOR_INDEX" val="13"/>
  <p:tag name="KSO_WM_UNIT_LINE_FILL_TYPE" val="2"/>
</p:tagLst>
</file>

<file path=ppt/tags/tag175.xml><?xml version="1.0" encoding="utf-8"?>
<p:tagLst xmlns:p="http://schemas.openxmlformats.org/presentationml/2006/main">
  <p:tag name="KSO_WM_UNIT_LINE_FORE_SCHEMECOLOR_INDEX_BRIGHTNESS" val="0.5"/>
  <p:tag name="KSO_WM_UNIT_LINE_FORE_SCHEMECOLOR_INDEX" val="13"/>
  <p:tag name="KSO_WM_UNIT_LINE_FILL_TYPE" val="2"/>
</p:tagLst>
</file>

<file path=ppt/tags/tag1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7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79.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0.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81.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82.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COMMONDATA" val="eyJoZGlkIjoiYTgzODJiZjg0ODEyNzcwMTI0OTM4ZTYwZDIwMzcxM2QifQ=="/>
  <p:tag name="KSO_WPP_MARK_KEY" val="38efeb8f-4b6b-43f0-a4f6-4f79e414c9a4"/>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
      <a:dk1>
        <a:srgbClr val="000000"/>
      </a:dk1>
      <a:lt1>
        <a:srgbClr val="FFFFFF"/>
      </a:lt1>
      <a:dk2>
        <a:srgbClr val="FAFAFA"/>
      </a:dk2>
      <a:lt2>
        <a:srgbClr val="FFFFFF"/>
      </a:lt2>
      <a:accent1>
        <a:srgbClr val="026CD4"/>
      </a:accent1>
      <a:accent2>
        <a:srgbClr val="007ADD"/>
      </a:accent2>
      <a:accent3>
        <a:srgbClr val="008BFF"/>
      </a:accent3>
      <a:accent4>
        <a:srgbClr val="3B99E4"/>
      </a:accent4>
      <a:accent5>
        <a:srgbClr val="63B8F1"/>
      </a:accent5>
      <a:accent6>
        <a:srgbClr val="7BC0EE"/>
      </a:accent6>
      <a:hlink>
        <a:srgbClr val="5FCBFB"/>
      </a:hlink>
      <a:folHlink>
        <a:srgbClr val="B759BC"/>
      </a:folHlink>
    </a:clrScheme>
    <a:fontScheme name="自定义 1">
      <a:majorFont>
        <a:latin typeface="Arial"/>
        <a:ea typeface="思源黑体 CN Bold"/>
        <a:cs typeface=""/>
      </a:majorFont>
      <a:minorFont>
        <a:latin typeface="Arial Nova"/>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作者：ytfcells">
  <a:themeElements>
    <a:clrScheme name="">
      <a:dk1>
        <a:srgbClr val="000000"/>
      </a:dk1>
      <a:lt1>
        <a:srgbClr val="FFFFFF"/>
      </a:lt1>
      <a:dk2>
        <a:srgbClr val="FAFAFA"/>
      </a:dk2>
      <a:lt2>
        <a:srgbClr val="FFFFFF"/>
      </a:lt2>
      <a:accent1>
        <a:srgbClr val="026CD4"/>
      </a:accent1>
      <a:accent2>
        <a:srgbClr val="007ADD"/>
      </a:accent2>
      <a:accent3>
        <a:srgbClr val="008BFF"/>
      </a:accent3>
      <a:accent4>
        <a:srgbClr val="3B99E4"/>
      </a:accent4>
      <a:accent5>
        <a:srgbClr val="63B8F1"/>
      </a:accent5>
      <a:accent6>
        <a:srgbClr val="7BC0EE"/>
      </a:accent6>
      <a:hlink>
        <a:srgbClr val="5FCBFB"/>
      </a:hlink>
      <a:folHlink>
        <a:srgbClr val="B759BC"/>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作者：ytfcells">
  <a:themeElements>
    <a:clrScheme name="紫红色">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自定义设计方案">
  <a:themeElements>
    <a:clrScheme name="">
      <a:dk1>
        <a:srgbClr val="000000"/>
      </a:dk1>
      <a:lt1>
        <a:srgbClr val="FFFFFF"/>
      </a:lt1>
      <a:dk2>
        <a:srgbClr val="FAFAFA"/>
      </a:dk2>
      <a:lt2>
        <a:srgbClr val="FFFFFF"/>
      </a:lt2>
      <a:accent1>
        <a:srgbClr val="026CD4"/>
      </a:accent1>
      <a:accent2>
        <a:srgbClr val="007ADD"/>
      </a:accent2>
      <a:accent3>
        <a:srgbClr val="008BFF"/>
      </a:accent3>
      <a:accent4>
        <a:srgbClr val="3B99E4"/>
      </a:accent4>
      <a:accent5>
        <a:srgbClr val="63B8F1"/>
      </a:accent5>
      <a:accent6>
        <a:srgbClr val="7BC0EE"/>
      </a:accent6>
      <a:hlink>
        <a:srgbClr val="5FCBFB"/>
      </a:hlink>
      <a:folHlink>
        <a:srgbClr val="B759BC"/>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5030</Words>
  <Application>WPS 演示</Application>
  <PresentationFormat>宽屏</PresentationFormat>
  <Paragraphs>282</Paragraphs>
  <Slides>13</Slides>
  <Notes>19</Notes>
  <HiddenSlides>0</HiddenSlides>
  <MMClips>1</MMClips>
  <ScaleCrop>false</ScaleCrop>
  <HeadingPairs>
    <vt:vector size="6" baseType="variant">
      <vt:variant>
        <vt:lpstr>已用的字体</vt:lpstr>
      </vt:variant>
      <vt:variant>
        <vt:i4>36</vt:i4>
      </vt:variant>
      <vt:variant>
        <vt:lpstr>主题</vt:lpstr>
      </vt:variant>
      <vt:variant>
        <vt:i4>5</vt:i4>
      </vt:variant>
      <vt:variant>
        <vt:lpstr>幻灯片标题</vt:lpstr>
      </vt:variant>
      <vt:variant>
        <vt:i4>13</vt:i4>
      </vt:variant>
    </vt:vector>
  </HeadingPairs>
  <TitlesOfParts>
    <vt:vector size="54" baseType="lpstr">
      <vt:lpstr>Arial</vt:lpstr>
      <vt:lpstr>宋体</vt:lpstr>
      <vt:lpstr>Wingdings</vt:lpstr>
      <vt:lpstr>微软雅黑</vt:lpstr>
      <vt:lpstr>Wingdings</vt:lpstr>
      <vt:lpstr>Calibri</vt:lpstr>
      <vt:lpstr>思源黑体 CN Bold</vt:lpstr>
      <vt:lpstr>思源黑体 CN Light</vt:lpstr>
      <vt:lpstr>站酷庆科黄油体</vt:lpstr>
      <vt:lpstr>站酷庆科黄油体</vt:lpstr>
      <vt:lpstr>楷体</vt:lpstr>
      <vt:lpstr>黑体</vt:lpstr>
      <vt:lpstr>优设标题黑</vt:lpstr>
      <vt:lpstr>思源黑体</vt:lpstr>
      <vt:lpstr>华文楷体</vt:lpstr>
      <vt:lpstr>Heiti SC Light</vt:lpstr>
      <vt:lpstr>Impact</vt:lpstr>
      <vt:lpstr>Aharoni</vt:lpstr>
      <vt:lpstr>Calibri</vt:lpstr>
      <vt:lpstr>Times New Roman</vt:lpstr>
      <vt:lpstr>方正小标宋_GBK</vt:lpstr>
      <vt:lpstr>Arial Unicode MS</vt:lpstr>
      <vt:lpstr>仿宋</vt:lpstr>
      <vt:lpstr>Arial Nova</vt:lpstr>
      <vt:lpstr>等线</vt:lpstr>
      <vt:lpstr>Bebas Neue</vt:lpstr>
      <vt:lpstr>Segoe Print</vt:lpstr>
      <vt:lpstr>ALGGLV+MicrosoftYaHei-Bold</vt:lpstr>
      <vt:lpstr>RDQTTH+MicrosoftYaHei</vt:lpstr>
      <vt:lpstr>微软简综艺</vt:lpstr>
      <vt:lpstr>Arial</vt:lpstr>
      <vt:lpstr>Levenim MT</vt:lpstr>
      <vt:lpstr>Franklin Gothic Book</vt:lpstr>
      <vt:lpstr>Lao UI</vt:lpstr>
      <vt:lpstr>Verdana</vt:lpstr>
      <vt:lpstr>Tw Cen MT Condensed Extra Bold</vt:lpstr>
      <vt:lpstr>自定义设计方案</vt:lpstr>
      <vt:lpstr>4_Office 主题​​</vt:lpstr>
      <vt:lpstr>6_作者：ytfcells</vt:lpstr>
      <vt:lpstr>作者：ytfcells</vt:lpstr>
      <vt:lpstr>2_自定义设计方案</vt:lpstr>
      <vt:lpstr>PowerPoint 演示文稿</vt:lpstr>
      <vt:lpstr>1.2 专精特新企业</vt:lpstr>
      <vt:lpstr>1.5 专精特新企业发展痛点</vt:lpstr>
      <vt:lpstr>1.6 解决思路：专精特新资本市场一站式服务平台</vt:lpstr>
      <vt:lpstr>PowerPoint 演示文稿</vt:lpstr>
      <vt:lpstr>2.6 建立专精特新资本市场一站式服务平台平台式的运营模式</vt:lpstr>
      <vt:lpstr>2.7 建立核心产品线</vt:lpstr>
      <vt:lpstr>PowerPoint 演示文稿</vt:lpstr>
      <vt:lpstr>3.1 总平台打造计划</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蓝色科技简约企业介绍公司简介ppt模板</dc:title>
  <dc:creator>ytfcells</dc:creator>
  <cp:keywords>ytfcells</cp:keywords>
  <dc:description>ytfcells</dc:description>
  <cp:category>ytfcells</cp:category>
  <cp:lastModifiedBy>为中华之崛起而学习</cp:lastModifiedBy>
  <cp:revision>629</cp:revision>
  <dcterms:created xsi:type="dcterms:W3CDTF">2016-07-17T07:04:00Z</dcterms:created>
  <dcterms:modified xsi:type="dcterms:W3CDTF">2022-07-11T02:41:42Z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41FCB338870B4A18ABF1F79366247961</vt:lpwstr>
  </property>
</Properties>
</file>